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8"/>
  </p:notesMasterIdLst>
  <p:handoutMasterIdLst>
    <p:handoutMasterId r:id="rId29"/>
  </p:handoutMasterIdLst>
  <p:sldIdLst>
    <p:sldId id="2743" r:id="rId3"/>
    <p:sldId id="2708" r:id="rId4"/>
    <p:sldId id="2387" r:id="rId5"/>
    <p:sldId id="2447" r:id="rId6"/>
    <p:sldId id="2605" r:id="rId7"/>
    <p:sldId id="2724" r:id="rId8"/>
    <p:sldId id="2725" r:id="rId9"/>
    <p:sldId id="2723" r:id="rId10"/>
    <p:sldId id="2726" r:id="rId11"/>
    <p:sldId id="2727" r:id="rId12"/>
    <p:sldId id="2728" r:id="rId13"/>
    <p:sldId id="2732" r:id="rId14"/>
    <p:sldId id="2729" r:id="rId15"/>
    <p:sldId id="2730" r:id="rId16"/>
    <p:sldId id="2731" r:id="rId17"/>
    <p:sldId id="2734" r:id="rId18"/>
    <p:sldId id="2735" r:id="rId19"/>
    <p:sldId id="2736" r:id="rId20"/>
    <p:sldId id="2737" r:id="rId21"/>
    <p:sldId id="2738" r:id="rId22"/>
    <p:sldId id="2740" r:id="rId23"/>
    <p:sldId id="2741" r:id="rId24"/>
    <p:sldId id="2739" r:id="rId25"/>
    <p:sldId id="2722" r:id="rId26"/>
    <p:sldId id="2742" r:id="rId27"/>
  </p:sldIdLst>
  <p:sldSz cx="9144000" cy="6858000" type="screen4x3"/>
  <p:notesSz cx="7099300" cy="10234613"/>
  <p:custDataLst>
    <p:tags r:id="rId3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CC99"/>
    <a:srgbClr val="00B050"/>
    <a:srgbClr val="C3E8CC"/>
    <a:srgbClr val="0000CC"/>
    <a:srgbClr val="7A81FF"/>
    <a:srgbClr val="FF00DF"/>
    <a:srgbClr val="FF00FF"/>
    <a:srgbClr val="269F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7" autoAdjust="0"/>
    <p:restoredTop sz="84830" autoAdjust="0"/>
  </p:normalViewPr>
  <p:slideViewPr>
    <p:cSldViewPr snapToGrid="0">
      <p:cViewPr varScale="1">
        <p:scale>
          <a:sx n="75" d="100"/>
          <a:sy n="75" d="100"/>
        </p:scale>
        <p:origin x="1377" y="3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模块看着文章小标题</a:t>
            </a:r>
          </a:p>
        </p:txBody>
      </p:sp>
    </p:spTree>
    <p:extLst>
      <p:ext uri="{BB962C8B-B14F-4D97-AF65-F5344CB8AC3E}">
        <p14:creationId xmlns:p14="http://schemas.microsoft.com/office/powerpoint/2010/main" val="321446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看着文章大标题</a:t>
            </a:r>
          </a:p>
        </p:txBody>
      </p:sp>
    </p:spTree>
    <p:extLst>
      <p:ext uri="{BB962C8B-B14F-4D97-AF65-F5344CB8AC3E}">
        <p14:creationId xmlns:p14="http://schemas.microsoft.com/office/powerpoint/2010/main" val="189735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9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8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0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9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55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7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解释型：对应编译型</a:t>
            </a:r>
            <a:r>
              <a:rPr lang="en-US" altLang="zh-CN" dirty="0"/>
              <a:t>(</a:t>
            </a:r>
            <a:r>
              <a:rPr lang="zh-CN" altLang="en-US" dirty="0"/>
              <a:t>需先将代码编译为机器码再运行</a:t>
            </a:r>
            <a:r>
              <a:rPr lang="en-US" altLang="zh-CN" dirty="0"/>
              <a:t>)</a:t>
            </a:r>
            <a:r>
              <a:rPr lang="zh-CN" altLang="en-US" dirty="0"/>
              <a:t>。通过解释器解释，直接执行代码（编译和运行是连续步骤）。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高级编程语言：高度封装的编程语言。以人类日常语言为基础，对人类具有较高可读性的编程语言。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通用：能够用于不同领域的编程语言。反例，</a:t>
            </a:r>
            <a:r>
              <a:rPr lang="en-US" altLang="zh-CN" dirty="0"/>
              <a:t>ENVI-IDL</a:t>
            </a:r>
            <a:r>
              <a:rPr lang="zh-CN" altLang="en-US" dirty="0"/>
              <a:t>编程语言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范罗苏姆头发茂盛。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1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9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type()</a:t>
            </a:r>
            <a:r>
              <a:rPr lang="zh-CN" altLang="en-US" dirty="0"/>
              <a:t>获取类型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Help:%E8%8B%B1%E8%AA%9E%E5%9C%8B%E9%9A%9B%E9%9F%B3%E6%A8%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5D2FF8-1B16-C2C6-A932-CDBD77BC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altLang="zh-CN" sz="7200" b="1" dirty="0">
                <a:solidFill>
                  <a:srgbClr val="FF0000"/>
                </a:solidFill>
              </a:rPr>
              <a:t>#</a:t>
            </a:r>
            <a:r>
              <a:rPr lang="zh-CN" altLang="en-US" sz="7200" b="1" dirty="0">
                <a:solidFill>
                  <a:srgbClr val="FF0000"/>
                </a:solidFill>
              </a:rPr>
              <a:t>腾讯会议：</a:t>
            </a:r>
            <a:endParaRPr lang="en-US" altLang="zh-CN" sz="72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7200" b="1" dirty="0">
                <a:solidFill>
                  <a:srgbClr val="FF0000"/>
                </a:solidFill>
              </a:rPr>
              <a:t>433-453-748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5D65C9-7B55-E167-8DF0-0A3C40F7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4AEBF-4C24-C390-B836-72FFD60C1C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1010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76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84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4787734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72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概念：函数是组织好的，可重复使用的，用来实现单一，或相关联功能的代码段。函数包括声明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关键字、函数名、函数体、返回值、参数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7"/>
            <a:ext cx="4277230" cy="576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为了便于编写和维护代码，将不同功能代码分类，分别放到不同的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文件中，以使得单个文件中代码相对较少。该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文件则称为模块（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module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）。模块可包含函数，类和变量，也能包含可执行的代码块。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4679630" y="1901019"/>
            <a:ext cx="4374785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54169" y="846748"/>
            <a:ext cx="8332631" cy="500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77117511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1007462"/>
            <a:ext cx="4756776" cy="527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7.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5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在实际的编码环境中，已经存在大量模块，并且新模块还在不停被创建，为了避免模块名冲突，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又引入了按目录来组织模块的方法，称为包（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Package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66852-C6C2-0280-3E6B-ADF3F304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31" r="3806"/>
          <a:stretch/>
        </p:blipFill>
        <p:spPr>
          <a:xfrm>
            <a:off x="5261020" y="2119407"/>
            <a:ext cx="3507525" cy="358946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842983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Matlablib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007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绘制图表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可视化数据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的 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库，由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John D. Hunter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于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2003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年创建。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它提供了广泛的绘图功能，适用于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科学计算、数据分析、机器学习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等领域。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是一个开源项目，广泛应用于科研、教育和工程等领域。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93E0-9703-9CA4-FAC0-04B3F1D50FE8}"/>
              </a:ext>
            </a:extLst>
          </p:cNvPr>
          <p:cNvSpPr txBox="1"/>
          <p:nvPr/>
        </p:nvSpPr>
        <p:spPr>
          <a:xfrm>
            <a:off x="1075386" y="6198945"/>
            <a:ext cx="7289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https://matplotlib.org/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DB755A-BF55-10B9-8ECB-4AB91D24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02" y="5185044"/>
            <a:ext cx="3765292" cy="8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334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92806" y="917313"/>
            <a:ext cx="8397024" cy="302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广泛的图表类型：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支持多种图表类型，包括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线图、散点图、柱状图、饼图、等高线图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等，适用于不同类型的数据可视化需求。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F278A8-1821-974F-1025-2FA6E57FA41B}"/>
              </a:ext>
            </a:extLst>
          </p:cNvPr>
          <p:cNvGrpSpPr/>
          <p:nvPr/>
        </p:nvGrpSpPr>
        <p:grpSpPr>
          <a:xfrm>
            <a:off x="689019" y="4061818"/>
            <a:ext cx="4046348" cy="2521740"/>
            <a:chOff x="856445" y="4213065"/>
            <a:chExt cx="3875003" cy="23896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423EAC-807F-92A8-41C2-724393EB3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445" y="4213065"/>
              <a:ext cx="3875003" cy="201856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5023C4-0AC2-3447-80B1-5FB4FCE577EF}"/>
                </a:ext>
              </a:extLst>
            </p:cNvPr>
            <p:cNvSpPr txBox="1"/>
            <p:nvPr/>
          </p:nvSpPr>
          <p:spPr>
            <a:xfrm>
              <a:off x="1101144" y="6233379"/>
              <a:ext cx="363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5AD5DE-04A4-2604-1EC8-511424A95CBA}"/>
              </a:ext>
            </a:extLst>
          </p:cNvPr>
          <p:cNvGrpSpPr/>
          <p:nvPr/>
        </p:nvGrpSpPr>
        <p:grpSpPr>
          <a:xfrm>
            <a:off x="4836015" y="4061908"/>
            <a:ext cx="3953815" cy="2520048"/>
            <a:chOff x="5003442" y="4213065"/>
            <a:chExt cx="3786388" cy="238804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6985B2B-8E21-7FE1-C635-8FA5A399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442" y="4213065"/>
              <a:ext cx="3747752" cy="2033193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5AB12E-41FC-FCCE-14E0-1ABBC5E13ED1}"/>
                </a:ext>
              </a:extLst>
            </p:cNvPr>
            <p:cNvSpPr txBox="1"/>
            <p:nvPr/>
          </p:nvSpPr>
          <p:spPr>
            <a:xfrm>
              <a:off x="5134986" y="6231776"/>
              <a:ext cx="365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689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455817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编程基础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高度可定制：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用户可以通过设置参数和使用不同的函数调整图表的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样式、颜色、标签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等，以满足个性化的需求。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丰富的文档和社区支持：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有详细的文档和示例，而且有一个活跃的社区，用户可以在社区中获取帮助和交流经验。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FF92E-757B-0758-AE2F-425F6DBAB254}"/>
              </a:ext>
            </a:extLst>
          </p:cNvPr>
          <p:cNvSpPr txBox="1"/>
          <p:nvPr/>
        </p:nvSpPr>
        <p:spPr>
          <a:xfrm>
            <a:off x="560230" y="6007842"/>
            <a:ext cx="7823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开源项目网址：https://github.com/matplotlib/matplotlib</a:t>
            </a:r>
          </a:p>
        </p:txBody>
      </p:sp>
    </p:spTree>
    <p:extLst>
      <p:ext uri="{BB962C8B-B14F-4D97-AF65-F5344CB8AC3E}">
        <p14:creationId xmlns:p14="http://schemas.microsoft.com/office/powerpoint/2010/main" val="337978263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安装与导入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p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ip</a:t>
            </a:r>
            <a:r>
              <a:rPr lang="zh-CN" altLang="en-US" sz="2800" b="1" i="0" dirty="0">
                <a:solidFill>
                  <a:srgbClr val="C0341D"/>
                </a:solidFill>
                <a:effectLst/>
                <a:latin typeface="ui-monospace"/>
              </a:rPr>
              <a:t>安装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: 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pip install matplotlib</a:t>
            </a:r>
          </a:p>
          <a:p>
            <a:pPr algn="just"/>
            <a:r>
              <a:rPr lang="en-US" altLang="zh-CN" sz="2800" b="1" dirty="0" err="1">
                <a:solidFill>
                  <a:srgbClr val="C0341D"/>
                </a:solidFill>
                <a:latin typeface="ui-monospace"/>
              </a:rPr>
              <a:t>conda</a:t>
            </a:r>
            <a:r>
              <a:rPr lang="zh-CN" altLang="en-US" sz="2800" b="1" dirty="0">
                <a:solidFill>
                  <a:srgbClr val="C0341D"/>
                </a:solidFill>
                <a:latin typeface="ui-monospace"/>
              </a:rPr>
              <a:t>安装</a:t>
            </a:r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: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conda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 install matplotlib</a:t>
            </a:r>
          </a:p>
          <a:p>
            <a:pPr algn="just"/>
            <a:r>
              <a:rPr lang="zh-CN" altLang="en-US" sz="2800" b="1" dirty="0">
                <a:solidFill>
                  <a:schemeClr val="bg2"/>
                </a:solidFill>
                <a:latin typeface="ui-monospace"/>
              </a:rPr>
              <a:t>导入：</a:t>
            </a:r>
            <a:endParaRPr lang="en-US" altLang="zh-CN" sz="2800" b="1" dirty="0">
              <a:solidFill>
                <a:schemeClr val="bg2"/>
              </a:solidFill>
              <a:latin typeface="ui-monospace"/>
            </a:endParaRPr>
          </a:p>
          <a:p>
            <a:pPr algn="just"/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CN" sz="28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CN" sz="280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993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绘图基础</a:t>
            </a:r>
            <a:endParaRPr lang="en-US" altLang="zh-CN" sz="2800" b="1" dirty="0">
              <a:solidFill>
                <a:srgbClr val="C0341D"/>
              </a:solidFill>
              <a:latin typeface="ui-monospac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1B9E0-27F4-C704-CD7B-2FC76C65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17" y="1788491"/>
            <a:ext cx="4597614" cy="46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703EF-B756-13AB-E292-EFB0C7F85F3A}"/>
              </a:ext>
            </a:extLst>
          </p:cNvPr>
          <p:cNvSpPr txBox="1"/>
          <p:nvPr/>
        </p:nvSpPr>
        <p:spPr>
          <a:xfrm>
            <a:off x="270598" y="1997535"/>
            <a:ext cx="3986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Figure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：画板；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Axes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：画布，一个画板可绘制多幅画布；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Title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：画布标题；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：坐标轴，分为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：坐标轴标签，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xlabel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ylabel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1322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499" y="923752"/>
            <a:ext cx="6141255" cy="495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开源库常用函数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plt.figure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plt.subplots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：创建包含任意多幅画纸的画板。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：绘制线性图；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.scatter()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：绘制散点图；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.bar()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：绘制柱状图；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imshow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：图像显示。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37642-8683-F1DA-F4CA-1085145DEE54}"/>
              </a:ext>
            </a:extLst>
          </p:cNvPr>
          <p:cNvSpPr txBox="1"/>
          <p:nvPr/>
        </p:nvSpPr>
        <p:spPr>
          <a:xfrm>
            <a:off x="4107733" y="3379014"/>
            <a:ext cx="4573254" cy="2571666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画纸设置常用函数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ax.set_title()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：设置标题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ax.set_xlabel()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坐标轴标签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ax.tick_params()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：设置坐标轴刻度。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3164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238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练习课程所学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基础编程；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开源库使用。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160421"/>
            <a:ext cx="844543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家乡所在地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遥感影像一幅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）配置开源项目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https://github.com/xinluo2018/WatNet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运行环境。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）根据开源项目使用说明，利用开源项目代码提取家乡所在地水体信息。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）制作家乡所在地水体专题地图。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63734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题目：开源项目运行环境配置及使用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4247979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Matplotlib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可视化简介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548879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35086" y="1472601"/>
            <a:ext cx="5133863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（英国发音：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/ˈpaɪθən/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；美国发音：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/ˈpaɪθɑːn/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），是一种广泛使用的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解释型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高级的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通用的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吉多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1980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年代后期开始研发，于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1991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年首次发布的编程语言。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9F6CD5-270F-AD2C-1153-817096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0" y="1433854"/>
            <a:ext cx="2775658" cy="41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F871B1-EAE8-7534-2805-0EB36E0D9C90}"/>
              </a:ext>
            </a:extLst>
          </p:cNvPr>
          <p:cNvSpPr txBox="1"/>
          <p:nvPr/>
        </p:nvSpPr>
        <p:spPr>
          <a:xfrm>
            <a:off x="5732820" y="5586414"/>
            <a:ext cx="277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吉多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（摄于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2006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zh-CN" altLang="en-US" sz="1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89332"/>
            <a:ext cx="4022864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的设计哲学，强调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。相比于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语言或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让开发者能够用更少的代码表达想法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29464D-8065-7C6D-E2B4-8C76D002430A}"/>
              </a:ext>
            </a:extLst>
          </p:cNvPr>
          <p:cNvGrpSpPr/>
          <p:nvPr/>
        </p:nvGrpSpPr>
        <p:grpSpPr>
          <a:xfrm>
            <a:off x="4408988" y="1282210"/>
            <a:ext cx="4617262" cy="2350630"/>
            <a:chOff x="4265480" y="1444374"/>
            <a:chExt cx="4747891" cy="235063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680B48F-5950-7F4F-4FE2-3B263AFD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963" y="1851496"/>
              <a:ext cx="4741408" cy="194350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DAFA4E-D3F7-C2EC-494B-3A08BA9CB11D}"/>
                </a:ext>
              </a:extLst>
            </p:cNvPr>
            <p:cNvSpPr txBox="1"/>
            <p:nvPr/>
          </p:nvSpPr>
          <p:spPr>
            <a:xfrm>
              <a:off x="4265480" y="1444374"/>
              <a:ext cx="4741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zh-CN" altLang="en-US" sz="2200" b="1" dirty="0">
                  <a:solidFill>
                    <a:srgbClr val="00B050"/>
                  </a:solidFill>
                  <a:latin typeface="+mn-ea"/>
                  <a:ea typeface="+mn-ea"/>
                </a:rPr>
                <a:t>语言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31663A-00D0-B0A4-01B6-40831AD07B6B}"/>
              </a:ext>
            </a:extLst>
          </p:cNvPr>
          <p:cNvGrpSpPr/>
          <p:nvPr/>
        </p:nvGrpSpPr>
        <p:grpSpPr>
          <a:xfrm>
            <a:off x="4422050" y="3645902"/>
            <a:ext cx="4610958" cy="1656227"/>
            <a:chOff x="4271962" y="3813127"/>
            <a:chExt cx="4741409" cy="1656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466837-FB43-79DE-A9EC-822EB8AC5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962" y="4187594"/>
              <a:ext cx="4741409" cy="128176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311F16-09EF-F498-7EFB-A1324ABA72E2}"/>
                </a:ext>
              </a:extLst>
            </p:cNvPr>
            <p:cNvSpPr txBox="1"/>
            <p:nvPr/>
          </p:nvSpPr>
          <p:spPr>
            <a:xfrm>
              <a:off x="4284204" y="3813127"/>
              <a:ext cx="4729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JAVA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BCAAFE-EC7F-F2ED-F313-2E4F57C52873}"/>
              </a:ext>
            </a:extLst>
          </p:cNvPr>
          <p:cNvGrpSpPr/>
          <p:nvPr/>
        </p:nvGrpSpPr>
        <p:grpSpPr>
          <a:xfrm>
            <a:off x="4434292" y="5288340"/>
            <a:ext cx="4617262" cy="1244751"/>
            <a:chOff x="4265480" y="5384897"/>
            <a:chExt cx="4747891" cy="124475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63200F9-3801-6655-4303-8E40B86C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5480" y="5801292"/>
              <a:ext cx="4747891" cy="82835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CE082D-7C58-EB19-487B-AF76E1109811}"/>
                </a:ext>
              </a:extLst>
            </p:cNvPr>
            <p:cNvSpPr txBox="1"/>
            <p:nvPr/>
          </p:nvSpPr>
          <p:spPr>
            <a:xfrm>
              <a:off x="4271962" y="5384897"/>
              <a:ext cx="47414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Python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9023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2408" y="1462427"/>
            <a:ext cx="8640963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为什么流行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，对初学者友好。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图1.1 Python 拥有丰富的生态系统">
            <a:extLst>
              <a:ext uri="{FF2B5EF4-FFF2-40B4-BE49-F238E27FC236}">
                <a16:creationId xmlns:a16="http://schemas.microsoft.com/office/drawing/2014/main" id="{AAC73176-B659-3538-0003-38733D33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288870"/>
            <a:ext cx="5093320" cy="298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80D258-7A2F-FAD8-6FC0-04714DD16862}"/>
              </a:ext>
            </a:extLst>
          </p:cNvPr>
          <p:cNvSpPr txBox="1"/>
          <p:nvPr/>
        </p:nvSpPr>
        <p:spPr>
          <a:xfrm>
            <a:off x="372409" y="3069771"/>
            <a:ext cx="3822220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丰富的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生态系统，包含众多第三方开源库。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近年来机器学习、深度学习、人工智能技术的广泛应用。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5650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68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542003"/>
            <a:ext cx="8563370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变量名字可以包括任何字母或数字（a-z，A-Z，0-9）以及下划线（_）；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但</a:t>
            </a:r>
            <a:r>
              <a:rPr lang="zh-CN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不可以由数字打头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110316</TotalTime>
  <Words>1690</Words>
  <Application>Microsoft Office PowerPoint</Application>
  <PresentationFormat>全屏显示(4:3)</PresentationFormat>
  <Paragraphs>171</Paragraphs>
  <Slides>25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ui-monospace</vt:lpstr>
      <vt:lpstr>ui-sans-serif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13125</cp:revision>
  <dcterms:created xsi:type="dcterms:W3CDTF">2004-07-09T11:40:27Z</dcterms:created>
  <dcterms:modified xsi:type="dcterms:W3CDTF">2024-09-18T02:20:52Z</dcterms:modified>
</cp:coreProperties>
</file>