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 smtClean="0"/>
              <a:t>Jelentkezett</a:t>
            </a:r>
            <a:r>
              <a:rPr lang="hu-HU" baseline="0" dirty="0" smtClean="0"/>
              <a:t> diákok képzés szerint </a:t>
            </a:r>
            <a:endParaRPr lang="hu-H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Szakgimnázium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Munka1!$A$2:$A$7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</c:strCache>
            </c:strRef>
          </c:cat>
          <c:val>
            <c:numRef>
              <c:f>Munka1!$B$2:$B$7</c:f>
              <c:numCache>
                <c:formatCode>General</c:formatCode>
                <c:ptCount val="6"/>
                <c:pt idx="0">
                  <c:v>361</c:v>
                </c:pt>
                <c:pt idx="1">
                  <c:v>435</c:v>
                </c:pt>
                <c:pt idx="2">
                  <c:v>486</c:v>
                </c:pt>
                <c:pt idx="3">
                  <c:v>321</c:v>
                </c:pt>
                <c:pt idx="4">
                  <c:v>537</c:v>
                </c:pt>
                <c:pt idx="5">
                  <c:v>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2A-46E5-B356-C58A6D57AD52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Szallözép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Munka1!$A$2:$A$7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</c:strCache>
            </c:strRef>
          </c:cat>
          <c:val>
            <c:numRef>
              <c:f>Munka1!$C$2:$C$7</c:f>
              <c:numCache>
                <c:formatCode>General</c:formatCode>
                <c:ptCount val="6"/>
                <c:pt idx="0">
                  <c:v>224</c:v>
                </c:pt>
                <c:pt idx="1">
                  <c:v>191</c:v>
                </c:pt>
                <c:pt idx="2">
                  <c:v>187</c:v>
                </c:pt>
                <c:pt idx="3">
                  <c:v>211</c:v>
                </c:pt>
                <c:pt idx="4">
                  <c:v>223</c:v>
                </c:pt>
                <c:pt idx="5">
                  <c:v>212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2A-46E5-B356-C58A6D57AD52}"/>
            </c:ext>
          </c:extLst>
        </c:ser>
        <c:ser>
          <c:idx val="2"/>
          <c:order val="2"/>
          <c:tx>
            <c:strRef>
              <c:f>Munka1!$D$1</c:f>
              <c:strCache>
                <c:ptCount val="1"/>
                <c:pt idx="0">
                  <c:v>Esti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Munka1!$A$2:$A$7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</c:strCache>
            </c:strRef>
          </c:cat>
          <c:val>
            <c:numRef>
              <c:f>Munka1!$D$2:$D$7</c:f>
              <c:numCache>
                <c:formatCode>General</c:formatCode>
                <c:ptCount val="6"/>
                <c:pt idx="0">
                  <c:v>108</c:v>
                </c:pt>
                <c:pt idx="1">
                  <c:v>441</c:v>
                </c:pt>
                <c:pt idx="2">
                  <c:v>358</c:v>
                </c:pt>
                <c:pt idx="3">
                  <c:v>190</c:v>
                </c:pt>
                <c:pt idx="4">
                  <c:v>503</c:v>
                </c:pt>
                <c:pt idx="5">
                  <c:v>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F2A-46E5-B356-C58A6D57AD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4150896"/>
        <c:axId val="364151224"/>
      </c:barChart>
      <c:catAx>
        <c:axId val="364150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364151224"/>
        <c:crosses val="autoZero"/>
        <c:auto val="1"/>
        <c:lblAlgn val="ctr"/>
        <c:lblOffset val="100"/>
        <c:noMultiLvlLbl val="0"/>
      </c:catAx>
      <c:valAx>
        <c:axId val="364151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364150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Férfi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Munka1!$A$2:$A$7</c:f>
              <c:strCache>
                <c:ptCount val="6"/>
                <c:pt idx="0">
                  <c:v>15-16</c:v>
                </c:pt>
                <c:pt idx="1">
                  <c:v>16-17</c:v>
                </c:pt>
                <c:pt idx="2">
                  <c:v>17-18</c:v>
                </c:pt>
                <c:pt idx="3">
                  <c:v>18-19</c:v>
                </c:pt>
                <c:pt idx="4">
                  <c:v>19-20</c:v>
                </c:pt>
                <c:pt idx="5">
                  <c:v>20-21</c:v>
                </c:pt>
              </c:strCache>
            </c:strRef>
          </c:cat>
          <c:val>
            <c:numRef>
              <c:f>Munka1!$B$2:$B$7</c:f>
              <c:numCache>
                <c:formatCode>General</c:formatCode>
                <c:ptCount val="6"/>
                <c:pt idx="0">
                  <c:v>507</c:v>
                </c:pt>
                <c:pt idx="1">
                  <c:v>803</c:v>
                </c:pt>
                <c:pt idx="2">
                  <c:v>836</c:v>
                </c:pt>
                <c:pt idx="3">
                  <c:v>564</c:v>
                </c:pt>
                <c:pt idx="4">
                  <c:v>1071</c:v>
                </c:pt>
                <c:pt idx="5">
                  <c:v>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6C-48FB-B0DD-985467380FC0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Nő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Munka1!$A$2:$A$7</c:f>
              <c:strCache>
                <c:ptCount val="6"/>
                <c:pt idx="0">
                  <c:v>15-16</c:v>
                </c:pt>
                <c:pt idx="1">
                  <c:v>16-17</c:v>
                </c:pt>
                <c:pt idx="2">
                  <c:v>17-18</c:v>
                </c:pt>
                <c:pt idx="3">
                  <c:v>18-19</c:v>
                </c:pt>
                <c:pt idx="4">
                  <c:v>19-20</c:v>
                </c:pt>
                <c:pt idx="5">
                  <c:v>20-21</c:v>
                </c:pt>
              </c:strCache>
            </c:strRef>
          </c:cat>
          <c:val>
            <c:numRef>
              <c:f>Munka1!$C$2:$C$7</c:f>
              <c:numCache>
                <c:formatCode>General</c:formatCode>
                <c:ptCount val="6"/>
                <c:pt idx="0">
                  <c:v>97</c:v>
                </c:pt>
                <c:pt idx="1">
                  <c:v>234</c:v>
                </c:pt>
                <c:pt idx="2">
                  <c:v>195</c:v>
                </c:pt>
                <c:pt idx="3">
                  <c:v>158</c:v>
                </c:pt>
                <c:pt idx="4">
                  <c:v>192</c:v>
                </c:pt>
                <c:pt idx="5">
                  <c:v>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6C-48FB-B0DD-985467380F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6390432"/>
        <c:axId val="366395352"/>
      </c:barChart>
      <c:catAx>
        <c:axId val="36639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366395352"/>
        <c:crosses val="autoZero"/>
        <c:auto val="1"/>
        <c:lblAlgn val="ctr"/>
        <c:lblOffset val="100"/>
        <c:noMultiLvlLbl val="0"/>
      </c:catAx>
      <c:valAx>
        <c:axId val="366395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36639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8B6-51B0-4165-AC23-6954001EFE85}" type="datetimeFigureOut">
              <a:rPr lang="hu-HU" smtClean="0"/>
              <a:t>2021.09.06.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651B-8EFA-472E-A828-9A9AAE5667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761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8B6-51B0-4165-AC23-6954001EFE85}" type="datetimeFigureOut">
              <a:rPr lang="hu-HU" smtClean="0"/>
              <a:t>2021.09.06.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651B-8EFA-472E-A828-9A9AAE5667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178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8B6-51B0-4165-AC23-6954001EFE85}" type="datetimeFigureOut">
              <a:rPr lang="hu-HU" smtClean="0"/>
              <a:t>2021.09.06.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651B-8EFA-472E-A828-9A9AAE5667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583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8B6-51B0-4165-AC23-6954001EFE85}" type="datetimeFigureOut">
              <a:rPr lang="hu-HU" smtClean="0"/>
              <a:t>2021.09.06.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651B-8EFA-472E-A828-9A9AAE5667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123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8B6-51B0-4165-AC23-6954001EFE85}" type="datetimeFigureOut">
              <a:rPr lang="hu-HU" smtClean="0"/>
              <a:t>2021.09.06.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651B-8EFA-472E-A828-9A9AAE5667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063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8B6-51B0-4165-AC23-6954001EFE85}" type="datetimeFigureOut">
              <a:rPr lang="hu-HU" smtClean="0"/>
              <a:t>2021.09.06.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651B-8EFA-472E-A828-9A9AAE5667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451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8B6-51B0-4165-AC23-6954001EFE85}" type="datetimeFigureOut">
              <a:rPr lang="hu-HU" smtClean="0"/>
              <a:t>2021.09.06.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651B-8EFA-472E-A828-9A9AAE5667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590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8B6-51B0-4165-AC23-6954001EFE85}" type="datetimeFigureOut">
              <a:rPr lang="hu-HU" smtClean="0"/>
              <a:t>2021.09.06.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651B-8EFA-472E-A828-9A9AAE5667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10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8B6-51B0-4165-AC23-6954001EFE85}" type="datetimeFigureOut">
              <a:rPr lang="hu-HU" smtClean="0"/>
              <a:t>2021.09.06.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651B-8EFA-472E-A828-9A9AAE5667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622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8B6-51B0-4165-AC23-6954001EFE85}" type="datetimeFigureOut">
              <a:rPr lang="hu-HU" smtClean="0"/>
              <a:t>2021.09.06.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651B-8EFA-472E-A828-9A9AAE5667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197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8B6-51B0-4165-AC23-6954001EFE85}" type="datetimeFigureOut">
              <a:rPr lang="hu-HU" smtClean="0"/>
              <a:t>2021.09.06.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651B-8EFA-472E-A828-9A9AAE5667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475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568B6-51B0-4165-AC23-6954001EFE85}" type="datetimeFigureOut">
              <a:rPr lang="hu-HU" smtClean="0"/>
              <a:t>2021.09.06.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1651B-8EFA-472E-A828-9A9AAE5667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94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100334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518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7070500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297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5889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</Words>
  <Application>Microsoft Office PowerPoint</Application>
  <PresentationFormat>Szélesvásznú</PresentationFormat>
  <Paragraphs>2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Megyesi Richárd Viktor</dc:creator>
  <cp:lastModifiedBy>Megyesi Richárd Viktor</cp:lastModifiedBy>
  <cp:revision>3</cp:revision>
  <dcterms:created xsi:type="dcterms:W3CDTF">2021-09-06T11:22:39Z</dcterms:created>
  <dcterms:modified xsi:type="dcterms:W3CDTF">2021-09-06T11:54:54Z</dcterms:modified>
</cp:coreProperties>
</file>