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98" r:id="rId3"/>
    <p:sldId id="258" r:id="rId4"/>
    <p:sldId id="279" r:id="rId5"/>
    <p:sldId id="280" r:id="rId6"/>
    <p:sldId id="281" r:id="rId7"/>
    <p:sldId id="301" r:id="rId8"/>
    <p:sldId id="302" r:id="rId9"/>
    <p:sldId id="303" r:id="rId10"/>
    <p:sldId id="304" r:id="rId11"/>
    <p:sldId id="305" r:id="rId12"/>
    <p:sldId id="306" r:id="rId13"/>
    <p:sldId id="308" r:id="rId14"/>
    <p:sldId id="309" r:id="rId15"/>
  </p:sldIdLst>
  <p:sldSz cx="18288000" cy="10287000"/>
  <p:notesSz cx="6858000" cy="9144000"/>
  <p:embeddedFontLst>
    <p:embeddedFont>
      <p:font typeface="Arial Black" panose="020B0A04020102020204" pitchFamily="34" charset="0"/>
      <p:bold r:id="rId16"/>
    </p:embeddedFont>
    <p:embeddedFont>
      <p:font typeface="Calibri" panose="020F0502020204030204" pitchFamily="34" charset="0"/>
      <p:regular r:id="rId17"/>
      <p:bold r:id="rId18"/>
      <p:italic r:id="rId19"/>
      <p:boldItalic r:id="rId20"/>
    </p:embeddedFont>
    <p:embeddedFont>
      <p:font typeface="Montserrat Ultra-Bold" panose="020B0604020202020204" charset="0"/>
      <p:regular r:id="rId21"/>
    </p:embeddedFont>
    <p:embeddedFont>
      <p:font typeface="Times New Roman" panose="02020603050405020304" pitchFamily="18"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3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5137FC63-B544-1333-825A-850042173011}"/>
              </a:ext>
            </a:extLst>
          </p:cNvPr>
          <p:cNvSpPr/>
          <p:nvPr/>
        </p:nvSpPr>
        <p:spPr>
          <a:xfrm>
            <a:off x="9448800" y="4978845"/>
            <a:ext cx="5423669" cy="3276600"/>
          </a:xfrm>
          <a:prstGeom prst="roundRect">
            <a:avLst/>
          </a:prstGeom>
          <a:solidFill>
            <a:schemeClr val="bg1">
              <a:alpha val="6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Fineday Connect"/>
                <a:cs typeface="Times New Roman" panose="02020603050405020304" pitchFamily="18" charset="0"/>
                <a:sym typeface="Fineday Connect"/>
              </a:rPr>
              <a:t>Submitted by</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Fineday Connect"/>
                <a:cs typeface="Times New Roman" panose="02020603050405020304" pitchFamily="18" charset="0"/>
                <a:sym typeface="Fineday Connect"/>
              </a:rPr>
              <a:t>Meheli Akther Samia</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Fineday Connect"/>
                <a:cs typeface="Times New Roman" panose="02020603050405020304" pitchFamily="18" charset="0"/>
                <a:sym typeface="Fineday Connect"/>
              </a:rPr>
              <a:t>Roll: </a:t>
            </a:r>
            <a:r>
              <a:rPr lang="en-US" sz="2800" dirty="0">
                <a:solidFill>
                  <a:prstClr val="black"/>
                </a:solidFill>
                <a:latin typeface="Times New Roman" panose="02020603050405020304" pitchFamily="18" charset="0"/>
                <a:ea typeface="Fineday Connect"/>
                <a:cs typeface="Times New Roman" panose="02020603050405020304" pitchFamily="18" charset="0"/>
                <a:sym typeface="Fineday Connect"/>
              </a:rPr>
              <a:t>21 AIS 064</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Fineday Connect"/>
              <a:cs typeface="Times New Roman" panose="02020603050405020304" pitchFamily="18" charset="0"/>
              <a:sym typeface="Fineday Connect"/>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Fineday Connect"/>
                <a:cs typeface="Times New Roman" panose="02020603050405020304" pitchFamily="18" charset="0"/>
                <a:sym typeface="Fineday Connect"/>
              </a:rPr>
              <a:t>Department of Accounting &amp; Information Systems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Fineday Connect"/>
                <a:cs typeface="Times New Roman" panose="02020603050405020304" pitchFamily="18" charset="0"/>
                <a:sym typeface="Fineday Connect"/>
              </a:rPr>
              <a:t>University Barishal</a:t>
            </a:r>
          </a:p>
        </p:txBody>
      </p:sp>
      <p:sp>
        <p:nvSpPr>
          <p:cNvPr id="13" name="Rectangle: Rounded Corners 12">
            <a:extLst>
              <a:ext uri="{FF2B5EF4-FFF2-40B4-BE49-F238E27FC236}">
                <a16:creationId xmlns:a16="http://schemas.microsoft.com/office/drawing/2014/main" id="{E9BDC0F8-55C5-B145-CF0C-F297636C0879}"/>
              </a:ext>
            </a:extLst>
          </p:cNvPr>
          <p:cNvSpPr/>
          <p:nvPr/>
        </p:nvSpPr>
        <p:spPr>
          <a:xfrm>
            <a:off x="2279430" y="2413000"/>
            <a:ext cx="5423669" cy="3276600"/>
          </a:xfrm>
          <a:prstGeom prst="roundRect">
            <a:avLst/>
          </a:prstGeom>
          <a:solidFill>
            <a:schemeClr val="bg1">
              <a:alpha val="6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242424"/>
                </a:solidFill>
                <a:effectLst/>
                <a:uLnTx/>
                <a:uFillTx/>
                <a:latin typeface="Times New Roman" panose="02020603050405020304" pitchFamily="18" charset="0"/>
                <a:ea typeface="Montserrat Ultra-Bold"/>
                <a:cs typeface="Times New Roman" panose="02020603050405020304" pitchFamily="18" charset="0"/>
                <a:sym typeface="Montserrat Ultra-Bold"/>
              </a:rPr>
              <a:t>Submitted To: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2424"/>
                </a:solidFill>
                <a:effectLst/>
                <a:uLnTx/>
                <a:uFillTx/>
                <a:latin typeface="Times New Roman" panose="02020603050405020304" pitchFamily="18" charset="0"/>
                <a:ea typeface="Montserrat Ultra-Bold"/>
                <a:cs typeface="Times New Roman" panose="02020603050405020304" pitchFamily="18" charset="0"/>
                <a:sym typeface="Montserrat Ultra-Bold"/>
              </a:rPr>
              <a:t>Sujan Chandra Paul FCA Associate Professor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2424"/>
                </a:solidFill>
                <a:effectLst/>
                <a:uLnTx/>
                <a:uFillTx/>
                <a:latin typeface="Times New Roman" panose="02020603050405020304" pitchFamily="18" charset="0"/>
                <a:ea typeface="Montserrat Ultra-Bold"/>
                <a:cs typeface="Times New Roman" panose="02020603050405020304" pitchFamily="18" charset="0"/>
                <a:sym typeface="Montserrat Ultra-Bold"/>
              </a:rPr>
              <a:t>Department Of Accounting and Information Systems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2424"/>
                </a:solidFill>
                <a:effectLst/>
                <a:uLnTx/>
                <a:uFillTx/>
                <a:latin typeface="Times New Roman" panose="02020603050405020304" pitchFamily="18" charset="0"/>
                <a:ea typeface="Montserrat Ultra-Bold"/>
                <a:cs typeface="Times New Roman" panose="02020603050405020304" pitchFamily="18" charset="0"/>
                <a:sym typeface="Montserrat Ultra-Bold"/>
              </a:rPr>
              <a:t>University Of Barishal</a:t>
            </a:r>
          </a:p>
        </p:txBody>
      </p:sp>
    </p:spTree>
  </p:cSld>
  <p:clrMapOvr>
    <a:masterClrMapping/>
  </p:clrMapOvr>
  <mc:AlternateContent xmlns:mc="http://schemas.openxmlformats.org/markup-compatibility/2006" xmlns:p14="http://schemas.microsoft.com/office/powerpoint/2010/main">
    <mc:Choice Requires="p14">
      <p:transition spd="slow" p14:dur="2000" advTm="3740"/>
    </mc:Choice>
    <mc:Fallback xmlns="">
      <p:transition spd="slow" advTm="37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23022" y="975936"/>
            <a:ext cx="15650578" cy="1055738"/>
          </a:xfrm>
          <a:prstGeom prst="rect">
            <a:avLst/>
          </a:prstGeom>
        </p:spPr>
        <p:txBody>
          <a:bodyPr wrap="square" lIns="0" tIns="0" rIns="0" bIns="0" rtlCol="0" anchor="t">
            <a:spAutoFit/>
          </a:bodyPr>
          <a:lstStyle/>
          <a:p>
            <a:pPr algn="l">
              <a:lnSpc>
                <a:spcPts val="9000"/>
              </a:lnSpc>
            </a:pPr>
            <a:r>
              <a:rPr lang="en-US" sz="6000" b="1" dirty="0">
                <a:solidFill>
                  <a:srgbClr val="242424"/>
                </a:solidFill>
                <a:latin typeface="Montserrat Ultra-Bold"/>
                <a:ea typeface="Montserrat Ultra-Bold"/>
                <a:cs typeface="Montserrat Ultra-Bold"/>
                <a:sym typeface="Montserrat Ultra-Bold"/>
              </a:rPr>
              <a:t>IFRS 6</a:t>
            </a:r>
          </a:p>
        </p:txBody>
      </p:sp>
      <p:sp>
        <p:nvSpPr>
          <p:cNvPr id="5" name="Rectangle 4">
            <a:extLst>
              <a:ext uri="{FF2B5EF4-FFF2-40B4-BE49-F238E27FC236}">
                <a16:creationId xmlns:a16="http://schemas.microsoft.com/office/drawing/2014/main" id="{52901562-8BA2-1032-14AD-0BE9BB123F38}"/>
              </a:ext>
            </a:extLst>
          </p:cNvPr>
          <p:cNvSpPr/>
          <p:nvPr/>
        </p:nvSpPr>
        <p:spPr>
          <a:xfrm>
            <a:off x="1663061" y="2247900"/>
            <a:ext cx="13639800" cy="6834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The objective of this IFRS is to specify the financial reporting for the</a:t>
            </a:r>
          </a:p>
          <a:p>
            <a:pPr algn="l"/>
            <a:r>
              <a:rPr lang="en-US" sz="3200" b="0" i="1" u="none" strike="noStrike" baseline="0" dirty="0">
                <a:solidFill>
                  <a:schemeClr val="tx1"/>
                </a:solidFill>
                <a:latin typeface="Times New Roman" panose="02020603050405020304" pitchFamily="18" charset="0"/>
                <a:cs typeface="Times New Roman" panose="02020603050405020304" pitchFamily="18" charset="0"/>
              </a:rPr>
              <a:t>exploration for and evaluation of mineral resources</a:t>
            </a:r>
            <a:r>
              <a:rPr lang="en-US" sz="3200" b="0" i="0" u="none" strike="noStrike" baseline="0" dirty="0">
                <a:solidFill>
                  <a:schemeClr val="tx1"/>
                </a:solidFill>
                <a:latin typeface="Times New Roman" panose="02020603050405020304" pitchFamily="18" charset="0"/>
                <a:cs typeface="Times New Roman" panose="02020603050405020304" pitchFamily="18" charset="0"/>
              </a:rPr>
              <a:t>.</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In particular, the IFRS requires:</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(a) limited improvements to existing accounting practices for </a:t>
            </a:r>
            <a:r>
              <a:rPr lang="en-US" sz="3200" b="0" i="1" u="none" strike="noStrike" baseline="0" dirty="0">
                <a:solidFill>
                  <a:schemeClr val="tx1"/>
                </a:solidFill>
                <a:latin typeface="Times New Roman" panose="02020603050405020304" pitchFamily="18" charset="0"/>
                <a:cs typeface="Times New Roman" panose="02020603050405020304" pitchFamily="18" charset="0"/>
              </a:rPr>
              <a:t>exploration</a:t>
            </a:r>
          </a:p>
          <a:p>
            <a:pPr algn="l"/>
            <a:r>
              <a:rPr lang="en-US" sz="3200" b="0" i="1" u="none" strike="noStrike" baseline="0" dirty="0">
                <a:solidFill>
                  <a:schemeClr val="tx1"/>
                </a:solidFill>
                <a:latin typeface="Times New Roman" panose="02020603050405020304" pitchFamily="18" charset="0"/>
                <a:cs typeface="Times New Roman" panose="02020603050405020304" pitchFamily="18" charset="0"/>
              </a:rPr>
              <a:t>and evaluation expenditures</a:t>
            </a:r>
            <a:r>
              <a:rPr lang="en-US" sz="3200" b="0" i="0" u="none" strike="noStrike" baseline="0" dirty="0">
                <a:solidFill>
                  <a:schemeClr val="tx1"/>
                </a:solidFill>
                <a:latin typeface="Times New Roman" panose="02020603050405020304" pitchFamily="18" charset="0"/>
                <a:cs typeface="Times New Roman" panose="02020603050405020304" pitchFamily="18" charset="0"/>
              </a:rPr>
              <a:t>.</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(b) entities that recognize </a:t>
            </a:r>
            <a:r>
              <a:rPr lang="en-US" sz="3200" b="0" i="1" u="none" strike="noStrike" baseline="0" dirty="0">
                <a:solidFill>
                  <a:schemeClr val="tx1"/>
                </a:solidFill>
                <a:latin typeface="Times New Roman" panose="02020603050405020304" pitchFamily="18" charset="0"/>
                <a:cs typeface="Times New Roman" panose="02020603050405020304" pitchFamily="18" charset="0"/>
              </a:rPr>
              <a:t>exploration and evaluation assets </a:t>
            </a:r>
            <a:r>
              <a:rPr lang="en-US" sz="3200" b="0" i="0" u="none" strike="noStrike" baseline="0" dirty="0">
                <a:solidFill>
                  <a:schemeClr val="tx1"/>
                </a:solidFill>
                <a:latin typeface="Times New Roman" panose="02020603050405020304" pitchFamily="18" charset="0"/>
                <a:cs typeface="Times New Roman" panose="02020603050405020304" pitchFamily="18" charset="0"/>
              </a:rPr>
              <a:t>to assess such</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assets for impairment in accordance with this IFRS and measure any</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impairment in accordance with IAS 36 </a:t>
            </a:r>
            <a:r>
              <a:rPr lang="en-US" sz="3200" b="0" i="1" u="none" strike="noStrike" baseline="0" dirty="0">
                <a:solidFill>
                  <a:schemeClr val="tx1"/>
                </a:solidFill>
                <a:latin typeface="Times New Roman" panose="02020603050405020304" pitchFamily="18" charset="0"/>
                <a:cs typeface="Times New Roman" panose="02020603050405020304" pitchFamily="18" charset="0"/>
              </a:rPr>
              <a:t>Impairment of Assets</a:t>
            </a:r>
            <a:r>
              <a:rPr lang="en-US" sz="3200" b="0" i="0" u="none" strike="noStrike" baseline="0" dirty="0">
                <a:solidFill>
                  <a:schemeClr val="tx1"/>
                </a:solidFill>
                <a:latin typeface="Times New Roman" panose="02020603050405020304" pitchFamily="18" charset="0"/>
                <a:cs typeface="Times New Roman" panose="02020603050405020304" pitchFamily="18" charset="0"/>
              </a:rPr>
              <a:t>.</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(c) disclosures that identify and explain the amounts in the entity’s</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financial statements arising from the exploration for and evaluation of</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mineral resources and help users of those financial statements</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understand the amount, timing and certainty of future cash flows</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from any exploration and evaluation assets recognized.</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554724"/>
      </p:ext>
    </p:extLst>
  </p:cSld>
  <p:clrMapOvr>
    <a:masterClrMapping/>
  </p:clrMapOvr>
  <mc:AlternateContent xmlns:mc="http://schemas.openxmlformats.org/markup-compatibility/2006" xmlns:p14="http://schemas.microsoft.com/office/powerpoint/2010/main">
    <mc:Choice Requires="p14">
      <p:transition spd="slow" p14:dur="2000" advTm="20346"/>
    </mc:Choice>
    <mc:Fallback xmlns="">
      <p:transition spd="slow" advTm="2034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23022" y="975936"/>
            <a:ext cx="15650578" cy="1055738"/>
          </a:xfrm>
          <a:prstGeom prst="rect">
            <a:avLst/>
          </a:prstGeom>
        </p:spPr>
        <p:txBody>
          <a:bodyPr wrap="square" lIns="0" tIns="0" rIns="0" bIns="0" rtlCol="0" anchor="t">
            <a:spAutoFit/>
          </a:bodyPr>
          <a:lstStyle/>
          <a:p>
            <a:pPr algn="l">
              <a:lnSpc>
                <a:spcPts val="9000"/>
              </a:lnSpc>
            </a:pPr>
            <a:r>
              <a:rPr lang="en-US" sz="6000" b="1" dirty="0">
                <a:solidFill>
                  <a:srgbClr val="242424"/>
                </a:solidFill>
                <a:latin typeface="Montserrat Ultra-Bold"/>
                <a:ea typeface="Montserrat Ultra-Bold"/>
                <a:cs typeface="Montserrat Ultra-Bold"/>
                <a:sym typeface="Montserrat Ultra-Bold"/>
              </a:rPr>
              <a:t>IFRS 6</a:t>
            </a:r>
          </a:p>
        </p:txBody>
      </p:sp>
      <p:sp>
        <p:nvSpPr>
          <p:cNvPr id="4" name="Rectangle 3">
            <a:extLst>
              <a:ext uri="{FF2B5EF4-FFF2-40B4-BE49-F238E27FC236}">
                <a16:creationId xmlns:a16="http://schemas.microsoft.com/office/drawing/2014/main" id="{E96F93EA-3ADF-2742-7440-6901B98D7979}"/>
              </a:ext>
            </a:extLst>
          </p:cNvPr>
          <p:cNvSpPr/>
          <p:nvPr/>
        </p:nvSpPr>
        <p:spPr>
          <a:xfrm>
            <a:off x="1685444" y="2171700"/>
            <a:ext cx="11887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Times New Roman" panose="02020603050405020304" pitchFamily="18" charset="0"/>
                <a:cs typeface="Times New Roman" panose="02020603050405020304" pitchFamily="18" charset="0"/>
              </a:rPr>
              <a:t>Scope</a:t>
            </a:r>
            <a:endParaRPr lang="en-US" sz="32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Applies to exploration and evaluation expenditures incurred by an entity</a:t>
            </a:r>
          </a:p>
          <a:p>
            <a:pPr>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Excludes expenditures:</a:t>
            </a:r>
          </a:p>
          <a:p>
            <a:pPr marL="742950" lvl="1" indent="-28575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Before obtaining legal rights to explore a specific area</a:t>
            </a:r>
          </a:p>
          <a:p>
            <a:pPr marL="742950" lvl="1" indent="-28575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After technical feasibility and commercial viability of extraction are demonstrable</a:t>
            </a:r>
          </a:p>
          <a:p>
            <a:pPr>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Does not address other aspects of accounting for entities engaged in mineral resource activities</a:t>
            </a:r>
          </a:p>
        </p:txBody>
      </p:sp>
    </p:spTree>
    <p:extLst>
      <p:ext uri="{BB962C8B-B14F-4D97-AF65-F5344CB8AC3E}">
        <p14:creationId xmlns:p14="http://schemas.microsoft.com/office/powerpoint/2010/main" val="14137231"/>
      </p:ext>
    </p:extLst>
  </p:cSld>
  <p:clrMapOvr>
    <a:masterClrMapping/>
  </p:clrMapOvr>
  <mc:AlternateContent xmlns:mc="http://schemas.openxmlformats.org/markup-compatibility/2006" xmlns:p14="http://schemas.microsoft.com/office/powerpoint/2010/main">
    <mc:Choice Requires="p14">
      <p:transition spd="slow" p14:dur="2000" advTm="20346"/>
    </mc:Choice>
    <mc:Fallback xmlns="">
      <p:transition spd="slow" advTm="203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23022" y="975936"/>
            <a:ext cx="15650578" cy="2209900"/>
          </a:xfrm>
          <a:prstGeom prst="rect">
            <a:avLst/>
          </a:prstGeom>
        </p:spPr>
        <p:txBody>
          <a:bodyPr wrap="square" lIns="0" tIns="0" rIns="0" bIns="0" rtlCol="0" anchor="t">
            <a:spAutoFit/>
          </a:bodyPr>
          <a:lstStyle/>
          <a:p>
            <a:pPr algn="l">
              <a:lnSpc>
                <a:spcPts val="9000"/>
              </a:lnSpc>
            </a:pPr>
            <a:r>
              <a:rPr lang="en-US" sz="6000" b="1" dirty="0">
                <a:solidFill>
                  <a:srgbClr val="242424"/>
                </a:solidFill>
                <a:latin typeface="Montserrat Ultra-Bold"/>
                <a:ea typeface="Montserrat Ultra-Bold"/>
                <a:cs typeface="Montserrat Ultra-Bold"/>
                <a:sym typeface="Montserrat Ultra-Bold"/>
              </a:rPr>
              <a:t>Recognition and Measurement of E&amp;E Assets</a:t>
            </a:r>
          </a:p>
        </p:txBody>
      </p:sp>
      <p:sp>
        <p:nvSpPr>
          <p:cNvPr id="4" name="Rectangle 3">
            <a:extLst>
              <a:ext uri="{FF2B5EF4-FFF2-40B4-BE49-F238E27FC236}">
                <a16:creationId xmlns:a16="http://schemas.microsoft.com/office/drawing/2014/main" id="{E96F93EA-3ADF-2742-7440-6901B98D7979}"/>
              </a:ext>
            </a:extLst>
          </p:cNvPr>
          <p:cNvSpPr/>
          <p:nvPr/>
        </p:nvSpPr>
        <p:spPr>
          <a:xfrm>
            <a:off x="1685444" y="2171700"/>
            <a:ext cx="11887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Times New Roman" panose="02020603050405020304" pitchFamily="18" charset="0"/>
                <a:cs typeface="Times New Roman" panose="02020603050405020304" pitchFamily="18" charset="0"/>
              </a:rPr>
              <a:t>Initial Measurement</a:t>
            </a:r>
            <a:r>
              <a:rPr lang="en-US" sz="3200" dirty="0">
                <a:solidFill>
                  <a:schemeClr val="tx1"/>
                </a:solidFill>
                <a:latin typeface="Times New Roman" panose="02020603050405020304" pitchFamily="18" charset="0"/>
                <a:cs typeface="Times New Roman" panose="02020603050405020304" pitchFamily="18" charset="0"/>
              </a:rPr>
              <a:t> E&amp;E assets are initially measured at cost, which includes:</a:t>
            </a:r>
          </a:p>
          <a:p>
            <a:pPr>
              <a:buFont typeface="Arial" panose="020B0604020202020204" pitchFamily="34" charset="0"/>
              <a:buChar char="•"/>
            </a:pPr>
            <a:r>
              <a:rPr lang="en-US" sz="3200" i="1" dirty="0">
                <a:solidFill>
                  <a:schemeClr val="tx1"/>
                </a:solidFill>
                <a:latin typeface="Times New Roman" panose="02020603050405020304" pitchFamily="18" charset="0"/>
                <a:cs typeface="Times New Roman" panose="02020603050405020304" pitchFamily="18" charset="0"/>
              </a:rPr>
              <a:t>Acquisition of Rights to Explore:</a:t>
            </a:r>
            <a:r>
              <a:rPr lang="en-US" sz="3200" dirty="0">
                <a:solidFill>
                  <a:schemeClr val="tx1"/>
                </a:solidFill>
                <a:latin typeface="Times New Roman" panose="02020603050405020304" pitchFamily="18" charset="0"/>
                <a:cs typeface="Times New Roman" panose="02020603050405020304" pitchFamily="18" charset="0"/>
              </a:rPr>
              <a:t> Costs related to obtaining permits and licenses.</a:t>
            </a:r>
          </a:p>
          <a:p>
            <a:pPr>
              <a:buFont typeface="Arial" panose="020B0604020202020204" pitchFamily="34" charset="0"/>
              <a:buChar char="•"/>
            </a:pPr>
            <a:r>
              <a:rPr lang="en-US" sz="3200" i="1" dirty="0">
                <a:solidFill>
                  <a:schemeClr val="tx1"/>
                </a:solidFill>
                <a:latin typeface="Times New Roman" panose="02020603050405020304" pitchFamily="18" charset="0"/>
                <a:cs typeface="Times New Roman" panose="02020603050405020304" pitchFamily="18" charset="0"/>
              </a:rPr>
              <a:t>Direct Exploration Costs:</a:t>
            </a:r>
            <a:r>
              <a:rPr lang="en-US" sz="3200" dirty="0">
                <a:solidFill>
                  <a:schemeClr val="tx1"/>
                </a:solidFill>
                <a:latin typeface="Times New Roman" panose="02020603050405020304" pitchFamily="18" charset="0"/>
                <a:cs typeface="Times New Roman" panose="02020603050405020304" pitchFamily="18" charset="0"/>
              </a:rPr>
              <a:t> Drilling, sampling, geological and geophysical studies.</a:t>
            </a:r>
          </a:p>
          <a:p>
            <a:pPr>
              <a:buFont typeface="Arial" panose="020B0604020202020204" pitchFamily="34" charset="0"/>
              <a:buChar char="•"/>
            </a:pPr>
            <a:r>
              <a:rPr lang="en-US" sz="3200" i="1" dirty="0">
                <a:solidFill>
                  <a:schemeClr val="tx1"/>
                </a:solidFill>
                <a:latin typeface="Times New Roman" panose="02020603050405020304" pitchFamily="18" charset="0"/>
                <a:cs typeface="Times New Roman" panose="02020603050405020304" pitchFamily="18" charset="0"/>
              </a:rPr>
              <a:t>Indirect Costs:</a:t>
            </a:r>
            <a:r>
              <a:rPr lang="en-US" sz="3200" dirty="0">
                <a:solidFill>
                  <a:schemeClr val="tx1"/>
                </a:solidFill>
                <a:latin typeface="Times New Roman" panose="02020603050405020304" pitchFamily="18" charset="0"/>
                <a:cs typeface="Times New Roman" panose="02020603050405020304" pitchFamily="18" charset="0"/>
              </a:rPr>
              <a:t> Overheads such as salaries of exploration staff and equipment depreciation.</a:t>
            </a:r>
          </a:p>
        </p:txBody>
      </p:sp>
    </p:spTree>
    <p:extLst>
      <p:ext uri="{BB962C8B-B14F-4D97-AF65-F5344CB8AC3E}">
        <p14:creationId xmlns:p14="http://schemas.microsoft.com/office/powerpoint/2010/main" val="3313942567"/>
      </p:ext>
    </p:extLst>
  </p:cSld>
  <p:clrMapOvr>
    <a:masterClrMapping/>
  </p:clrMapOvr>
  <mc:AlternateContent xmlns:mc="http://schemas.openxmlformats.org/markup-compatibility/2006">
    <mc:Choice xmlns:p14="http://schemas.microsoft.com/office/powerpoint/2010/main" Requires="p14">
      <p:transition spd="slow" p14:dur="2000" advTm="20346"/>
    </mc:Choice>
    <mc:Fallback>
      <p:transition spd="slow" advTm="2034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23022" y="975936"/>
            <a:ext cx="15650578" cy="1055738"/>
          </a:xfrm>
          <a:prstGeom prst="rect">
            <a:avLst/>
          </a:prstGeom>
        </p:spPr>
        <p:txBody>
          <a:bodyPr wrap="square" lIns="0" tIns="0" rIns="0" bIns="0" rtlCol="0" anchor="t">
            <a:spAutoFit/>
          </a:bodyPr>
          <a:lstStyle/>
          <a:p>
            <a:pPr algn="l">
              <a:lnSpc>
                <a:spcPts val="9000"/>
              </a:lnSpc>
            </a:pPr>
            <a:r>
              <a:rPr lang="en-US" sz="6000" b="1" dirty="0">
                <a:solidFill>
                  <a:srgbClr val="242424"/>
                </a:solidFill>
                <a:latin typeface="Montserrat Ultra-Bold"/>
                <a:ea typeface="Montserrat Ultra-Bold"/>
                <a:cs typeface="Montserrat Ultra-Bold"/>
                <a:sym typeface="Montserrat Ultra-Bold"/>
              </a:rPr>
              <a:t>Impairment Indicators Assets</a:t>
            </a:r>
          </a:p>
        </p:txBody>
      </p:sp>
      <p:sp>
        <p:nvSpPr>
          <p:cNvPr id="4" name="Rectangle 3">
            <a:extLst>
              <a:ext uri="{FF2B5EF4-FFF2-40B4-BE49-F238E27FC236}">
                <a16:creationId xmlns:a16="http://schemas.microsoft.com/office/drawing/2014/main" id="{E96F93EA-3ADF-2742-7440-6901B98D7979}"/>
              </a:ext>
            </a:extLst>
          </p:cNvPr>
          <p:cNvSpPr/>
          <p:nvPr/>
        </p:nvSpPr>
        <p:spPr>
          <a:xfrm>
            <a:off x="1685444" y="2171700"/>
            <a:ext cx="11887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Times New Roman" panose="02020603050405020304" pitchFamily="18" charset="0"/>
                <a:cs typeface="Times New Roman" panose="02020603050405020304" pitchFamily="18" charset="0"/>
              </a:rPr>
              <a:t>IFRS 6 requires E&amp;E assets to be tested for impairment under specific conditions:</a:t>
            </a:r>
          </a:p>
          <a:p>
            <a:pPr>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Exploration rights have expired and are not expected to be renewed.</a:t>
            </a:r>
          </a:p>
          <a:p>
            <a:pPr>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No further substantive exploration is planned.</a:t>
            </a:r>
          </a:p>
          <a:p>
            <a:pPr>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No commercially viable quantities of resources have been discovered.</a:t>
            </a:r>
          </a:p>
          <a:p>
            <a:pPr>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Sufficient data indicate that the carrying amount of the asset is unlikely to be recovered.</a:t>
            </a:r>
          </a:p>
        </p:txBody>
      </p:sp>
    </p:spTree>
    <p:extLst>
      <p:ext uri="{BB962C8B-B14F-4D97-AF65-F5344CB8AC3E}">
        <p14:creationId xmlns:p14="http://schemas.microsoft.com/office/powerpoint/2010/main" val="3304737625"/>
      </p:ext>
    </p:extLst>
  </p:cSld>
  <p:clrMapOvr>
    <a:masterClrMapping/>
  </p:clrMapOvr>
  <mc:AlternateContent xmlns:mc="http://schemas.openxmlformats.org/markup-compatibility/2006">
    <mc:Choice xmlns:p14="http://schemas.microsoft.com/office/powerpoint/2010/main" Requires="p14">
      <p:transition spd="slow" p14:dur="2000" advTm="20346"/>
    </mc:Choice>
    <mc:Fallback>
      <p:transition spd="slow" advTm="2034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23022" y="975936"/>
            <a:ext cx="15650578" cy="1055738"/>
          </a:xfrm>
          <a:prstGeom prst="rect">
            <a:avLst/>
          </a:prstGeom>
        </p:spPr>
        <p:txBody>
          <a:bodyPr wrap="square" lIns="0" tIns="0" rIns="0" bIns="0" rtlCol="0" anchor="t">
            <a:spAutoFit/>
          </a:bodyPr>
          <a:lstStyle/>
          <a:p>
            <a:pPr algn="l">
              <a:lnSpc>
                <a:spcPts val="9000"/>
              </a:lnSpc>
            </a:pPr>
            <a:r>
              <a:rPr lang="en-US" sz="6000" b="1" dirty="0">
                <a:solidFill>
                  <a:srgbClr val="242424"/>
                </a:solidFill>
                <a:latin typeface="Montserrat Ultra-Bold"/>
                <a:ea typeface="Montserrat Ultra-Bold"/>
                <a:cs typeface="Montserrat Ultra-Bold"/>
                <a:sym typeface="Montserrat Ultra-Bold"/>
              </a:rPr>
              <a:t>Disclosure</a:t>
            </a:r>
          </a:p>
        </p:txBody>
      </p:sp>
      <p:sp>
        <p:nvSpPr>
          <p:cNvPr id="4" name="Rectangle 3">
            <a:extLst>
              <a:ext uri="{FF2B5EF4-FFF2-40B4-BE49-F238E27FC236}">
                <a16:creationId xmlns:a16="http://schemas.microsoft.com/office/drawing/2014/main" id="{E96F93EA-3ADF-2742-7440-6901B98D7979}"/>
              </a:ext>
            </a:extLst>
          </p:cNvPr>
          <p:cNvSpPr/>
          <p:nvPr/>
        </p:nvSpPr>
        <p:spPr>
          <a:xfrm>
            <a:off x="1723022" y="2781300"/>
            <a:ext cx="118872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800" b="1" i="0" u="none" strike="noStrike" baseline="0" dirty="0">
                <a:latin typeface="HelveticaLTPro-Bold"/>
              </a:rPr>
              <a:t>Disclosure</a:t>
            </a:r>
          </a:p>
          <a:p>
            <a:pPr algn="l"/>
            <a:r>
              <a:rPr lang="en-US" sz="3200" i="0" u="none" strike="noStrike" baseline="0" dirty="0">
                <a:solidFill>
                  <a:schemeClr val="tx1"/>
                </a:solidFill>
                <a:latin typeface="Times New Roman" panose="02020603050405020304" pitchFamily="18" charset="0"/>
                <a:cs typeface="Times New Roman" panose="02020603050405020304" pitchFamily="18" charset="0"/>
              </a:rPr>
              <a:t>An entity shall disclose information that identifies and explains the</a:t>
            </a:r>
          </a:p>
          <a:p>
            <a:pPr algn="l"/>
            <a:r>
              <a:rPr lang="en-US" sz="3200" i="0" u="none" strike="noStrike" baseline="0" dirty="0">
                <a:solidFill>
                  <a:schemeClr val="tx1"/>
                </a:solidFill>
                <a:latin typeface="Times New Roman" panose="02020603050405020304" pitchFamily="18" charset="0"/>
                <a:cs typeface="Times New Roman" panose="02020603050405020304" pitchFamily="18" charset="0"/>
              </a:rPr>
              <a:t>amounts recognized in its financial statements arising from the</a:t>
            </a:r>
          </a:p>
          <a:p>
            <a:pPr algn="l"/>
            <a:r>
              <a:rPr lang="en-US" sz="3200" i="0" u="none" strike="noStrike" baseline="0" dirty="0">
                <a:solidFill>
                  <a:schemeClr val="tx1"/>
                </a:solidFill>
                <a:latin typeface="Times New Roman" panose="02020603050405020304" pitchFamily="18" charset="0"/>
                <a:cs typeface="Times New Roman" panose="02020603050405020304" pitchFamily="18" charset="0"/>
              </a:rPr>
              <a:t>exploration for and evaluation of mineral resources.</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To comply with paragraph 23, an entity shall disclose:</a:t>
            </a:r>
          </a:p>
          <a:p>
            <a:pPr algn="l"/>
            <a:endParaRPr lang="en-US" sz="3200" b="0" i="0" u="none" strike="noStrike" baseline="0" dirty="0">
              <a:solidFill>
                <a:schemeClr val="tx1"/>
              </a:solidFill>
              <a:latin typeface="Times New Roman" panose="02020603050405020304" pitchFamily="18" charset="0"/>
              <a:cs typeface="Times New Roman" panose="02020603050405020304" pitchFamily="18" charset="0"/>
            </a:endParaRP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(a) its accounting policies for exploration and evaluation</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expenditures including the recognition of exploration and evaluation</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assets.</a:t>
            </a:r>
          </a:p>
          <a:p>
            <a:pPr algn="l"/>
            <a:r>
              <a:rPr lang="en-US" sz="3200" b="0" i="0" u="none" strike="noStrike" baseline="0" dirty="0">
                <a:solidFill>
                  <a:schemeClr val="tx1"/>
                </a:solidFill>
                <a:latin typeface="Times New Roman" panose="02020603050405020304" pitchFamily="18" charset="0"/>
                <a:cs typeface="Times New Roman" panose="02020603050405020304" pitchFamily="18" charset="0"/>
              </a:rPr>
              <a:t>(b) the amounts of assets, liabilities, income and expense and operating</a:t>
            </a:r>
          </a:p>
          <a:p>
            <a:pPr algn="l"/>
            <a:r>
              <a:rPr lang="en-US" sz="3200" b="0" i="0" u="none" strike="noStrike" baseline="0" dirty="0">
                <a:latin typeface="SwiftLTStd-Regular"/>
              </a:rPr>
              <a:t>and investing cash flows arising from the exploration for and</a:t>
            </a:r>
          </a:p>
          <a:p>
            <a:pPr algn="l"/>
            <a:r>
              <a:rPr lang="en-US" sz="3200" b="0" i="0" u="none" strike="noStrike" baseline="0" dirty="0">
                <a:latin typeface="SwiftLTStd-Regular"/>
              </a:rPr>
              <a:t>evaluation of mineral resources.</a:t>
            </a:r>
            <a:endParaRPr lang="en-US"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521906"/>
      </p:ext>
    </p:extLst>
  </p:cSld>
  <p:clrMapOvr>
    <a:masterClrMapping/>
  </p:clrMapOvr>
  <mc:AlternateContent xmlns:mc="http://schemas.openxmlformats.org/markup-compatibility/2006">
    <mc:Choice xmlns:p14="http://schemas.microsoft.com/office/powerpoint/2010/main" Requires="p14">
      <p:transition spd="slow" p14:dur="2000" advTm="20346"/>
    </mc:Choice>
    <mc:Fallback>
      <p:transition spd="slow" advTm="2034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600200" y="2476500"/>
            <a:ext cx="12934742" cy="3597652"/>
          </a:xfrm>
          <a:prstGeom prst="rect">
            <a:avLst/>
          </a:prstGeom>
        </p:spPr>
        <p:txBody>
          <a:bodyPr wrap="square" lIns="0" tIns="0" rIns="0" bIns="0" rtlCol="0" anchor="t">
            <a:spAutoFit/>
          </a:bodyPr>
          <a:lstStyle/>
          <a:p>
            <a:pPr algn="l">
              <a:lnSpc>
                <a:spcPct val="150000"/>
              </a:lnSpc>
            </a:pPr>
            <a:r>
              <a:rPr lang="en-US" sz="4000" b="1" dirty="0">
                <a:solidFill>
                  <a:srgbClr val="242424"/>
                </a:solidFill>
                <a:latin typeface="Arial Black" panose="020B0A04020102020204" pitchFamily="34" charset="0"/>
                <a:ea typeface="Montserrat Ultra-Bold"/>
                <a:cs typeface="Montserrat Ultra-Bold"/>
                <a:sym typeface="Montserrat Ultra-Bold"/>
              </a:rPr>
              <a:t>Topic: IAS 20 – Accounting For Government Grants and Disclosure of Government Assistance. IFRS 6 – Exploration For and Evaluation of Mineral Resources.</a:t>
            </a:r>
          </a:p>
        </p:txBody>
      </p:sp>
    </p:spTree>
    <p:extLst>
      <p:ext uri="{BB962C8B-B14F-4D97-AF65-F5344CB8AC3E}">
        <p14:creationId xmlns:p14="http://schemas.microsoft.com/office/powerpoint/2010/main" val="2717313395"/>
      </p:ext>
    </p:extLst>
  </p:cSld>
  <p:clrMapOvr>
    <a:masterClrMapping/>
  </p:clrMapOvr>
  <mc:AlternateContent xmlns:mc="http://schemas.openxmlformats.org/markup-compatibility/2006" xmlns:p14="http://schemas.microsoft.com/office/powerpoint/2010/main">
    <mc:Choice Requires="p14">
      <p:transition spd="slow" p14:dur="2000" advTm="7110"/>
    </mc:Choice>
    <mc:Fallback xmlns="">
      <p:transition spd="slow" advTm="711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09526" y="1325112"/>
            <a:ext cx="8177423" cy="1154162"/>
          </a:xfrm>
          <a:prstGeom prst="rect">
            <a:avLst/>
          </a:prstGeom>
        </p:spPr>
        <p:txBody>
          <a:bodyPr lIns="0" tIns="0" rIns="0" bIns="0" rtlCol="0" anchor="t">
            <a:spAutoFit/>
          </a:bodyPr>
          <a:lstStyle/>
          <a:p>
            <a:pPr algn="l">
              <a:lnSpc>
                <a:spcPts val="9000"/>
              </a:lnSpc>
            </a:pPr>
            <a:r>
              <a:rPr lang="en-US" sz="8000" b="1" dirty="0">
                <a:solidFill>
                  <a:srgbClr val="242424"/>
                </a:solidFill>
                <a:latin typeface="Montserrat Ultra-Bold"/>
                <a:ea typeface="Montserrat Ultra-Bold"/>
                <a:cs typeface="Montserrat Ultra-Bold"/>
                <a:sym typeface="Montserrat Ultra-Bold"/>
              </a:rPr>
              <a:t>IAS 20</a:t>
            </a:r>
          </a:p>
        </p:txBody>
      </p:sp>
      <p:sp>
        <p:nvSpPr>
          <p:cNvPr id="4" name="TextBox 4"/>
          <p:cNvSpPr txBox="1"/>
          <p:nvPr/>
        </p:nvSpPr>
        <p:spPr>
          <a:xfrm>
            <a:off x="1723022" y="2902064"/>
            <a:ext cx="11999349" cy="4757713"/>
          </a:xfrm>
          <a:prstGeom prst="rect">
            <a:avLst/>
          </a:prstGeom>
        </p:spPr>
        <p:txBody>
          <a:bodyPr lIns="0" tIns="0" rIns="0" bIns="0" rtlCol="0" anchor="t">
            <a:spAutoFit/>
          </a:bodyPr>
          <a:lstStyle/>
          <a:p>
            <a:pPr algn="l">
              <a:spcAft>
                <a:spcPts val="120"/>
              </a:spcAft>
            </a:pPr>
            <a:r>
              <a:rPr lang="en-US" sz="2800" dirty="0">
                <a:solidFill>
                  <a:srgbClr val="242424"/>
                </a:solidFill>
                <a:latin typeface="Times New Roman"/>
                <a:ea typeface="Times New Roman"/>
                <a:cs typeface="Times New Roman"/>
                <a:sym typeface="Times New Roman"/>
              </a:rPr>
              <a:t>Government grants are assistance by government in the form of transfers of resources to an entity in return for past or future compliance with certain conditions relating to the operating activities of the entity. They exclude those forms of government assistance which cannot reasonably have a value placed upon them and transactions with government which cannot be distinguished from the normal trading transactions of the entity. Grants related to assets are government grants whose primary condition is that an entity qualifying for them should purchase, construct or otherwise acquire long-term assets. Subsidiary conditions may also be attached restricting the type or location of the assets or the periods during which they are to be acquired or held.</a:t>
            </a:r>
          </a:p>
          <a:p>
            <a:pPr algn="l">
              <a:lnSpc>
                <a:spcPts val="3419"/>
              </a:lnSpc>
            </a:pPr>
            <a:endParaRPr lang="en-US" sz="3308" dirty="0">
              <a:solidFill>
                <a:srgbClr val="242424"/>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32817"/>
    </mc:Choice>
    <mc:Fallback xmlns="">
      <p:transition spd="slow" advTm="3281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592759" y="1693575"/>
            <a:ext cx="11999349" cy="6078587"/>
          </a:xfrm>
          <a:prstGeom prst="rect">
            <a:avLst/>
          </a:prstGeom>
        </p:spPr>
        <p:txBody>
          <a:bodyPr lIns="0" tIns="0" rIns="0" bIns="0" rtlCol="0" anchor="t">
            <a:spAutoFit/>
          </a:bodyPr>
          <a:lstStyle/>
          <a:p>
            <a:pPr algn="l"/>
            <a:r>
              <a:rPr lang="en-US" sz="2800" dirty="0">
                <a:solidFill>
                  <a:srgbClr val="242424"/>
                </a:solidFill>
                <a:latin typeface="Times New Roman"/>
                <a:ea typeface="Times New Roman"/>
                <a:cs typeface="Times New Roman"/>
                <a:sym typeface="Times New Roman"/>
              </a:rPr>
              <a:t>Government grants, including non-monetary grants at fair value, shall not be recognized until there is reasonable assurance that: (a) the entity will comply with the conditions attaching to them; and (b) the grants will be received.</a:t>
            </a:r>
          </a:p>
          <a:p>
            <a:pPr algn="l"/>
            <a:endParaRPr lang="en-US" sz="2800" dirty="0">
              <a:solidFill>
                <a:srgbClr val="242424"/>
              </a:solidFill>
              <a:latin typeface="Times New Roman"/>
              <a:ea typeface="Times New Roman"/>
              <a:cs typeface="Times New Roman"/>
              <a:sym typeface="Times New Roman"/>
            </a:endParaRPr>
          </a:p>
          <a:p>
            <a:pPr algn="l"/>
            <a:endParaRPr lang="en-US" sz="2800" dirty="0">
              <a:solidFill>
                <a:srgbClr val="242424"/>
              </a:solidFill>
              <a:latin typeface="Times New Roman"/>
              <a:ea typeface="Times New Roman"/>
              <a:cs typeface="Times New Roman"/>
              <a:sym typeface="Times New Roman"/>
            </a:endParaRPr>
          </a:p>
          <a:p>
            <a:pPr algn="l">
              <a:lnSpc>
                <a:spcPts val="3419"/>
              </a:lnSpc>
            </a:pPr>
            <a:r>
              <a:rPr lang="en-US" sz="3308" b="1" dirty="0">
                <a:solidFill>
                  <a:srgbClr val="242424"/>
                </a:solidFill>
                <a:latin typeface="Times New Roman"/>
                <a:ea typeface="Times New Roman"/>
                <a:cs typeface="Times New Roman"/>
                <a:sym typeface="Times New Roman"/>
              </a:rPr>
              <a:t>SCOPE</a:t>
            </a:r>
          </a:p>
          <a:p>
            <a:pPr algn="l">
              <a:lnSpc>
                <a:spcPts val="3419"/>
              </a:lnSpc>
            </a:pPr>
            <a:r>
              <a:rPr lang="en-US" sz="2800" dirty="0">
                <a:solidFill>
                  <a:srgbClr val="242424"/>
                </a:solidFill>
                <a:latin typeface="Times New Roman"/>
                <a:ea typeface="Times New Roman"/>
                <a:cs typeface="Times New Roman"/>
                <a:sym typeface="Times New Roman"/>
              </a:rPr>
              <a:t>This Standard shall be applied in accounting for, and in the disclosure of, government grants and in the disclosure of other forms of government assistance. This Standard does not deal with:</a:t>
            </a:r>
          </a:p>
          <a:p>
            <a:pPr algn="l">
              <a:lnSpc>
                <a:spcPts val="3419"/>
              </a:lnSpc>
            </a:pPr>
            <a:endParaRPr lang="en-US" sz="2800" dirty="0">
              <a:solidFill>
                <a:srgbClr val="242424"/>
              </a:solidFill>
              <a:latin typeface="Times New Roman"/>
              <a:ea typeface="Times New Roman"/>
              <a:cs typeface="Times New Roman"/>
              <a:sym typeface="Times New Roman"/>
            </a:endParaRPr>
          </a:p>
          <a:p>
            <a:pPr marL="457200" indent="-457200" algn="l">
              <a:lnSpc>
                <a:spcPts val="3419"/>
              </a:lnSpc>
              <a:buFont typeface="Arial" panose="020B0604020202020204" pitchFamily="34" charset="0"/>
              <a:buChar char="•"/>
            </a:pPr>
            <a:r>
              <a:rPr lang="en-US" sz="2800" dirty="0">
                <a:solidFill>
                  <a:srgbClr val="242424"/>
                </a:solidFill>
                <a:latin typeface="Times New Roman"/>
                <a:ea typeface="Times New Roman"/>
                <a:cs typeface="Times New Roman"/>
                <a:sym typeface="Times New Roman"/>
              </a:rPr>
              <a:t>The special problems arising in accounting for government grants in financial statements reflecting the effects of changing prices or in supplementary information of a similar nature.</a:t>
            </a:r>
          </a:p>
          <a:p>
            <a:pPr algn="l">
              <a:lnSpc>
                <a:spcPts val="3419"/>
              </a:lnSpc>
            </a:pPr>
            <a:endParaRPr lang="en-US" sz="3308" dirty="0">
              <a:solidFill>
                <a:srgbClr val="242424"/>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3911898"/>
      </p:ext>
    </p:extLst>
  </p:cSld>
  <p:clrMapOvr>
    <a:masterClrMapping/>
  </p:clrMapOvr>
  <mc:AlternateContent xmlns:mc="http://schemas.openxmlformats.org/markup-compatibility/2006" xmlns:p14="http://schemas.microsoft.com/office/powerpoint/2010/main">
    <mc:Choice Requires="p14">
      <p:transition spd="slow" p14:dur="2000" advTm="31847"/>
    </mc:Choice>
    <mc:Fallback xmlns="">
      <p:transition spd="slow" advTm="3184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76400" y="2212571"/>
            <a:ext cx="11999349" cy="3200363"/>
          </a:xfrm>
          <a:prstGeom prst="rect">
            <a:avLst/>
          </a:prstGeom>
        </p:spPr>
        <p:txBody>
          <a:bodyPr lIns="0" tIns="0" rIns="0" bIns="0" rtlCol="0" anchor="t">
            <a:spAutoFit/>
          </a:bodyPr>
          <a:lstStyle/>
          <a:p>
            <a:pPr marL="457200" indent="-457200" algn="l">
              <a:lnSpc>
                <a:spcPts val="3639"/>
              </a:lnSpc>
              <a:buFont typeface="Arial" panose="020B0604020202020204" pitchFamily="34" charset="0"/>
              <a:buChar char="•"/>
            </a:pPr>
            <a:r>
              <a:rPr lang="en-US" sz="2800" dirty="0">
                <a:solidFill>
                  <a:srgbClr val="242424"/>
                </a:solidFill>
                <a:latin typeface="Times New Roman"/>
                <a:ea typeface="Times New Roman"/>
                <a:cs typeface="Times New Roman"/>
                <a:sym typeface="Times New Roman"/>
              </a:rPr>
              <a:t>Government assistance that is provided for an entity in the form of benefits that are available in determining taxable profit or tax loss, or are determined or limited on the basis of income tax liability. Examples of such benefits are income tax holidays, investment tax credits, accelerated depreciation allowances and reduced income tax rates. </a:t>
            </a:r>
          </a:p>
          <a:p>
            <a:pPr marL="457200" indent="-457200" algn="l">
              <a:lnSpc>
                <a:spcPts val="3639"/>
              </a:lnSpc>
              <a:buFont typeface="Arial" panose="020B0604020202020204" pitchFamily="34" charset="0"/>
              <a:buChar char="•"/>
            </a:pPr>
            <a:r>
              <a:rPr lang="en-US" sz="2800" dirty="0">
                <a:solidFill>
                  <a:srgbClr val="242424"/>
                </a:solidFill>
                <a:latin typeface="Times New Roman"/>
                <a:ea typeface="Times New Roman"/>
                <a:cs typeface="Times New Roman"/>
                <a:sym typeface="Times New Roman"/>
              </a:rPr>
              <a:t>Government participation in the ownership of the entity. </a:t>
            </a:r>
          </a:p>
          <a:p>
            <a:pPr marL="457200" indent="-457200" algn="l">
              <a:lnSpc>
                <a:spcPts val="3639"/>
              </a:lnSpc>
              <a:buFont typeface="Arial" panose="020B0604020202020204" pitchFamily="34" charset="0"/>
              <a:buChar char="•"/>
            </a:pPr>
            <a:r>
              <a:rPr lang="en-US" sz="2800" dirty="0">
                <a:solidFill>
                  <a:srgbClr val="242424"/>
                </a:solidFill>
                <a:latin typeface="Times New Roman"/>
                <a:ea typeface="Times New Roman"/>
                <a:cs typeface="Times New Roman"/>
                <a:sym typeface="Times New Roman"/>
              </a:rPr>
              <a:t>Government grants covered by IAS 41 Agriculture</a:t>
            </a:r>
          </a:p>
        </p:txBody>
      </p:sp>
      <p:sp>
        <p:nvSpPr>
          <p:cNvPr id="5" name="Rectangle 1">
            <a:extLst>
              <a:ext uri="{FF2B5EF4-FFF2-40B4-BE49-F238E27FC236}">
                <a16:creationId xmlns:a16="http://schemas.microsoft.com/office/drawing/2014/main" id="{88CEC65E-A196-1727-2EFC-EF93CA4C0FC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05407119"/>
      </p:ext>
    </p:extLst>
  </p:cSld>
  <p:clrMapOvr>
    <a:masterClrMapping/>
  </p:clrMapOvr>
  <mc:AlternateContent xmlns:mc="http://schemas.openxmlformats.org/markup-compatibility/2006" xmlns:p14="http://schemas.microsoft.com/office/powerpoint/2010/main">
    <mc:Choice Requires="p14">
      <p:transition spd="slow" p14:dur="2000" advTm="26327"/>
    </mc:Choice>
    <mc:Fallback xmlns="">
      <p:transition spd="slow" advTm="2632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61067" y="1333500"/>
            <a:ext cx="15650578" cy="1055738"/>
          </a:xfrm>
          <a:prstGeom prst="rect">
            <a:avLst/>
          </a:prstGeom>
        </p:spPr>
        <p:txBody>
          <a:bodyPr wrap="square" lIns="0" tIns="0" rIns="0" bIns="0" rtlCol="0" anchor="t">
            <a:spAutoFit/>
          </a:bodyPr>
          <a:lstStyle/>
          <a:p>
            <a:pPr algn="l">
              <a:lnSpc>
                <a:spcPts val="9000"/>
              </a:lnSpc>
            </a:pPr>
            <a:r>
              <a:rPr lang="en-US" sz="6000" b="1" dirty="0">
                <a:solidFill>
                  <a:srgbClr val="242424"/>
                </a:solidFill>
                <a:latin typeface="Montserrat Ultra-Bold"/>
                <a:ea typeface="Montserrat Ultra-Bold"/>
                <a:cs typeface="Montserrat Ultra-Bold"/>
                <a:sym typeface="Montserrat Ultra-Bold"/>
              </a:rPr>
              <a:t>Recognition of Government Grants</a:t>
            </a:r>
          </a:p>
        </p:txBody>
      </p:sp>
      <p:sp>
        <p:nvSpPr>
          <p:cNvPr id="4" name="TextBox 4"/>
          <p:cNvSpPr txBox="1"/>
          <p:nvPr/>
        </p:nvSpPr>
        <p:spPr>
          <a:xfrm>
            <a:off x="1561067" y="2951693"/>
            <a:ext cx="13593178" cy="3105594"/>
          </a:xfrm>
          <a:prstGeom prst="rect">
            <a:avLst/>
          </a:prstGeom>
        </p:spPr>
        <p:txBody>
          <a:bodyPr wrap="square" lIns="0" tIns="0" rIns="0" bIns="0" rtlCol="0" anchor="t">
            <a:spAutoFit/>
          </a:bodyPr>
          <a:lstStyle/>
          <a:p>
            <a:pPr algn="l">
              <a:spcAft>
                <a:spcPts val="130"/>
              </a:spcAft>
            </a:pPr>
            <a:r>
              <a:rPr lang="en-US" sz="3308" dirty="0">
                <a:solidFill>
                  <a:srgbClr val="242424"/>
                </a:solidFill>
                <a:latin typeface="Times New Roman"/>
                <a:ea typeface="Times New Roman"/>
                <a:cs typeface="Times New Roman"/>
                <a:sym typeface="Times New Roman"/>
              </a:rPr>
              <a:t>Recognized when there is reasonable assurance that:</a:t>
            </a:r>
          </a:p>
          <a:p>
            <a:pPr marL="457200" indent="-457200" algn="l">
              <a:spcAft>
                <a:spcPts val="130"/>
              </a:spcAft>
              <a:buFont typeface="Arial" panose="020B0604020202020204" pitchFamily="34" charset="0"/>
              <a:buChar char="•"/>
            </a:pPr>
            <a:r>
              <a:rPr lang="en-US" sz="3308" dirty="0">
                <a:solidFill>
                  <a:srgbClr val="242424"/>
                </a:solidFill>
                <a:latin typeface="Times New Roman"/>
                <a:ea typeface="Times New Roman"/>
                <a:cs typeface="Times New Roman"/>
                <a:sym typeface="Times New Roman"/>
              </a:rPr>
              <a:t>The entity will comply with attached conditions.</a:t>
            </a:r>
          </a:p>
          <a:p>
            <a:pPr marL="457200" indent="-457200" algn="l">
              <a:spcAft>
                <a:spcPts val="130"/>
              </a:spcAft>
              <a:buFont typeface="Arial" panose="020B0604020202020204" pitchFamily="34" charset="0"/>
              <a:buChar char="•"/>
            </a:pPr>
            <a:r>
              <a:rPr lang="en-US" sz="3308" dirty="0">
                <a:solidFill>
                  <a:srgbClr val="242424"/>
                </a:solidFill>
                <a:latin typeface="Times New Roman"/>
                <a:ea typeface="Times New Roman"/>
                <a:cs typeface="Times New Roman"/>
                <a:sym typeface="Times New Roman"/>
              </a:rPr>
              <a:t>The grant will be received. </a:t>
            </a:r>
          </a:p>
          <a:p>
            <a:pPr marL="457200" indent="-457200" algn="l">
              <a:spcAft>
                <a:spcPts val="130"/>
              </a:spcAft>
              <a:buFont typeface="Arial" panose="020B0604020202020204" pitchFamily="34" charset="0"/>
              <a:buChar char="•"/>
            </a:pPr>
            <a:r>
              <a:rPr lang="en-US" sz="3308" dirty="0">
                <a:solidFill>
                  <a:srgbClr val="242424"/>
                </a:solidFill>
                <a:latin typeface="Times New Roman"/>
                <a:ea typeface="Times New Roman"/>
                <a:cs typeface="Times New Roman"/>
                <a:sym typeface="Times New Roman"/>
              </a:rPr>
              <a:t>Government loans with below-market interest rates are treated as government grants</a:t>
            </a:r>
          </a:p>
          <a:p>
            <a:pPr marL="457200" indent="-457200" algn="l">
              <a:spcAft>
                <a:spcPts val="130"/>
              </a:spcAft>
              <a:buFont typeface="Arial" panose="020B0604020202020204" pitchFamily="34" charset="0"/>
              <a:buChar char="•"/>
            </a:pPr>
            <a:r>
              <a:rPr lang="en-US" sz="3308" dirty="0">
                <a:solidFill>
                  <a:srgbClr val="242424"/>
                </a:solidFill>
                <a:latin typeface="Times New Roman"/>
                <a:ea typeface="Times New Roman"/>
                <a:cs typeface="Times New Roman"/>
                <a:sym typeface="Times New Roman"/>
              </a:rPr>
              <a:t>Recognized systematically in profit or loss over relevant periods</a:t>
            </a:r>
          </a:p>
        </p:txBody>
      </p:sp>
    </p:spTree>
    <p:extLst>
      <p:ext uri="{BB962C8B-B14F-4D97-AF65-F5344CB8AC3E}">
        <p14:creationId xmlns:p14="http://schemas.microsoft.com/office/powerpoint/2010/main" val="306484077"/>
      </p:ext>
    </p:extLst>
  </p:cSld>
  <p:clrMapOvr>
    <a:masterClrMapping/>
  </p:clrMapOvr>
  <mc:AlternateContent xmlns:mc="http://schemas.openxmlformats.org/markup-compatibility/2006" xmlns:p14="http://schemas.microsoft.com/office/powerpoint/2010/main">
    <mc:Choice Requires="p14">
      <p:transition spd="slow" p14:dur="2000" advTm="20346"/>
    </mc:Choice>
    <mc:Fallback xmlns="">
      <p:transition spd="slow" advTm="2034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23022" y="1280321"/>
            <a:ext cx="15650578" cy="1055738"/>
          </a:xfrm>
          <a:prstGeom prst="rect">
            <a:avLst/>
          </a:prstGeom>
        </p:spPr>
        <p:txBody>
          <a:bodyPr wrap="square" lIns="0" tIns="0" rIns="0" bIns="0" rtlCol="0" anchor="t">
            <a:spAutoFit/>
          </a:bodyPr>
          <a:lstStyle/>
          <a:p>
            <a:pPr algn="l">
              <a:lnSpc>
                <a:spcPts val="9000"/>
              </a:lnSpc>
            </a:pPr>
            <a:r>
              <a:rPr lang="en-US" sz="6000" b="1" dirty="0">
                <a:solidFill>
                  <a:srgbClr val="242424"/>
                </a:solidFill>
                <a:latin typeface="Montserrat Ultra-Bold"/>
                <a:ea typeface="Montserrat Ultra-Bold"/>
                <a:cs typeface="Montserrat Ultra-Bold"/>
                <a:sym typeface="Montserrat Ultra-Bold"/>
              </a:rPr>
              <a:t>Presentation of Grants</a:t>
            </a:r>
          </a:p>
        </p:txBody>
      </p:sp>
      <p:sp>
        <p:nvSpPr>
          <p:cNvPr id="4" name="TextBox 4"/>
          <p:cNvSpPr txBox="1"/>
          <p:nvPr/>
        </p:nvSpPr>
        <p:spPr>
          <a:xfrm>
            <a:off x="1561067" y="2951693"/>
            <a:ext cx="13593178" cy="3447098"/>
          </a:xfrm>
          <a:prstGeom prst="rect">
            <a:avLst/>
          </a:prstGeom>
        </p:spPr>
        <p:txBody>
          <a:bodyPr wrap="square" lIns="0" tIns="0" rIns="0" bIns="0" rtlCol="0" anchor="t">
            <a:spAutoFit/>
          </a:bodyPr>
          <a:lstStyle/>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Grants Related to Assets:</a:t>
            </a:r>
            <a:endParaRPr lang="en-US"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Presented as deferred income and recognized systematically over asset’s useful life</a:t>
            </a:r>
          </a:p>
          <a:p>
            <a:pPr marL="742950" lvl="1"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Alternatively, deducted from the carrying amount of the asset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Grants Related to Income:</a:t>
            </a:r>
            <a:endParaRPr lang="en-US" sz="3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Presented separately as other income or deducted from related expenses</a:t>
            </a:r>
          </a:p>
          <a:p>
            <a:pPr marL="742950" lvl="1"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Should be disclosed properly to avoid misleading financial statements</a:t>
            </a:r>
          </a:p>
        </p:txBody>
      </p:sp>
    </p:spTree>
    <p:extLst>
      <p:ext uri="{BB962C8B-B14F-4D97-AF65-F5344CB8AC3E}">
        <p14:creationId xmlns:p14="http://schemas.microsoft.com/office/powerpoint/2010/main" val="1094250498"/>
      </p:ext>
    </p:extLst>
  </p:cSld>
  <p:clrMapOvr>
    <a:masterClrMapping/>
  </p:clrMapOvr>
  <mc:AlternateContent xmlns:mc="http://schemas.openxmlformats.org/markup-compatibility/2006" xmlns:p14="http://schemas.microsoft.com/office/powerpoint/2010/main">
    <mc:Choice Requires="p14">
      <p:transition spd="slow" p14:dur="2000" advTm="20346"/>
    </mc:Choice>
    <mc:Fallback xmlns="">
      <p:transition spd="slow" advTm="203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723022" y="1280321"/>
            <a:ext cx="15650578" cy="1055738"/>
          </a:xfrm>
          <a:prstGeom prst="rect">
            <a:avLst/>
          </a:prstGeom>
        </p:spPr>
        <p:txBody>
          <a:bodyPr wrap="square" lIns="0" tIns="0" rIns="0" bIns="0" rtlCol="0" anchor="t">
            <a:spAutoFit/>
          </a:bodyPr>
          <a:lstStyle/>
          <a:p>
            <a:pPr algn="l">
              <a:lnSpc>
                <a:spcPts val="9000"/>
              </a:lnSpc>
            </a:pPr>
            <a:r>
              <a:rPr lang="en-US" sz="6000" b="1" dirty="0">
                <a:solidFill>
                  <a:srgbClr val="242424"/>
                </a:solidFill>
                <a:latin typeface="Montserrat Ultra-Bold"/>
                <a:ea typeface="Montserrat Ultra-Bold"/>
                <a:cs typeface="Montserrat Ultra-Bold"/>
                <a:sym typeface="Montserrat Ultra-Bold"/>
              </a:rPr>
              <a:t>Repayment of Grants</a:t>
            </a:r>
          </a:p>
        </p:txBody>
      </p:sp>
      <p:sp>
        <p:nvSpPr>
          <p:cNvPr id="4" name="TextBox 4"/>
          <p:cNvSpPr txBox="1"/>
          <p:nvPr/>
        </p:nvSpPr>
        <p:spPr>
          <a:xfrm>
            <a:off x="1561067" y="2951693"/>
            <a:ext cx="13593178" cy="3447098"/>
          </a:xfrm>
          <a:prstGeom prst="rect">
            <a:avLst/>
          </a:prstGeom>
        </p:spPr>
        <p:txBody>
          <a:bodyPr wrap="square" lIns="0" tIns="0" rIns="0" bIns="0" rtlCol="0" anchor="t">
            <a:spAutoFit/>
          </a:bodyPr>
          <a:lstStyle/>
          <a:p>
            <a:pPr>
              <a:buFont typeface="Arial" panose="020B0604020202020204" pitchFamily="34" charset="0"/>
              <a:buChar char="•"/>
            </a:pPr>
            <a:r>
              <a:rPr lang="en-US" sz="3200" dirty="0"/>
              <a:t>Accounted for as a change in accounting estimate (IAS 8)</a:t>
            </a:r>
          </a:p>
          <a:p>
            <a:pPr>
              <a:buFont typeface="Arial" panose="020B0604020202020204" pitchFamily="34" charset="0"/>
              <a:buChar char="•"/>
            </a:pPr>
            <a:r>
              <a:rPr lang="en-US" sz="3200" dirty="0"/>
              <a:t>Grants related to income:</a:t>
            </a:r>
          </a:p>
          <a:p>
            <a:pPr marL="742950" lvl="1" indent="-285750">
              <a:buFont typeface="Arial" panose="020B0604020202020204" pitchFamily="34" charset="0"/>
              <a:buChar char="•"/>
            </a:pPr>
            <a:r>
              <a:rPr lang="en-US" sz="3200" dirty="0"/>
              <a:t>Reduce unamortized deferred credit first</a:t>
            </a:r>
          </a:p>
          <a:p>
            <a:pPr marL="742950" lvl="1" indent="-285750">
              <a:buFont typeface="Arial" panose="020B0604020202020204" pitchFamily="34" charset="0"/>
              <a:buChar char="•"/>
            </a:pPr>
            <a:r>
              <a:rPr lang="en-US" sz="3200" dirty="0"/>
              <a:t>Any excess repayment recognized immediately in profit or loss</a:t>
            </a:r>
          </a:p>
          <a:p>
            <a:pPr>
              <a:buFont typeface="Arial" panose="020B0604020202020204" pitchFamily="34" charset="0"/>
              <a:buChar char="•"/>
            </a:pPr>
            <a:r>
              <a:rPr lang="en-US" sz="3200" dirty="0"/>
              <a:t>Grants related to assets:</a:t>
            </a:r>
          </a:p>
          <a:p>
            <a:pPr marL="742950" lvl="1" indent="-285750">
              <a:buFont typeface="Arial" panose="020B0604020202020204" pitchFamily="34" charset="0"/>
              <a:buChar char="•"/>
            </a:pPr>
            <a:r>
              <a:rPr lang="en-US" sz="3200" dirty="0"/>
              <a:t>Increase carrying amount of the asset or reduce deferred income</a:t>
            </a:r>
          </a:p>
          <a:p>
            <a:pPr marL="742950" lvl="1" indent="-285750">
              <a:buFont typeface="Arial" panose="020B0604020202020204" pitchFamily="34" charset="0"/>
              <a:buChar char="•"/>
            </a:pPr>
            <a:r>
              <a:rPr lang="en-US" sz="3200" dirty="0"/>
              <a:t>Recognize additional cumulative depreciation immediately</a:t>
            </a:r>
          </a:p>
        </p:txBody>
      </p:sp>
    </p:spTree>
    <p:extLst>
      <p:ext uri="{BB962C8B-B14F-4D97-AF65-F5344CB8AC3E}">
        <p14:creationId xmlns:p14="http://schemas.microsoft.com/office/powerpoint/2010/main" val="1638523077"/>
      </p:ext>
    </p:extLst>
  </p:cSld>
  <p:clrMapOvr>
    <a:masterClrMapping/>
  </p:clrMapOvr>
  <mc:AlternateContent xmlns:mc="http://schemas.openxmlformats.org/markup-compatibility/2006" xmlns:p14="http://schemas.microsoft.com/office/powerpoint/2010/main">
    <mc:Choice Requires="p14">
      <p:transition spd="slow" p14:dur="2000" advTm="20346"/>
    </mc:Choice>
    <mc:Fallback xmlns="">
      <p:transition spd="slow" advTm="2034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686488" y="1028700"/>
            <a:ext cx="15650578" cy="1055738"/>
          </a:xfrm>
          <a:prstGeom prst="rect">
            <a:avLst/>
          </a:prstGeom>
        </p:spPr>
        <p:txBody>
          <a:bodyPr wrap="square" lIns="0" tIns="0" rIns="0" bIns="0" rtlCol="0" anchor="t">
            <a:spAutoFit/>
          </a:bodyPr>
          <a:lstStyle/>
          <a:p>
            <a:pPr algn="l">
              <a:lnSpc>
                <a:spcPts val="9000"/>
              </a:lnSpc>
            </a:pPr>
            <a:r>
              <a:rPr lang="en-US" sz="4800" b="1" dirty="0">
                <a:solidFill>
                  <a:srgbClr val="242424"/>
                </a:solidFill>
                <a:latin typeface="Montserrat Ultra-Bold"/>
                <a:ea typeface="Montserrat Ultra-Bold"/>
                <a:cs typeface="Montserrat Ultra-Bold"/>
                <a:sym typeface="Montserrat Ultra-Bold"/>
              </a:rPr>
              <a:t>Government Assistance</a:t>
            </a:r>
          </a:p>
        </p:txBody>
      </p:sp>
      <p:sp>
        <p:nvSpPr>
          <p:cNvPr id="4" name="TextBox 4"/>
          <p:cNvSpPr txBox="1"/>
          <p:nvPr/>
        </p:nvSpPr>
        <p:spPr>
          <a:xfrm>
            <a:off x="1723022" y="2247900"/>
            <a:ext cx="13593178" cy="7632859"/>
          </a:xfrm>
          <a:prstGeom prst="rect">
            <a:avLst/>
          </a:prstGeom>
        </p:spPr>
        <p:txBody>
          <a:bodyPr wrap="square" lIns="0" tIns="0" rIns="0" bIns="0" rtlCol="0" anchor="t">
            <a:spAutoFit/>
          </a:bodyPr>
          <a:lstStyle/>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Includes free technical or marketing advice, loan guarantees, and procurement policies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Disclosure required for significant government assistance impacting financial statements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Excludes infrastructure development available to the general public</a:t>
            </a:r>
          </a:p>
          <a:p>
            <a:endParaRPr lang="en-US" sz="3200" dirty="0">
              <a:latin typeface="Times New Roman" panose="02020603050405020304" pitchFamily="18" charset="0"/>
              <a:cs typeface="Times New Roman" panose="02020603050405020304" pitchFamily="18" charset="0"/>
            </a:endParaRPr>
          </a:p>
          <a:p>
            <a:r>
              <a:rPr lang="en-US" sz="4800" b="1" dirty="0">
                <a:latin typeface="Times New Roman" panose="02020603050405020304" pitchFamily="18" charset="0"/>
                <a:cs typeface="Times New Roman" panose="02020603050405020304" pitchFamily="18" charset="0"/>
              </a:rPr>
              <a:t>Disclosure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following matters shall be disclosed: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accounting policy adopted for government grants, including the methods of presentation adopted in the financial statements;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nature and extent of government grants recognized in the financial statements and an indication of other forms of government assistance from which the entity has directly benefited; and</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unfulfilled conditions and other contingencies attaching to government assistance that has been recognized.</a:t>
            </a:r>
          </a:p>
        </p:txBody>
      </p:sp>
    </p:spTree>
    <p:extLst>
      <p:ext uri="{BB962C8B-B14F-4D97-AF65-F5344CB8AC3E}">
        <p14:creationId xmlns:p14="http://schemas.microsoft.com/office/powerpoint/2010/main" val="148085708"/>
      </p:ext>
    </p:extLst>
  </p:cSld>
  <p:clrMapOvr>
    <a:masterClrMapping/>
  </p:clrMapOvr>
  <mc:AlternateContent xmlns:mc="http://schemas.openxmlformats.org/markup-compatibility/2006" xmlns:p14="http://schemas.microsoft.com/office/powerpoint/2010/main">
    <mc:Choice Requires="p14">
      <p:transition spd="slow" p14:dur="2000" advTm="20346"/>
    </mc:Choice>
    <mc:Fallback xmlns="">
      <p:transition spd="slow" advTm="2034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1022</Words>
  <Application>Microsoft Office PowerPoint</Application>
  <PresentationFormat>Custom</PresentationFormat>
  <Paragraphs>98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HelveticaLTPro-Bold</vt:lpstr>
      <vt:lpstr>Arial</vt:lpstr>
      <vt:lpstr>Times New Roman</vt:lpstr>
      <vt:lpstr>SwiftLTStd-Regular</vt:lpstr>
      <vt:lpstr>Arial Black</vt:lpstr>
      <vt:lpstr>Montserrat Ultra-Bold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Yellow Illustrative Group Project Presentation</dc:title>
  <cp:lastModifiedBy>Meheli Samia</cp:lastModifiedBy>
  <cp:revision>9</cp:revision>
  <dcterms:created xsi:type="dcterms:W3CDTF">2006-08-16T00:00:00Z</dcterms:created>
  <dcterms:modified xsi:type="dcterms:W3CDTF">2025-02-27T08:29:25Z</dcterms:modified>
  <dc:identifier>DAGdqRF1q9I</dc:identifier>
</cp:coreProperties>
</file>