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1" r:id="rId4"/>
    <p:sldId id="259" r:id="rId5"/>
    <p:sldId id="267" r:id="rId6"/>
    <p:sldId id="268" r:id="rId7"/>
    <p:sldId id="262" r:id="rId8"/>
    <p:sldId id="270" r:id="rId9"/>
    <p:sldId id="257" r:id="rId10"/>
    <p:sldId id="264" r:id="rId11"/>
    <p:sldId id="263" r:id="rId12"/>
    <p:sldId id="265" r:id="rId13"/>
    <p:sldId id="258" r:id="rId14"/>
    <p:sldId id="269" r:id="rId15"/>
    <p:sldId id="271" r:id="rId16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A4882B-AEA3-6C4D-A884-08CC0BB4B9F2}" v="228" dt="2024-04-30T02:59:26.567"/>
    <p1510:client id="{6607CA51-8818-D3A0-F885-763F4AD8E0F9}" v="1028" dt="2024-04-30T12:57:59.521"/>
    <p1510:client id="{B7C360C0-AC1F-3DEC-5F5B-280D9DDA42E7}" v="19" dt="2024-04-30T05:27:00.742"/>
    <p1510:client id="{D0E5EB96-9549-B95E-ABB5-4931CEEFF380}" v="1422" dt="2024-04-30T17:20:11.806"/>
    <p1510:client id="{F1EE260F-06B3-9065-F94D-14E6BD30A6A9}" v="58" dt="2024-04-30T12:59:00.0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30/04/2024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30/04/2024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30/04/2024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30/04/2024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30/04/2024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30/04/2024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30/04/2024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30/04/2024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30/04/2024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30/04/2024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30/04/2024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30/04/2024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ealthdata.org/antimicrobial-resistance" TargetMode="External"/><Relationship Id="rId2" Type="http://schemas.openxmlformats.org/officeDocument/2006/relationships/hyperlink" Target="https://www.r-project.org/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jpeg"/><Relationship Id="rId7" Type="http://schemas.openxmlformats.org/officeDocument/2006/relationships/image" Target="../media/image1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E18F6E8B-15ED-43C7-94BA-91549A651C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4911FB-5101-17FE-2203-2152060AFAC6}"/>
              </a:ext>
            </a:extLst>
          </p:cNvPr>
          <p:cNvSpPr txBox="1"/>
          <p:nvPr/>
        </p:nvSpPr>
        <p:spPr>
          <a:xfrm>
            <a:off x="363819" y="348103"/>
            <a:ext cx="5700384" cy="179917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>
                <a:latin typeface="Times New Roman"/>
                <a:ea typeface="+mj-ea"/>
                <a:cs typeface="Times New Roman"/>
              </a:rPr>
              <a:t>Developing the functional R code for the bibliographic status of Antimicrobial-resistant research in Bangladesh from 2000 to 2023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048031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089A89A-1E9C-4761-9DFF-53C275FBF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0" y="257770"/>
            <a:ext cx="4837176" cy="29799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Hands holding a petri dish&#10;&#10;Description automatically generated">
            <a:extLst>
              <a:ext uri="{FF2B5EF4-FFF2-40B4-BE49-F238E27FC236}">
                <a16:creationId xmlns:a16="http://schemas.microsoft.com/office/drawing/2014/main" id="{FA2D9566-7BBF-F42A-F5CB-B87F4CB100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0583" y="471748"/>
            <a:ext cx="2552007" cy="2552007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0" y="3462252"/>
            <a:ext cx="4837176" cy="29799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blue and grey logo&#10;&#10;Description automatically generated">
            <a:extLst>
              <a:ext uri="{FF2B5EF4-FFF2-40B4-BE49-F238E27FC236}">
                <a16:creationId xmlns:a16="http://schemas.microsoft.com/office/drawing/2014/main" id="{FFBFADD3-AE15-0A06-349A-415A05BE1A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3249" y="3676230"/>
            <a:ext cx="3286675" cy="25520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EE6F8B4-A245-77F4-9E23-9C59C113612D}"/>
              </a:ext>
            </a:extLst>
          </p:cNvPr>
          <p:cNvSpPr txBox="1"/>
          <p:nvPr/>
        </p:nvSpPr>
        <p:spPr>
          <a:xfrm>
            <a:off x="703384" y="2919045"/>
            <a:ext cx="5351582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400">
                <a:latin typeface="Times New Roman"/>
                <a:cs typeface="Times New Roman"/>
              </a:rPr>
              <a:t>Analysis Tutorial</a:t>
            </a:r>
            <a:endParaRPr lang="en-US" sz="2400">
              <a:latin typeface="Times New Roman"/>
              <a:cs typeface="Times New Roman"/>
            </a:endParaRPr>
          </a:p>
          <a:p>
            <a:pPr algn="ctr"/>
            <a:r>
              <a:rPr lang="en-GB" sz="2400">
                <a:latin typeface="Times New Roman"/>
                <a:cs typeface="Times New Roman"/>
              </a:rPr>
              <a:t>BIO 5202 – Research Methods in Biology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49C003-E96B-4F30-EF41-C6F1871ED969}"/>
              </a:ext>
            </a:extLst>
          </p:cNvPr>
          <p:cNvSpPr txBox="1"/>
          <p:nvPr/>
        </p:nvSpPr>
        <p:spPr>
          <a:xfrm>
            <a:off x="1600201" y="4700954"/>
            <a:ext cx="3804137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400">
                <a:latin typeface="Times New Roman"/>
                <a:cs typeface="Times New Roman"/>
              </a:rPr>
              <a:t>Presented by</a:t>
            </a:r>
          </a:p>
          <a:p>
            <a:pPr algn="ctr"/>
            <a:r>
              <a:rPr lang="en-GB" sz="2400">
                <a:latin typeface="Times New Roman"/>
                <a:cs typeface="Times New Roman"/>
              </a:rPr>
              <a:t>Md Mehadi Hasan Sohag</a:t>
            </a:r>
          </a:p>
          <a:p>
            <a:pPr algn="ctr"/>
            <a:r>
              <a:rPr lang="en-GB" sz="2400">
                <a:latin typeface="Times New Roman"/>
                <a:cs typeface="Times New Roman"/>
              </a:rPr>
              <a:t>April 30, 2024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D073016-B734-483B-8953-5BADEE1451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8600" y="0"/>
            <a:ext cx="8157458" cy="6858000"/>
          </a:xfrm>
          <a:prstGeom prst="rect">
            <a:avLst/>
          </a:prstGeom>
          <a:gradFill>
            <a:gsLst>
              <a:gs pos="2000">
                <a:schemeClr val="accent1"/>
              </a:gs>
              <a:gs pos="78000">
                <a:schemeClr val="accent1">
                  <a:lumMod val="50000"/>
                </a:schemeClr>
              </a:gs>
              <a:gs pos="100000">
                <a:srgbClr val="000000">
                  <a:alpha val="85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0A7EAB6-59D3-4325-8DE6-E0CA4009CE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4537" y="1839884"/>
            <a:ext cx="8157460" cy="5017687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  <a:alpha val="30000"/>
                </a:schemeClr>
              </a:gs>
              <a:gs pos="100000">
                <a:srgbClr val="000000">
                  <a:alpha val="44000"/>
                </a:srgb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063179" y="-33131"/>
            <a:ext cx="6857999" cy="6923403"/>
          </a:xfrm>
          <a:prstGeom prst="rect">
            <a:avLst/>
          </a:prstGeom>
          <a:gradFill>
            <a:gsLst>
              <a:gs pos="56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graph of a number of publications&#10;&#10;Description automatically generated">
            <a:extLst>
              <a:ext uri="{FF2B5EF4-FFF2-40B4-BE49-F238E27FC236}">
                <a16:creationId xmlns:a16="http://schemas.microsoft.com/office/drawing/2014/main" id="{5172C0C0-9E25-F8F6-BD0A-11381D96A1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7006" y="457200"/>
            <a:ext cx="7977987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684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with a line going up&#10;&#10;Description automatically generated">
            <a:extLst>
              <a:ext uri="{FF2B5EF4-FFF2-40B4-BE49-F238E27FC236}">
                <a16:creationId xmlns:a16="http://schemas.microsoft.com/office/drawing/2014/main" id="{20481037-A56F-CB11-76FF-B80E57E35F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502" y="980474"/>
            <a:ext cx="8527182" cy="537882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E1F5B81-8253-9D8B-5C04-BD740FC30099}"/>
              </a:ext>
            </a:extLst>
          </p:cNvPr>
          <p:cNvSpPr txBox="1"/>
          <p:nvPr/>
        </p:nvSpPr>
        <p:spPr>
          <a:xfrm>
            <a:off x="762000" y="171450"/>
            <a:ext cx="6201335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800" b="1" dirty="0">
                <a:latin typeface="Times New Roman"/>
                <a:cs typeface="Times New Roman"/>
              </a:rPr>
              <a:t>Publication Trends over the years</a:t>
            </a:r>
          </a:p>
        </p:txBody>
      </p:sp>
    </p:spTree>
    <p:extLst>
      <p:ext uri="{BB962C8B-B14F-4D97-AF65-F5344CB8AC3E}">
        <p14:creationId xmlns:p14="http://schemas.microsoft.com/office/powerpoint/2010/main" val="17589842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19CEFDB-6866-CD83-06B9-7689DCAC6B55}"/>
              </a:ext>
            </a:extLst>
          </p:cNvPr>
          <p:cNvSpPr txBox="1"/>
          <p:nvPr/>
        </p:nvSpPr>
        <p:spPr>
          <a:xfrm>
            <a:off x="701309" y="458548"/>
            <a:ext cx="535422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800" b="1" dirty="0">
                <a:latin typeface="Times New Roman"/>
                <a:cs typeface="Times New Roman"/>
              </a:rPr>
              <a:t>Annual Growth Rate (AGR 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528452-F6D9-22B5-0683-73060A65CF44}"/>
              </a:ext>
            </a:extLst>
          </p:cNvPr>
          <p:cNvSpPr txBox="1"/>
          <p:nvPr/>
        </p:nvSpPr>
        <p:spPr>
          <a:xfrm>
            <a:off x="3830230" y="1254266"/>
            <a:ext cx="5920672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GB" dirty="0">
                <a:solidFill>
                  <a:srgbClr val="212121"/>
                </a:solidFill>
                <a:latin typeface="Times New Roman"/>
                <a:ea typeface="+mn-lt"/>
                <a:cs typeface="Times New Roman"/>
              </a:rPr>
              <a:t>Quantitative data about the growth of science</a:t>
            </a:r>
          </a:p>
          <a:p>
            <a:pPr marL="285750" indent="-285750">
              <a:buFont typeface="Arial"/>
              <a:buChar char="•"/>
            </a:pPr>
            <a:r>
              <a:rPr lang="en-GB" dirty="0">
                <a:solidFill>
                  <a:srgbClr val="212121"/>
                </a:solidFill>
                <a:latin typeface="Times New Roman"/>
                <a:cs typeface="Times New Roman"/>
              </a:rPr>
              <a:t>Positive shift of the research in the concern issue/problems</a:t>
            </a:r>
          </a:p>
          <a:p>
            <a:pPr marL="285750" indent="-285750">
              <a:buFont typeface="Arial"/>
              <a:buChar char="•"/>
            </a:pPr>
            <a:r>
              <a:rPr lang="en-GB" dirty="0">
                <a:solidFill>
                  <a:srgbClr val="212121"/>
                </a:solidFill>
                <a:latin typeface="Times New Roman"/>
                <a:cs typeface="Times New Roman"/>
              </a:rPr>
              <a:t>Indicates the intensity of the problems</a:t>
            </a:r>
          </a:p>
        </p:txBody>
      </p:sp>
      <p:pic>
        <p:nvPicPr>
          <p:cNvPr id="6" name="Picture 5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5FD43887-6630-900B-7D67-E33C3501B8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327" y="5808004"/>
            <a:ext cx="12003185" cy="609709"/>
          </a:xfrm>
          <a:prstGeom prst="rect">
            <a:avLst/>
          </a:prstGeom>
        </p:spPr>
      </p:pic>
      <p:pic>
        <p:nvPicPr>
          <p:cNvPr id="7" name="Picture 6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112B7862-96AD-5B0E-DD82-B1AA4145D3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92765"/>
            <a:ext cx="12178513" cy="37790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378A5F7-8AEC-DD67-30B4-5F28550BE186}"/>
              </a:ext>
            </a:extLst>
          </p:cNvPr>
          <p:cNvSpPr txBox="1"/>
          <p:nvPr/>
        </p:nvSpPr>
        <p:spPr>
          <a:xfrm>
            <a:off x="364141" y="3479575"/>
            <a:ext cx="287267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b="1" dirty="0">
                <a:latin typeface="Times New Roman"/>
                <a:cs typeface="Times New Roman"/>
              </a:rPr>
              <a:t>Doubling Time (Dt)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54D348-8207-1A9C-C05A-68805BBCC081}"/>
              </a:ext>
            </a:extLst>
          </p:cNvPr>
          <p:cNvSpPr txBox="1"/>
          <p:nvPr/>
        </p:nvSpPr>
        <p:spPr>
          <a:xfrm>
            <a:off x="3547009" y="3938123"/>
            <a:ext cx="6748755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GB" dirty="0">
                <a:solidFill>
                  <a:srgbClr val="212121"/>
                </a:solidFill>
                <a:latin typeface="Times New Roman"/>
                <a:cs typeface="Times New Roman"/>
              </a:rPr>
              <a:t>The amount of time it takes for a value to double itself at a consistent rate of growth</a:t>
            </a:r>
          </a:p>
          <a:p>
            <a:pPr marL="285750" indent="-285750">
              <a:buFont typeface="Arial"/>
              <a:buChar char="•"/>
            </a:pPr>
            <a:r>
              <a:rPr lang="en-GB" dirty="0">
                <a:solidFill>
                  <a:srgbClr val="212121"/>
                </a:solidFill>
                <a:latin typeface="Times New Roman"/>
                <a:cs typeface="Times New Roman"/>
              </a:rPr>
              <a:t>Another supplementary indicator of the intensity of the research problem during the years</a:t>
            </a:r>
          </a:p>
        </p:txBody>
      </p:sp>
    </p:spTree>
    <p:extLst>
      <p:ext uri="{BB962C8B-B14F-4D97-AF65-F5344CB8AC3E}">
        <p14:creationId xmlns:p14="http://schemas.microsoft.com/office/powerpoint/2010/main" val="8347141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4CD203B6-9D34-4C55-9CF4-916D797140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4B7B4E79-6120-E62C-A19A-9C98B3D44B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749" r="2" b="4924"/>
          <a:stretch/>
        </p:blipFill>
        <p:spPr>
          <a:xfrm>
            <a:off x="2296" y="10"/>
            <a:ext cx="7395866" cy="4470857"/>
          </a:xfrm>
          <a:prstGeom prst="rect">
            <a:avLst/>
          </a:prstGeom>
        </p:spPr>
      </p:pic>
      <p:pic>
        <p:nvPicPr>
          <p:cNvPr id="6" name="Picture 5" descr="A white paper with black text&#10;&#10;Description automatically generated">
            <a:extLst>
              <a:ext uri="{FF2B5EF4-FFF2-40B4-BE49-F238E27FC236}">
                <a16:creationId xmlns:a16="http://schemas.microsoft.com/office/drawing/2014/main" id="{BFFBF171-2A88-A187-D86E-BBC4725B867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9512" b="-3"/>
          <a:stretch/>
        </p:blipFill>
        <p:spPr>
          <a:xfrm>
            <a:off x="7499230" y="-2"/>
            <a:ext cx="4689052" cy="2228757"/>
          </a:xfrm>
          <a:prstGeom prst="rect">
            <a:avLst/>
          </a:prstGeom>
        </p:spPr>
      </p:pic>
      <p:pic>
        <p:nvPicPr>
          <p:cNvPr id="5" name="Picture 4" descr="A black and white text&#10;&#10;Description automatically generated">
            <a:extLst>
              <a:ext uri="{FF2B5EF4-FFF2-40B4-BE49-F238E27FC236}">
                <a16:creationId xmlns:a16="http://schemas.microsoft.com/office/drawing/2014/main" id="{47499062-80E9-016F-F9FC-612671FF773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2927" b="-1"/>
          <a:stretch/>
        </p:blipFill>
        <p:spPr>
          <a:xfrm>
            <a:off x="7499338" y="2324139"/>
            <a:ext cx="4682932" cy="2133380"/>
          </a:xfrm>
          <a:prstGeom prst="rect">
            <a:avLst/>
          </a:prstGeom>
        </p:spPr>
      </p:pic>
      <p:pic>
        <p:nvPicPr>
          <p:cNvPr id="4" name="Picture 3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11728D41-BABC-9D19-DDDC-3CE75B6EA1F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3614" r="38431" b="1"/>
          <a:stretch/>
        </p:blipFill>
        <p:spPr>
          <a:xfrm>
            <a:off x="-3717" y="4566250"/>
            <a:ext cx="4627475" cy="2291750"/>
          </a:xfrm>
          <a:prstGeom prst="rect">
            <a:avLst/>
          </a:prstGeom>
        </p:spPr>
      </p:pic>
      <p:pic>
        <p:nvPicPr>
          <p:cNvPr id="7" name="Picture 6" descr="A white paper with black text&#10;&#10;Description automatically generated">
            <a:extLst>
              <a:ext uri="{FF2B5EF4-FFF2-40B4-BE49-F238E27FC236}">
                <a16:creationId xmlns:a16="http://schemas.microsoft.com/office/drawing/2014/main" id="{766BA88F-E3FE-8B34-7F64-16A52A83213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933" r="1" b="1"/>
          <a:stretch/>
        </p:blipFill>
        <p:spPr>
          <a:xfrm>
            <a:off x="4713920" y="4566250"/>
            <a:ext cx="7462341" cy="229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5742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CA316E-1F7A-28F2-16E1-E4DD42E59BCB}"/>
              </a:ext>
            </a:extLst>
          </p:cNvPr>
          <p:cNvSpPr txBox="1"/>
          <p:nvPr/>
        </p:nvSpPr>
        <p:spPr>
          <a:xfrm>
            <a:off x="4853748" y="243328"/>
            <a:ext cx="2138722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sz="3200">
                <a:latin typeface="Times New Roman"/>
                <a:cs typeface="Times New Roman"/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7EA96B-D632-3576-C727-3D20537020BD}"/>
              </a:ext>
            </a:extLst>
          </p:cNvPr>
          <p:cNvSpPr txBox="1"/>
          <p:nvPr/>
        </p:nvSpPr>
        <p:spPr>
          <a:xfrm>
            <a:off x="472168" y="1030061"/>
            <a:ext cx="11383735" cy="563231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685800" indent="-457200" algn="just">
              <a:buAutoNum type="arabicPeriod"/>
            </a:pPr>
            <a:r>
              <a:rPr lang="en-US" sz="2000">
                <a:latin typeface="Times New Roman"/>
                <a:cs typeface="Times New Roman"/>
              </a:rPr>
              <a:t>Faiz, M. A., &amp; Basher, A. (2011, September). Antimicrobial resistance: Bangladesh experience. In Regional Health Forum (Vol. 15, No. 1, pp. 1-8).</a:t>
            </a:r>
            <a:endParaRPr lang="en-US" sz="1600"/>
          </a:p>
          <a:p>
            <a:pPr marL="228600" algn="just"/>
            <a:r>
              <a:rPr lang="en-US" sz="2000">
                <a:latin typeface="Times New Roman"/>
                <a:cs typeface="Times New Roman"/>
              </a:rPr>
              <a:t>2. Sweileh, W. M. (2021). Global research publications on irrational use of antimicrobials: call for more research to contain antimicrobial resistance. Globalization and Health, 17(1), 94.</a:t>
            </a:r>
          </a:p>
          <a:p>
            <a:pPr marL="228600" algn="just"/>
            <a:r>
              <a:rPr lang="en-US" sz="2000">
                <a:latin typeface="Times New Roman"/>
                <a:cs typeface="Times New Roman"/>
              </a:rPr>
              <a:t>3. </a:t>
            </a:r>
            <a:r>
              <a:rPr lang="en-US" sz="2000" err="1">
                <a:latin typeface="Times New Roman"/>
                <a:cs typeface="Times New Roman"/>
              </a:rPr>
              <a:t>Monjur</a:t>
            </a:r>
            <a:r>
              <a:rPr lang="en-US" sz="2000">
                <a:latin typeface="Times New Roman"/>
                <a:cs typeface="Times New Roman"/>
              </a:rPr>
              <a:t>, F., Rizwan, F., </a:t>
            </a:r>
            <a:r>
              <a:rPr lang="en-US" sz="2000" err="1">
                <a:latin typeface="Times New Roman"/>
                <a:cs typeface="Times New Roman"/>
              </a:rPr>
              <a:t>Asaduzzaman</a:t>
            </a:r>
            <a:r>
              <a:rPr lang="en-US" sz="2000">
                <a:latin typeface="Times New Roman"/>
                <a:cs typeface="Times New Roman"/>
              </a:rPr>
              <a:t>, M., Nasrin, N., Ghosh, N. K., Apu, A. S., &amp; Haque, F. (2010). Antibiotic sensitivity pattern of causative organisms of neonatal septicemia in an urban hospital of Bangladesh. Indian J Med Sci, 64(6), 265-271.</a:t>
            </a:r>
            <a:endParaRPr lang="en-US" sz="1600"/>
          </a:p>
          <a:p>
            <a:pPr marL="228600" algn="just"/>
            <a:r>
              <a:rPr lang="en-GB" sz="2000">
                <a:latin typeface="Times New Roman"/>
                <a:cs typeface="Times New Roman"/>
              </a:rPr>
              <a:t>4. R Core Team. 2024. R: A Language and Environment for Statistical Computing. </a:t>
            </a:r>
            <a:r>
              <a:rPr lang="en-US" sz="2000">
                <a:latin typeface="Times New Roman"/>
                <a:cs typeface="Times New Roman"/>
              </a:rPr>
              <a:t>     </a:t>
            </a:r>
            <a:r>
              <a:rPr lang="en-GB" sz="2000">
                <a:latin typeface="Times New Roman"/>
                <a:cs typeface="Times New Roman"/>
              </a:rPr>
              <a:t>From </a:t>
            </a:r>
            <a:r>
              <a:rPr lang="en-GB" sz="2000" u="sng">
                <a:solidFill>
                  <a:srgbClr val="954F72"/>
                </a:solidFill>
                <a:latin typeface="Times New Roman"/>
                <a:cs typeface="Times New Roman"/>
                <a:hlinkClick r:id="rId2"/>
              </a:rPr>
              <a:t>https://www.r-project.org/</a:t>
            </a:r>
          </a:p>
          <a:p>
            <a:pPr marL="228600" algn="just"/>
            <a:r>
              <a:rPr lang="en-GB" sz="2000" u="sng">
                <a:latin typeface="Times New Roman"/>
                <a:cs typeface="Times New Roman"/>
              </a:rPr>
              <a:t>5</a:t>
            </a:r>
            <a:r>
              <a:rPr lang="en-GB" sz="2000" u="sng">
                <a:solidFill>
                  <a:srgbClr val="000000"/>
                </a:solidFill>
                <a:latin typeface="Times New Roman"/>
                <a:cs typeface="Times New Roman"/>
              </a:rPr>
              <a:t>.</a:t>
            </a:r>
            <a:r>
              <a:rPr lang="en-GB" sz="2000" u="sng">
                <a:solidFill>
                  <a:srgbClr val="954F72"/>
                </a:solidFill>
                <a:latin typeface="Times New Roman"/>
                <a:cs typeface="Times New Roman"/>
              </a:rPr>
              <a:t> </a:t>
            </a:r>
            <a:r>
              <a:rPr lang="en-GB" sz="2000">
                <a:latin typeface="Times New Roman"/>
                <a:cs typeface="Times New Roman"/>
              </a:rPr>
              <a:t>AMR. IHME. 2019. </a:t>
            </a:r>
            <a:r>
              <a:rPr lang="en-GB" sz="2000">
                <a:latin typeface="Times New Roman"/>
                <a:cs typeface="Times New Roman"/>
                <a:hlinkClick r:id="rId3"/>
              </a:rPr>
              <a:t>https://www.healthdata.org/antimicrobial-resistance</a:t>
            </a:r>
            <a:r>
              <a:rPr lang="en-GB" sz="2000">
                <a:latin typeface="Times New Roman"/>
                <a:cs typeface="Times New Roman"/>
              </a:rPr>
              <a:t> </a:t>
            </a:r>
          </a:p>
          <a:p>
            <a:pPr marL="228600" algn="just"/>
            <a:r>
              <a:rPr lang="en-GB" sz="2000">
                <a:latin typeface="Times New Roman"/>
                <a:cs typeface="Times New Roman"/>
              </a:rPr>
              <a:t>6. </a:t>
            </a:r>
            <a:r>
              <a:rPr lang="en-GB" sz="900" b="1">
                <a:solidFill>
                  <a:srgbClr val="202020"/>
                </a:solidFill>
                <a:latin typeface="Helvetica"/>
                <a:cs typeface="Helvetica"/>
              </a:rPr>
              <a:t> </a:t>
            </a:r>
            <a:r>
              <a:rPr lang="en-GB" sz="2000">
                <a:latin typeface="Times New Roman"/>
                <a:cs typeface="Times New Roman"/>
              </a:rPr>
              <a:t>Hoque R, Ahmed SM, Naher N, Islam MA, </a:t>
            </a:r>
            <a:r>
              <a:rPr lang="en-GB" sz="2000" err="1">
                <a:latin typeface="Times New Roman"/>
                <a:cs typeface="Times New Roman"/>
              </a:rPr>
              <a:t>Rousham</a:t>
            </a:r>
            <a:r>
              <a:rPr lang="en-GB" sz="2000">
                <a:latin typeface="Times New Roman"/>
                <a:cs typeface="Times New Roman"/>
              </a:rPr>
              <a:t> EK, Islam BZ, et al. (2020) Tackling antimicrobial resistance in Bangladesh: A scoping review of policy and practice in human, animal and environment sectors. </a:t>
            </a:r>
            <a:r>
              <a:rPr lang="en-GB" sz="2000" err="1">
                <a:latin typeface="Times New Roman"/>
                <a:cs typeface="Times New Roman"/>
              </a:rPr>
              <a:t>PLoS</a:t>
            </a:r>
            <a:r>
              <a:rPr lang="en-GB" sz="2000">
                <a:latin typeface="Times New Roman"/>
                <a:cs typeface="Times New Roman"/>
              </a:rPr>
              <a:t> ONE 15(1): e0227947. </a:t>
            </a:r>
          </a:p>
          <a:p>
            <a:pPr marL="228600" algn="just"/>
            <a:r>
              <a:rPr lang="en-GB" sz="2000">
                <a:latin typeface="Times New Roman"/>
                <a:cs typeface="Times New Roman"/>
              </a:rPr>
              <a:t>7. Antimicrobial Resistance Collaborators. (2022). Global burden of bacterial antimicrobial resistance in 2019: a systematic analysis. The Lancet; 399(10325): P629-655. </a:t>
            </a:r>
          </a:p>
          <a:p>
            <a:pPr marL="228600" algn="just"/>
            <a:r>
              <a:rPr lang="en-GB" sz="2000">
                <a:latin typeface="Times New Roman"/>
                <a:cs typeface="Times New Roman"/>
              </a:rPr>
              <a:t>8. Murray, C. J., Ikuta, K. S., Sharara, F., Swetschinski, L., Aguilar, G. R., Gray, A., ... &amp; Tasak, N. (2022). Global burden of bacterial antimicrobial resistance in 2019: a systematic analysis. The lancet, 399(10325), 629-655</a:t>
            </a:r>
          </a:p>
        </p:txBody>
      </p:sp>
    </p:spTree>
    <p:extLst>
      <p:ext uri="{BB962C8B-B14F-4D97-AF65-F5344CB8AC3E}">
        <p14:creationId xmlns:p14="http://schemas.microsoft.com/office/powerpoint/2010/main" val="473074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3" descr="A yellow envelope with a pen and a white card in it&#10;&#10;Description automatically generated">
            <a:extLst>
              <a:ext uri="{FF2B5EF4-FFF2-40B4-BE49-F238E27FC236}">
                <a16:creationId xmlns:a16="http://schemas.microsoft.com/office/drawing/2014/main" id="{9F65D6A5-EF7E-6511-7D17-655B51EDEB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440" b="23320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705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7F26506-2642-A4E0-055F-7461A8A3F3F8}"/>
              </a:ext>
            </a:extLst>
          </p:cNvPr>
          <p:cNvSpPr txBox="1"/>
          <p:nvPr/>
        </p:nvSpPr>
        <p:spPr>
          <a:xfrm>
            <a:off x="280468" y="408535"/>
            <a:ext cx="11285283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400" b="1">
                <a:solidFill>
                  <a:srgbClr val="3C4245"/>
                </a:solidFill>
                <a:latin typeface="Times New Roman"/>
                <a:ea typeface="Noto Sans"/>
                <a:cs typeface="Times New Roman"/>
              </a:rPr>
              <a:t>Antimicrobial resistance (AMR) </a:t>
            </a:r>
          </a:p>
          <a:p>
            <a:pPr algn="just"/>
            <a:r>
              <a:rPr lang="en-US" sz="2400">
                <a:solidFill>
                  <a:srgbClr val="3C4245"/>
                </a:solidFill>
                <a:latin typeface="Times New Roman"/>
                <a:ea typeface="Noto Sans"/>
                <a:cs typeface="Times New Roman"/>
              </a:rPr>
              <a:t>threatens the effective prevention and treatment of an ever-increasing range of infections caused by micro-organisms.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FB4CB2-BD8B-FBF7-6E8A-1D1E2CBC8FDE}"/>
              </a:ext>
            </a:extLst>
          </p:cNvPr>
          <p:cNvSpPr txBox="1"/>
          <p:nvPr/>
        </p:nvSpPr>
        <p:spPr>
          <a:xfrm>
            <a:off x="281748" y="1511193"/>
            <a:ext cx="1159008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GB" sz="2400" b="1">
                <a:solidFill>
                  <a:srgbClr val="3C4245"/>
                </a:solidFill>
                <a:latin typeface="Times New Roman"/>
                <a:ea typeface="Noto Sans"/>
                <a:cs typeface="Times New Roman"/>
              </a:rPr>
              <a:t>AMR occurs </a:t>
            </a:r>
            <a:endParaRPr lang="en-US" sz="2400" b="1">
              <a:solidFill>
                <a:srgbClr val="3C4245"/>
              </a:solidFill>
              <a:latin typeface="Times New Roman"/>
              <a:ea typeface="Noto Sans"/>
              <a:cs typeface="Times New Roman"/>
            </a:endParaRPr>
          </a:p>
          <a:p>
            <a:pPr algn="just"/>
            <a:r>
              <a:rPr lang="en-GB" sz="2400">
                <a:solidFill>
                  <a:srgbClr val="3C4245"/>
                </a:solidFill>
                <a:latin typeface="Times New Roman"/>
                <a:ea typeface="Noto Sans"/>
                <a:cs typeface="Times New Roman"/>
              </a:rPr>
              <a:t>when bacteria, viruses, fungi, and parasites change over time and no longer respond to medicines making infections harder to treat and increasing the risk severe illness, and death. </a:t>
            </a:r>
            <a:endParaRPr lang="en-US" sz="2400">
              <a:solidFill>
                <a:srgbClr val="3C4245"/>
              </a:solidFill>
              <a:latin typeface="Times New Roman"/>
              <a:ea typeface="Noto Sans"/>
              <a:cs typeface="Times New Rom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ED72A8-388A-B7DF-34CF-4B9C4762DF47}"/>
              </a:ext>
            </a:extLst>
          </p:cNvPr>
          <p:cNvSpPr txBox="1"/>
          <p:nvPr/>
        </p:nvSpPr>
        <p:spPr>
          <a:xfrm>
            <a:off x="281747" y="2631781"/>
            <a:ext cx="11176426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b="1">
                <a:solidFill>
                  <a:srgbClr val="3C4245"/>
                </a:solidFill>
                <a:latin typeface="Times New Roman"/>
                <a:ea typeface="Noto Sans"/>
                <a:cs typeface="Times New Roman"/>
              </a:rPr>
              <a:t>As a result,</a:t>
            </a:r>
            <a:endParaRPr lang="en-US" sz="2400" b="1">
              <a:solidFill>
                <a:srgbClr val="3C4245"/>
              </a:solidFill>
              <a:latin typeface="Times New Roman"/>
              <a:ea typeface="Noto Sans"/>
              <a:cs typeface="Times New Roman"/>
            </a:endParaRPr>
          </a:p>
          <a:p>
            <a:r>
              <a:rPr lang="en-GB" sz="2400">
                <a:solidFill>
                  <a:srgbClr val="3C4245"/>
                </a:solidFill>
                <a:latin typeface="Times New Roman"/>
                <a:ea typeface="Noto Sans"/>
                <a:cs typeface="Times New Roman"/>
              </a:rPr>
              <a:t>the medicines </a:t>
            </a:r>
            <a:r>
              <a:rPr lang="en-GB" sz="2400" b="1">
                <a:solidFill>
                  <a:srgbClr val="3C4245"/>
                </a:solidFill>
                <a:latin typeface="Times New Roman"/>
                <a:ea typeface="Noto Sans"/>
                <a:cs typeface="Times New Roman"/>
              </a:rPr>
              <a:t>become ineffective</a:t>
            </a:r>
            <a:r>
              <a:rPr lang="en-GB" sz="2400">
                <a:solidFill>
                  <a:srgbClr val="3C4245"/>
                </a:solidFill>
                <a:latin typeface="Times New Roman"/>
                <a:ea typeface="Noto Sans"/>
                <a:cs typeface="Times New Roman"/>
              </a:rPr>
              <a:t> and </a:t>
            </a:r>
            <a:r>
              <a:rPr lang="en-GB" sz="2400" b="1">
                <a:solidFill>
                  <a:srgbClr val="3C4245"/>
                </a:solidFill>
                <a:latin typeface="Times New Roman"/>
                <a:ea typeface="Noto Sans"/>
                <a:cs typeface="Times New Roman"/>
              </a:rPr>
              <a:t>infections persist</a:t>
            </a:r>
            <a:r>
              <a:rPr lang="en-GB" sz="2400">
                <a:solidFill>
                  <a:srgbClr val="3C4245"/>
                </a:solidFill>
                <a:latin typeface="Times New Roman"/>
                <a:ea typeface="Noto Sans"/>
                <a:cs typeface="Times New Roman"/>
              </a:rPr>
              <a:t> in the body, increasing the risk of spread to others.</a:t>
            </a:r>
          </a:p>
        </p:txBody>
      </p:sp>
      <p:pic>
        <p:nvPicPr>
          <p:cNvPr id="8" name="Picture 7" descr="A cartoon of a virus being hit by a pill&#10;&#10;Description automatically generated">
            <a:extLst>
              <a:ext uri="{FF2B5EF4-FFF2-40B4-BE49-F238E27FC236}">
                <a16:creationId xmlns:a16="http://schemas.microsoft.com/office/drawing/2014/main" id="{B1431256-73C8-A327-E74A-E68CAD3D75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0622" y="3633677"/>
            <a:ext cx="2859497" cy="35705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3215B97-569C-5C9A-70B7-50A7FAF45DFF}"/>
              </a:ext>
            </a:extLst>
          </p:cNvPr>
          <p:cNvSpPr txBox="1"/>
          <p:nvPr/>
        </p:nvSpPr>
        <p:spPr>
          <a:xfrm>
            <a:off x="1932535" y="3917576"/>
            <a:ext cx="6393112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/>
              <a:buChar char="Ø"/>
            </a:pPr>
            <a:r>
              <a:rPr lang="en-US" sz="2400">
                <a:solidFill>
                  <a:srgbClr val="010101"/>
                </a:solidFill>
                <a:latin typeface="Times New Roman"/>
                <a:cs typeface="Times New Roman"/>
              </a:rPr>
              <a:t>Improper antimicrobial dosage and use</a:t>
            </a:r>
          </a:p>
          <a:p>
            <a:pPr marL="342900" indent="-342900">
              <a:buFont typeface="Wingdings"/>
              <a:buChar char="Ø"/>
            </a:pPr>
            <a:r>
              <a:rPr lang="en-US" sz="2400">
                <a:solidFill>
                  <a:srgbClr val="010101"/>
                </a:solidFill>
                <a:latin typeface="Times New Roman"/>
                <a:cs typeface="Times New Roman"/>
              </a:rPr>
              <a:t>Lack of proper national guidelines</a:t>
            </a:r>
          </a:p>
          <a:p>
            <a:pPr marL="342900" indent="-342900">
              <a:buFont typeface="Wingdings"/>
              <a:buChar char="Ø"/>
            </a:pPr>
            <a:r>
              <a:rPr lang="en-US" sz="2400">
                <a:solidFill>
                  <a:srgbClr val="010101"/>
                </a:solidFill>
                <a:latin typeface="Times New Roman"/>
                <a:cs typeface="Times New Roman"/>
              </a:rPr>
              <a:t>doctors prescribe antibiotics sub-optimally up to half the time, either when not needed or with incorrect dosing or duration.</a:t>
            </a:r>
          </a:p>
          <a:p>
            <a:pPr marL="342900" indent="-342900">
              <a:buFont typeface="Wingdings"/>
              <a:buChar char="Ø"/>
            </a:pPr>
            <a:r>
              <a:rPr lang="en-US" sz="2400">
                <a:solidFill>
                  <a:srgbClr val="010101"/>
                </a:solidFill>
                <a:latin typeface="Times New Roman"/>
                <a:cs typeface="Times New Roman"/>
              </a:rPr>
              <a:t>Social Awareness</a:t>
            </a:r>
          </a:p>
          <a:p>
            <a:endParaRPr lang="en-US" sz="2400">
              <a:solidFill>
                <a:srgbClr val="010101"/>
              </a:solidFill>
              <a:latin typeface="Times New Roman"/>
              <a:cs typeface="Times New Roman"/>
            </a:endParaRPr>
          </a:p>
        </p:txBody>
      </p:sp>
      <p:pic>
        <p:nvPicPr>
          <p:cNvPr id="6" name="Picture 5" descr="A white puzzle with a red question mark on top&#10;&#10;Description automatically generated">
            <a:extLst>
              <a:ext uri="{FF2B5EF4-FFF2-40B4-BE49-F238E27FC236}">
                <a16:creationId xmlns:a16="http://schemas.microsoft.com/office/drawing/2014/main" id="{D032E482-35B2-DC82-E3A1-B4F6A4034F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078" y="4228820"/>
            <a:ext cx="1485340" cy="179798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2D832F3-6751-F931-28FE-16FC586C0DFB}"/>
              </a:ext>
            </a:extLst>
          </p:cNvPr>
          <p:cNvSpPr txBox="1"/>
          <p:nvPr/>
        </p:nvSpPr>
        <p:spPr>
          <a:xfrm>
            <a:off x="9558939" y="6030686"/>
            <a:ext cx="123841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3C4245"/>
                </a:solidFill>
                <a:latin typeface="Times New Roman"/>
                <a:ea typeface="Noto Sans"/>
                <a:cs typeface="Noto Sans"/>
              </a:rPr>
              <a:t>Superbugs</a:t>
            </a:r>
            <a:endParaRPr lang="en-US" b="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58202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936B78B-4FD7-4333-2459-33FF8B2E2803}"/>
              </a:ext>
            </a:extLst>
          </p:cNvPr>
          <p:cNvSpPr txBox="1"/>
          <p:nvPr/>
        </p:nvSpPr>
        <p:spPr>
          <a:xfrm>
            <a:off x="3033913" y="536601"/>
            <a:ext cx="616259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solidFill>
                  <a:srgbClr val="3C4245"/>
                </a:solidFill>
                <a:latin typeface="Times New Roman"/>
                <a:ea typeface="Noto Sans"/>
                <a:cs typeface="Times New Roman"/>
              </a:rPr>
              <a:t>Antimicrobial resistance (AMR)</a:t>
            </a:r>
            <a:r>
              <a:rPr lang="en-US" sz="2400">
                <a:solidFill>
                  <a:srgbClr val="3C4245"/>
                </a:solidFill>
                <a:latin typeface="Times New Roman"/>
                <a:ea typeface="Noto Sans"/>
                <a:cs typeface="Times New Roman"/>
              </a:rPr>
              <a:t> </a:t>
            </a:r>
            <a:r>
              <a:rPr lang="en-US" sz="2400" b="1">
                <a:solidFill>
                  <a:srgbClr val="3C4245"/>
                </a:solidFill>
                <a:latin typeface="Times New Roman"/>
                <a:ea typeface="+mn-lt"/>
                <a:cs typeface="Times New Roman"/>
              </a:rPr>
              <a:t>Fact Sheet</a:t>
            </a:r>
            <a:r>
              <a:rPr lang="en-US" sz="2400">
                <a:solidFill>
                  <a:srgbClr val="3C4245"/>
                </a:solidFill>
                <a:latin typeface="Times New Roman"/>
                <a:ea typeface="+mn-lt"/>
                <a:cs typeface="Times New Roman"/>
              </a:rPr>
              <a:t> </a:t>
            </a:r>
            <a:endParaRPr lang="en-GB" sz="2000"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045980-A638-80D6-DBA9-F17B4791754F}"/>
              </a:ext>
            </a:extLst>
          </p:cNvPr>
          <p:cNvSpPr txBox="1"/>
          <p:nvPr/>
        </p:nvSpPr>
        <p:spPr>
          <a:xfrm>
            <a:off x="1208955" y="1100097"/>
            <a:ext cx="10568107" cy="526297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/>
              <a:buChar char="ü"/>
            </a:pPr>
            <a:r>
              <a:rPr lang="en-GB" sz="2400">
                <a:solidFill>
                  <a:srgbClr val="3C4245"/>
                </a:solidFill>
                <a:latin typeface="Times New Roman"/>
                <a:ea typeface="Noto Sans"/>
                <a:cs typeface="Times New Roman"/>
              </a:rPr>
              <a:t>It is estimated that bacterial AMR was directly responsible for </a:t>
            </a:r>
            <a:r>
              <a:rPr lang="en-GB" sz="2400" b="1">
                <a:solidFill>
                  <a:srgbClr val="3C4245"/>
                </a:solidFill>
                <a:latin typeface="Times New Roman"/>
                <a:ea typeface="Noto Sans"/>
                <a:cs typeface="Times New Roman"/>
              </a:rPr>
              <a:t>1.27 million global deaths</a:t>
            </a:r>
            <a:r>
              <a:rPr lang="en-GB" sz="2400">
                <a:solidFill>
                  <a:srgbClr val="3C4245"/>
                </a:solidFill>
                <a:latin typeface="Times New Roman"/>
                <a:ea typeface="Noto Sans"/>
                <a:cs typeface="Times New Roman"/>
              </a:rPr>
              <a:t> in 2019 and contributed to </a:t>
            </a:r>
            <a:r>
              <a:rPr lang="en-GB" sz="2400" b="1">
                <a:solidFill>
                  <a:srgbClr val="3C4245"/>
                </a:solidFill>
                <a:latin typeface="Times New Roman"/>
                <a:ea typeface="Noto Sans"/>
                <a:cs typeface="Times New Roman"/>
              </a:rPr>
              <a:t>4.95 million deaths</a:t>
            </a:r>
          </a:p>
          <a:p>
            <a:endParaRPr lang="en-GB" sz="2400" b="1">
              <a:solidFill>
                <a:srgbClr val="3C4245"/>
              </a:solidFill>
              <a:latin typeface="Times New Roman"/>
              <a:ea typeface="Noto Sans"/>
              <a:cs typeface="Times New Roman"/>
            </a:endParaRPr>
          </a:p>
          <a:p>
            <a:pPr marL="342900" indent="-342900">
              <a:buFont typeface="Wingdings"/>
              <a:buChar char="ü"/>
            </a:pPr>
            <a:r>
              <a:rPr lang="en-GB" sz="2400" b="1">
                <a:solidFill>
                  <a:srgbClr val="3C4245"/>
                </a:solidFill>
                <a:latin typeface="Times New Roman"/>
                <a:ea typeface="Noto Sans"/>
                <a:cs typeface="Times New Roman"/>
              </a:rPr>
              <a:t>In 2013, </a:t>
            </a:r>
            <a:r>
              <a:rPr lang="en-GB" sz="2400">
                <a:solidFill>
                  <a:srgbClr val="3C4245"/>
                </a:solidFill>
                <a:latin typeface="Times New Roman"/>
                <a:ea typeface="Noto Sans"/>
                <a:cs typeface="Times New Roman"/>
              </a:rPr>
              <a:t>CDC has estimated </a:t>
            </a:r>
            <a:r>
              <a:rPr lang="en-GB" sz="2400" b="1">
                <a:solidFill>
                  <a:srgbClr val="3C4245"/>
                </a:solidFill>
                <a:latin typeface="Times New Roman"/>
                <a:ea typeface="Noto Sans"/>
                <a:cs typeface="Times New Roman"/>
              </a:rPr>
              <a:t>20,49,442</a:t>
            </a:r>
            <a:r>
              <a:rPr lang="en-GB" sz="2400">
                <a:solidFill>
                  <a:srgbClr val="3C4245"/>
                </a:solidFill>
                <a:latin typeface="Times New Roman"/>
                <a:ea typeface="Noto Sans"/>
                <a:cs typeface="Times New Roman"/>
              </a:rPr>
              <a:t> illness and </a:t>
            </a:r>
            <a:r>
              <a:rPr lang="en-GB" sz="2400" b="1">
                <a:solidFill>
                  <a:srgbClr val="3C4245"/>
                </a:solidFill>
                <a:latin typeface="Times New Roman"/>
                <a:ea typeface="Noto Sans"/>
                <a:cs typeface="Times New Roman"/>
              </a:rPr>
              <a:t>23,000</a:t>
            </a:r>
            <a:r>
              <a:rPr lang="en-GB" sz="2400">
                <a:solidFill>
                  <a:srgbClr val="3C4245"/>
                </a:solidFill>
                <a:latin typeface="Times New Roman"/>
                <a:ea typeface="Noto Sans"/>
                <a:cs typeface="Times New Roman"/>
              </a:rPr>
              <a:t> deaths</a:t>
            </a:r>
          </a:p>
          <a:p>
            <a:pPr marL="342900" indent="-342900">
              <a:buFont typeface="Wingdings"/>
              <a:buChar char="ü"/>
            </a:pPr>
            <a:endParaRPr lang="en-GB" sz="2400">
              <a:solidFill>
                <a:srgbClr val="3C4245"/>
              </a:solidFill>
              <a:latin typeface="Times New Roman"/>
              <a:ea typeface="Noto Sans"/>
              <a:cs typeface="Times New Roman"/>
            </a:endParaRPr>
          </a:p>
          <a:p>
            <a:pPr marL="342900" indent="-342900">
              <a:buFont typeface="Wingdings"/>
              <a:buChar char="ü"/>
            </a:pPr>
            <a:r>
              <a:rPr lang="en-GB" sz="2400">
                <a:solidFill>
                  <a:srgbClr val="3C4245"/>
                </a:solidFill>
                <a:latin typeface="Times New Roman"/>
                <a:ea typeface="Noto Sans"/>
                <a:cs typeface="Times New Roman"/>
              </a:rPr>
              <a:t>But in </a:t>
            </a:r>
            <a:r>
              <a:rPr lang="en-GB" sz="2400" b="1">
                <a:solidFill>
                  <a:srgbClr val="3C4245"/>
                </a:solidFill>
                <a:latin typeface="Times New Roman"/>
                <a:ea typeface="Noto Sans"/>
                <a:cs typeface="Times New Roman"/>
              </a:rPr>
              <a:t>2019, the CDC has recalculated </a:t>
            </a:r>
            <a:r>
              <a:rPr lang="en-GB" sz="2400">
                <a:solidFill>
                  <a:srgbClr val="3C4245"/>
                </a:solidFill>
                <a:latin typeface="Times New Roman"/>
                <a:ea typeface="Noto Sans"/>
                <a:cs typeface="Times New Roman"/>
              </a:rPr>
              <a:t> the estimation </a:t>
            </a:r>
            <a:r>
              <a:rPr lang="en-GB" sz="2400" b="1">
                <a:solidFill>
                  <a:srgbClr val="3C4245"/>
                </a:solidFill>
                <a:latin typeface="Times New Roman"/>
                <a:ea typeface="Noto Sans"/>
                <a:cs typeface="Times New Roman"/>
              </a:rPr>
              <a:t>28,68,700 </a:t>
            </a:r>
            <a:r>
              <a:rPr lang="en-GB" sz="2400">
                <a:solidFill>
                  <a:srgbClr val="3C4245"/>
                </a:solidFill>
                <a:latin typeface="Times New Roman"/>
                <a:ea typeface="Noto Sans"/>
                <a:cs typeface="Times New Roman"/>
              </a:rPr>
              <a:t>with more than </a:t>
            </a:r>
            <a:r>
              <a:rPr lang="en-GB" sz="2400" b="1">
                <a:solidFill>
                  <a:srgbClr val="3C4245"/>
                </a:solidFill>
                <a:latin typeface="Times New Roman"/>
                <a:ea typeface="Noto Sans"/>
                <a:cs typeface="Times New Roman"/>
              </a:rPr>
              <a:t>35,000</a:t>
            </a:r>
            <a:r>
              <a:rPr lang="en-GB" sz="2400">
                <a:solidFill>
                  <a:srgbClr val="3C4245"/>
                </a:solidFill>
                <a:latin typeface="Times New Roman"/>
                <a:ea typeface="Noto Sans"/>
                <a:cs typeface="Times New Roman"/>
              </a:rPr>
              <a:t> deaths. </a:t>
            </a:r>
          </a:p>
          <a:p>
            <a:pPr marL="342900" indent="-342900">
              <a:buFont typeface="Wingdings"/>
              <a:buChar char="ü"/>
            </a:pPr>
            <a:endParaRPr lang="en-GB" sz="2400">
              <a:solidFill>
                <a:srgbClr val="3C4245"/>
              </a:solidFill>
              <a:latin typeface="Times New Roman"/>
              <a:ea typeface="Noto Sans"/>
              <a:cs typeface="Times New Roman"/>
            </a:endParaRPr>
          </a:p>
          <a:p>
            <a:pPr marL="342900" indent="-342900">
              <a:buFont typeface="Wingdings"/>
              <a:buChar char="ü"/>
            </a:pPr>
            <a:r>
              <a:rPr lang="en-GB" sz="2400">
                <a:solidFill>
                  <a:srgbClr val="3C4245"/>
                </a:solidFill>
                <a:latin typeface="Times New Roman"/>
                <a:ea typeface="Noto Sans"/>
                <a:cs typeface="Times New Roman"/>
              </a:rPr>
              <a:t>The scenario of AMR is nothing but global and the global scenario is anyway alarming .</a:t>
            </a:r>
          </a:p>
          <a:p>
            <a:pPr marL="342900" indent="-342900">
              <a:buFont typeface="Wingdings"/>
              <a:buChar char="ü"/>
            </a:pPr>
            <a:endParaRPr lang="en-GB" sz="2400">
              <a:solidFill>
                <a:srgbClr val="3C4245"/>
              </a:solidFill>
              <a:latin typeface="Times New Roman"/>
              <a:ea typeface="Noto Sans"/>
              <a:cs typeface="Times New Roman"/>
            </a:endParaRPr>
          </a:p>
          <a:p>
            <a:pPr marL="342900" indent="-342900">
              <a:buFont typeface="Wingdings"/>
              <a:buChar char="ü"/>
            </a:pPr>
            <a:r>
              <a:rPr lang="en-GB" sz="2400">
                <a:solidFill>
                  <a:srgbClr val="3C4245"/>
                </a:solidFill>
                <a:latin typeface="Times New Roman"/>
                <a:ea typeface="Noto Sans"/>
                <a:cs typeface="Times New Roman"/>
              </a:rPr>
              <a:t>The scenario is most vulnerable in Africa and Asia, mostly in </a:t>
            </a:r>
            <a:r>
              <a:rPr lang="en-GB" sz="2400" b="1">
                <a:solidFill>
                  <a:srgbClr val="3C4245"/>
                </a:solidFill>
                <a:latin typeface="Times New Roman"/>
                <a:ea typeface="Noto Sans"/>
                <a:cs typeface="Times New Roman"/>
              </a:rPr>
              <a:t>South Asia</a:t>
            </a:r>
            <a:r>
              <a:rPr lang="en-GB" sz="2400">
                <a:solidFill>
                  <a:srgbClr val="3C4245"/>
                </a:solidFill>
                <a:latin typeface="Times New Roman"/>
                <a:ea typeface="Noto Sans"/>
                <a:cs typeface="Times New Roman"/>
              </a:rPr>
              <a:t>.</a:t>
            </a:r>
          </a:p>
          <a:p>
            <a:pPr marL="342900" indent="-342900">
              <a:buFont typeface="Wingdings"/>
              <a:buChar char="ü"/>
            </a:pPr>
            <a:endParaRPr lang="en-GB" sz="2400">
              <a:solidFill>
                <a:srgbClr val="3C4245"/>
              </a:solidFill>
              <a:latin typeface="Times New Roman"/>
              <a:ea typeface="Noto Sans"/>
              <a:cs typeface="Times New Roman"/>
            </a:endParaRPr>
          </a:p>
          <a:p>
            <a:endParaRPr lang="en-GB" sz="2400">
              <a:solidFill>
                <a:srgbClr val="3C4245"/>
              </a:solidFill>
              <a:latin typeface="Times New Roman"/>
              <a:ea typeface="Noto Sans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24907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A map of the world with different colored circles&#10;&#10;Description automatically generated">
            <a:extLst>
              <a:ext uri="{FF2B5EF4-FFF2-40B4-BE49-F238E27FC236}">
                <a16:creationId xmlns:a16="http://schemas.microsoft.com/office/drawing/2014/main" id="{7E988696-4F90-E4E8-3FCC-86844D2604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035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184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0AA75A5-D96A-9BAC-4FA8-E22348D3375E}"/>
              </a:ext>
            </a:extLst>
          </p:cNvPr>
          <p:cNvSpPr txBox="1"/>
          <p:nvPr/>
        </p:nvSpPr>
        <p:spPr>
          <a:xfrm>
            <a:off x="254854" y="331694"/>
            <a:ext cx="6776915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>
                <a:latin typeface="Times New Roman"/>
                <a:cs typeface="Times New Roman"/>
              </a:rPr>
              <a:t>Why is bibliographic study important? </a:t>
            </a:r>
            <a:endParaRPr lang="en-US" sz="2800" b="1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CF5571-1A52-C924-44F0-21734A199B99}"/>
              </a:ext>
            </a:extLst>
          </p:cNvPr>
          <p:cNvSpPr txBox="1"/>
          <p:nvPr/>
        </p:nvSpPr>
        <p:spPr>
          <a:xfrm>
            <a:off x="2610170" y="1050152"/>
            <a:ext cx="7158956" cy="16312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GB" sz="2000">
                <a:latin typeface="Times New Roman"/>
                <a:cs typeface="Times New Roman"/>
              </a:rPr>
              <a:t>Give the insight of the research trends</a:t>
            </a:r>
            <a:endParaRPr lang="en-US" sz="200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GB" sz="2000">
                <a:latin typeface="Times New Roman"/>
                <a:cs typeface="Times New Roman"/>
              </a:rPr>
              <a:t>Wholesome summary of the problems and consequences</a:t>
            </a:r>
          </a:p>
          <a:p>
            <a:pPr marL="285750" indent="-285750">
              <a:buFont typeface="Arial"/>
              <a:buChar char="•"/>
            </a:pPr>
            <a:r>
              <a:rPr lang="en-GB" sz="2000">
                <a:latin typeface="Times New Roman"/>
                <a:cs typeface="Times New Roman"/>
              </a:rPr>
              <a:t>Draw the attention of the policy makers (third world​) through the recommendations </a:t>
            </a:r>
          </a:p>
          <a:p>
            <a:pPr marL="285750" indent="-285750">
              <a:buFont typeface="Arial"/>
              <a:buChar char="•"/>
            </a:pPr>
            <a:endParaRPr lang="en-GB" sz="2000">
              <a:latin typeface="Times New Roman"/>
              <a:cs typeface="Times New Roman"/>
            </a:endParaRPr>
          </a:p>
        </p:txBody>
      </p:sp>
      <p:pic>
        <p:nvPicPr>
          <p:cNvPr id="5" name="Picture 4" descr="A white grid with black text&#10;&#10;Description automatically generated">
            <a:extLst>
              <a:ext uri="{FF2B5EF4-FFF2-40B4-BE49-F238E27FC236}">
                <a16:creationId xmlns:a16="http://schemas.microsoft.com/office/drawing/2014/main" id="{40BC3528-3E2E-1A64-4EA2-E507E0A410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222" y="2946314"/>
            <a:ext cx="9112684" cy="9636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B9CE62-CC41-AF7E-EF26-26620EE2B53B}"/>
              </a:ext>
            </a:extLst>
          </p:cNvPr>
          <p:cNvSpPr txBox="1"/>
          <p:nvPr/>
        </p:nvSpPr>
        <p:spPr>
          <a:xfrm>
            <a:off x="353786" y="2476499"/>
            <a:ext cx="244928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sz="2800" b="1">
                <a:latin typeface="Times New Roman"/>
                <a:cs typeface="Times New Roman"/>
              </a:rPr>
              <a:t>Bangladesh?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3459EF-E77A-187E-A2BE-DDE641FBE1DF}"/>
              </a:ext>
            </a:extLst>
          </p:cNvPr>
          <p:cNvSpPr txBox="1"/>
          <p:nvPr/>
        </p:nvSpPr>
        <p:spPr>
          <a:xfrm>
            <a:off x="2211162" y="4259036"/>
            <a:ext cx="877796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v"/>
            </a:pPr>
            <a:r>
              <a:rPr lang="en-GB" sz="2000" b="1">
                <a:latin typeface="Times New Roman"/>
                <a:cs typeface="Times New Roman"/>
              </a:rPr>
              <a:t>We are the neighbouring country of the AMR capital of the World "India"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F0F81A-592D-3E86-E0A6-83CA382496F4}"/>
              </a:ext>
            </a:extLst>
          </p:cNvPr>
          <p:cNvSpPr txBox="1"/>
          <p:nvPr/>
        </p:nvSpPr>
        <p:spPr>
          <a:xfrm>
            <a:off x="612321" y="5197928"/>
            <a:ext cx="11152414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000">
                <a:solidFill>
                  <a:srgbClr val="0070C0"/>
                </a:solidFill>
                <a:latin typeface="Times New Roman"/>
                <a:cs typeface="Times New Roman"/>
              </a:rPr>
              <a:t>So, I would like to make my tutorial analysis by using some functions of </a:t>
            </a:r>
            <a:r>
              <a:rPr lang="en-GB" sz="2000" b="1">
                <a:solidFill>
                  <a:srgbClr val="0070C0"/>
                </a:solidFill>
                <a:latin typeface="Times New Roman"/>
                <a:cs typeface="Times New Roman"/>
              </a:rPr>
              <a:t>R </a:t>
            </a:r>
            <a:r>
              <a:rPr lang="en-GB" sz="2000">
                <a:solidFill>
                  <a:srgbClr val="0070C0"/>
                </a:solidFill>
                <a:latin typeface="Times New Roman"/>
                <a:cs typeface="Times New Roman"/>
              </a:rPr>
              <a:t>programming to prepare the bibliographic status of antimicrobial resistance research in Bangladesh from 2000 to 2023.</a:t>
            </a:r>
            <a:endParaRPr lang="en-US"/>
          </a:p>
          <a:p>
            <a:pPr algn="l"/>
            <a:endParaRPr lang="en-GB" sz="140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4614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logo with text and a graduation cap&#10;&#10;Description automatically generated">
            <a:extLst>
              <a:ext uri="{FF2B5EF4-FFF2-40B4-BE49-F238E27FC236}">
                <a16:creationId xmlns:a16="http://schemas.microsoft.com/office/drawing/2014/main" id="{1159309E-DA03-0FED-CB03-93DD3A8549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318" y="348342"/>
            <a:ext cx="2914650" cy="15621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FD6BA2C-7EE1-45E5-AC5A-DC2EB8A124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0265" y="513469"/>
            <a:ext cx="3705225" cy="1238250"/>
          </a:xfrm>
          <a:prstGeom prst="rect">
            <a:avLst/>
          </a:prstGeom>
        </p:spPr>
      </p:pic>
      <p:pic>
        <p:nvPicPr>
          <p:cNvPr id="6" name="Picture 5" descr="A blue and grey logo&#10;&#10;Description automatically generated">
            <a:extLst>
              <a:ext uri="{FF2B5EF4-FFF2-40B4-BE49-F238E27FC236}">
                <a16:creationId xmlns:a16="http://schemas.microsoft.com/office/drawing/2014/main" id="{1214FA8E-AA71-BEFE-9DC9-F124CF3A1B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4995" y="4254313"/>
            <a:ext cx="1973036" cy="1552575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F7536EC2-B7D5-D58A-007F-E4D269C2FB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8192" y="4439529"/>
            <a:ext cx="2291443" cy="1393372"/>
          </a:xfrm>
          <a:prstGeom prst="rect">
            <a:avLst/>
          </a:prstGeom>
        </p:spPr>
      </p:pic>
      <p:pic>
        <p:nvPicPr>
          <p:cNvPr id="8" name="Picture 7" descr="A graphic of a graph and chart&#10;&#10;Description automatically generated">
            <a:extLst>
              <a:ext uri="{FF2B5EF4-FFF2-40B4-BE49-F238E27FC236}">
                <a16:creationId xmlns:a16="http://schemas.microsoft.com/office/drawing/2014/main" id="{D0D53F32-EF74-2846-D37D-25882E232E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68207" y="4164147"/>
            <a:ext cx="1571625" cy="1571625"/>
          </a:xfrm>
          <a:prstGeom prst="rect">
            <a:avLst/>
          </a:prstGeom>
        </p:spPr>
      </p:pic>
      <p:pic>
        <p:nvPicPr>
          <p:cNvPr id="10" name="Picture 9" descr="A black arrow pointing down&#10;&#10;Description automatically generated">
            <a:extLst>
              <a:ext uri="{FF2B5EF4-FFF2-40B4-BE49-F238E27FC236}">
                <a16:creationId xmlns:a16="http://schemas.microsoft.com/office/drawing/2014/main" id="{DC35EEBF-A313-00E0-5C35-C2FC8DCD543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76026" y="57830"/>
            <a:ext cx="2143125" cy="2143125"/>
          </a:xfrm>
          <a:prstGeom prst="rect">
            <a:avLst/>
          </a:prstGeom>
        </p:spPr>
      </p:pic>
      <p:pic>
        <p:nvPicPr>
          <p:cNvPr id="11" name="Picture 10" descr="A logo of a cat&#10;&#10;Description automatically generated">
            <a:extLst>
              <a:ext uri="{FF2B5EF4-FFF2-40B4-BE49-F238E27FC236}">
                <a16:creationId xmlns:a16="http://schemas.microsoft.com/office/drawing/2014/main" id="{D0EAC632-C247-9D5C-6078-CA085E08608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9678" y="4254953"/>
            <a:ext cx="2299608" cy="127363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24C1BDB-27C6-0584-BBC1-CA239FC46912}"/>
              </a:ext>
            </a:extLst>
          </p:cNvPr>
          <p:cNvSpPr txBox="1"/>
          <p:nvPr/>
        </p:nvSpPr>
        <p:spPr>
          <a:xfrm>
            <a:off x="2809874" y="2830285"/>
            <a:ext cx="6572249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4000" b="1">
                <a:latin typeface="Times New Roman"/>
                <a:cs typeface="Times New Roman"/>
              </a:rPr>
              <a:t>Analysis Tutorial Workflow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10BCA8-E2A4-A875-F249-25B8B435D50A}"/>
              </a:ext>
            </a:extLst>
          </p:cNvPr>
          <p:cNvSpPr txBox="1"/>
          <p:nvPr/>
        </p:nvSpPr>
        <p:spPr>
          <a:xfrm>
            <a:off x="421821" y="2007053"/>
            <a:ext cx="233362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b="1">
                <a:latin typeface="Times New Roman"/>
                <a:cs typeface="Times New Roman"/>
              </a:rPr>
              <a:t>Collecting literature 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0922AD-080E-28FC-0DB3-38E4635B8C77}"/>
              </a:ext>
            </a:extLst>
          </p:cNvPr>
          <p:cNvSpPr txBox="1"/>
          <p:nvPr/>
        </p:nvSpPr>
        <p:spPr>
          <a:xfrm>
            <a:off x="5157107" y="1911803"/>
            <a:ext cx="229960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b="1">
                <a:latin typeface="Times New Roman"/>
                <a:ea typeface="Calibri"/>
                <a:cs typeface="Times New Roman"/>
              </a:rPr>
              <a:t>Make the data table </a:t>
            </a:r>
            <a:endParaRPr lang="en-US" b="1">
              <a:latin typeface="Times New Roman"/>
              <a:ea typeface="Calibri"/>
              <a:cs typeface="Times New Roman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BBB83A4-796B-9E47-0028-50BA294CBE07}"/>
              </a:ext>
            </a:extLst>
          </p:cNvPr>
          <p:cNvSpPr txBox="1"/>
          <p:nvPr/>
        </p:nvSpPr>
        <p:spPr>
          <a:xfrm rot="5400000">
            <a:off x="9572626" y="3116038"/>
            <a:ext cx="22859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b="1">
                <a:latin typeface="Times New Roman"/>
                <a:cs typeface="Times New Roman"/>
              </a:rPr>
              <a:t>Data import into 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61C73DC-B452-7D2F-C80A-FCA9E251B259}"/>
              </a:ext>
            </a:extLst>
          </p:cNvPr>
          <p:cNvSpPr txBox="1"/>
          <p:nvPr/>
        </p:nvSpPr>
        <p:spPr>
          <a:xfrm>
            <a:off x="5891892" y="6027964"/>
            <a:ext cx="386442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b="1">
                <a:latin typeface="Times New Roman"/>
                <a:cs typeface="Times New Roman"/>
              </a:rPr>
              <a:t>Coding for the bibliographic status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D1EDCE1-C4DF-45FC-09ED-941DBB3E3AC0}"/>
              </a:ext>
            </a:extLst>
          </p:cNvPr>
          <p:cNvSpPr txBox="1"/>
          <p:nvPr/>
        </p:nvSpPr>
        <p:spPr>
          <a:xfrm>
            <a:off x="3537857" y="6027964"/>
            <a:ext cx="174171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b="1">
                <a:latin typeface="Times New Roman"/>
                <a:cs typeface="Times New Roman"/>
              </a:rPr>
              <a:t>Visualization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135005-ED0D-B71B-2CD2-0941F50CA43C}"/>
              </a:ext>
            </a:extLst>
          </p:cNvPr>
          <p:cNvSpPr txBox="1"/>
          <p:nvPr/>
        </p:nvSpPr>
        <p:spPr>
          <a:xfrm>
            <a:off x="88448" y="5749018"/>
            <a:ext cx="3027588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b="1">
                <a:latin typeface="Times New Roman"/>
                <a:ea typeface="+mn-lt"/>
                <a:cs typeface="Times New Roman"/>
              </a:rPr>
              <a:t>Create a GitHub repository and upload .R file of this tutorial</a:t>
            </a:r>
            <a:endParaRPr lang="en-GB" b="1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08440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AE47195D-EC06-4298-8805-0F0D659976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8A0DB5-01B3-2ACB-68EC-AB64E91E0089}"/>
              </a:ext>
            </a:extLst>
          </p:cNvPr>
          <p:cNvSpPr txBox="1"/>
          <p:nvPr/>
        </p:nvSpPr>
        <p:spPr>
          <a:xfrm>
            <a:off x="9267909" y="2023110"/>
            <a:ext cx="2469624" cy="284607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700" b="1">
                <a:latin typeface="+mj-lt"/>
                <a:ea typeface="+mj-ea"/>
                <a:cs typeface="+mj-cs"/>
              </a:rPr>
              <a:t>Summary of the Bibliographic Status 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5B9DA4F1-563C-64EB-4995-B5948F4E05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360" y="858525"/>
            <a:ext cx="5767773" cy="5211906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764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9AF7D64D-B19B-3CFF-C56D-6D9E5541B9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734" y="3209408"/>
            <a:ext cx="6292299" cy="226915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306F604-84B5-C6EA-66E3-B29B65B276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053" y="5780930"/>
            <a:ext cx="6304623" cy="4336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21B4417-2F03-A91D-0FC0-DE111561DFE5}"/>
              </a:ext>
            </a:extLst>
          </p:cNvPr>
          <p:cNvSpPr txBox="1"/>
          <p:nvPr/>
        </p:nvSpPr>
        <p:spPr>
          <a:xfrm>
            <a:off x="7439047" y="1336768"/>
            <a:ext cx="4112306" cy="6408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905256">
              <a:spcAft>
                <a:spcPts val="600"/>
              </a:spcAft>
            </a:pPr>
            <a:r>
              <a:rPr lang="en-GB" sz="1782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Top 5 years in  publishing more articles</a:t>
            </a:r>
            <a:endParaRPr lang="en-GB" b="1" dirty="0"/>
          </a:p>
        </p:txBody>
      </p:sp>
      <p:pic>
        <p:nvPicPr>
          <p:cNvPr id="7" name="Picture 6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783BB1AF-3231-3E41-633C-96FA6592CF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734" y="643467"/>
            <a:ext cx="6301263" cy="222916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5942D72-318B-53D2-5915-CB8F03D25583}"/>
              </a:ext>
            </a:extLst>
          </p:cNvPr>
          <p:cNvSpPr txBox="1"/>
          <p:nvPr/>
        </p:nvSpPr>
        <p:spPr>
          <a:xfrm>
            <a:off x="7414459" y="4312612"/>
            <a:ext cx="3997670" cy="36927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905256">
              <a:spcAft>
                <a:spcPts val="600"/>
              </a:spcAft>
            </a:pPr>
            <a:r>
              <a:rPr lang="en-GB" sz="1782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Top 5 years in publishing less articles</a:t>
            </a:r>
            <a:endParaRPr lang="en-GB" b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5238DB-9A62-B7FE-1621-40E3BFF9D1AD}"/>
              </a:ext>
            </a:extLst>
          </p:cNvPr>
          <p:cNvSpPr txBox="1"/>
          <p:nvPr/>
        </p:nvSpPr>
        <p:spPr>
          <a:xfrm>
            <a:off x="7748075" y="5634588"/>
            <a:ext cx="3326166" cy="3665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905256">
              <a:spcAft>
                <a:spcPts val="600"/>
              </a:spcAft>
            </a:pPr>
            <a:r>
              <a:rPr lang="en-GB" sz="1782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Total Publications in 23 years</a:t>
            </a:r>
            <a:endParaRPr lang="en-GB" b="1"/>
          </a:p>
        </p:txBody>
      </p:sp>
    </p:spTree>
    <p:extLst>
      <p:ext uri="{BB962C8B-B14F-4D97-AF65-F5344CB8AC3E}">
        <p14:creationId xmlns:p14="http://schemas.microsoft.com/office/powerpoint/2010/main" val="2366989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8C0B1E-E50D-0D63-F439-F40A5816CFCF}"/>
              </a:ext>
            </a:extLst>
          </p:cNvPr>
          <p:cNvSpPr txBox="1"/>
          <p:nvPr/>
        </p:nvSpPr>
        <p:spPr>
          <a:xfrm>
            <a:off x="699713" y="248038"/>
            <a:ext cx="7063721" cy="115920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4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Visualizing the Histogram of the AMR publications Per Year (over the years)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F629F6-D186-7FCE-9CC0-66536F340B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225" y="2068458"/>
            <a:ext cx="11327549" cy="4247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850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155</cp:revision>
  <dcterms:created xsi:type="dcterms:W3CDTF">2024-04-29T17:38:01Z</dcterms:created>
  <dcterms:modified xsi:type="dcterms:W3CDTF">2024-04-30T17:22:39Z</dcterms:modified>
</cp:coreProperties>
</file>