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98" r:id="rId4"/>
  </p:sldMasterIdLst>
  <p:sldIdLst>
    <p:sldId id="256" r:id="rId5"/>
    <p:sldId id="257" r:id="rId6"/>
    <p:sldId id="258" r:id="rId7"/>
    <p:sldId id="260" r:id="rId8"/>
    <p:sldId id="265" r:id="rId9"/>
    <p:sldId id="266" r:id="rId10"/>
    <p:sldId id="271" r:id="rId11"/>
    <p:sldId id="272" r:id="rId12"/>
    <p:sldId id="278" r:id="rId13"/>
    <p:sldId id="279" r:id="rId14"/>
    <p:sldId id="280" r:id="rId15"/>
  </p:sldIdLst>
  <p:sldSz cx="18288000" cy="10287000"/>
  <p:notesSz cx="6858000" cy="9144000"/>
  <p:embeddedFontLst>
    <p:embeddedFont>
      <p:font typeface="Calibri Light" panose="020F0302020204030204" pitchFamily="34" charset="0"/>
      <p:regular r:id="rId16"/>
      <p:italic r:id="rId17"/>
    </p:embeddedFont>
    <p:embeddedFont>
      <p:font typeface="DM Sans" pitchFamily="2" charset="0"/>
      <p:regular r:id="rId18"/>
      <p:bold r:id="rId19"/>
      <p:italic r:id="rId20"/>
      <p:boldItalic r:id="rId21"/>
    </p:embeddedFont>
    <p:embeddedFont>
      <p:font typeface="DM Sans Bold" charset="0"/>
      <p:regular r:id="rId22"/>
    </p:embeddedFont>
    <p:embeddedFont>
      <p:font typeface="DM Sans Italics" panose="020B0604020202020204" charset="0"/>
      <p:regular r:id="rId23"/>
    </p:embeddedFont>
    <p:embeddedFont>
      <p:font typeface="Montserrat Classic Bold" panose="020B0604020202020204" charset="0"/>
      <p:regular r:id="rId24"/>
    </p:embeddedFont>
    <p:embeddedFont>
      <p:font typeface="Oswald Bold" panose="020B0604020202020204" charset="0"/>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05256" y="1155701"/>
            <a:ext cx="16173450" cy="5029200"/>
          </a:xfrm>
        </p:spPr>
        <p:txBody>
          <a:bodyPr anchor="b">
            <a:noAutofit/>
          </a:bodyPr>
          <a:lstStyle>
            <a:lvl1pPr algn="l">
              <a:lnSpc>
                <a:spcPct val="80000"/>
              </a:lnSpc>
              <a:defRPr sz="13200" spc="-18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001269" y="6310314"/>
            <a:ext cx="13842302" cy="2468880"/>
          </a:xfrm>
        </p:spPr>
        <p:txBody>
          <a:bodyPr>
            <a:normAutofit/>
          </a:bodyPr>
          <a:lstStyle>
            <a:lvl1pPr marL="0" indent="0" algn="l">
              <a:buNone/>
              <a:defRPr sz="4800">
                <a:solidFill>
                  <a:schemeClr val="bg1"/>
                </a:solidFill>
                <a:latin typeface="+mj-lt"/>
              </a:defRPr>
            </a:lvl1pPr>
            <a:lvl2pPr marL="685800" indent="0" algn="ctr">
              <a:buNone/>
              <a:defRPr sz="42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D8BD707-D9CF-40AE-B4C6-C98DA3205C09}" type="datetimeFigureOut">
              <a:rPr lang="en-US" smtClean="0"/>
              <a:pPr/>
              <a:t>8/16/2023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4029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67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115925" y="1042988"/>
            <a:ext cx="3943350" cy="72009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57288" y="1071563"/>
            <a:ext cx="11601450" cy="81010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3534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281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5256" y="1151129"/>
            <a:ext cx="16171164" cy="5033772"/>
          </a:xfrm>
        </p:spPr>
        <p:txBody>
          <a:bodyPr anchor="b">
            <a:normAutofit/>
          </a:bodyPr>
          <a:lstStyle>
            <a:lvl1pPr>
              <a:lnSpc>
                <a:spcPct val="80000"/>
              </a:lnSpc>
              <a:defRPr sz="132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01268" y="6306314"/>
            <a:ext cx="13839444" cy="2468880"/>
          </a:xfrm>
        </p:spPr>
        <p:txBody>
          <a:bodyPr anchor="t">
            <a:normAutofit/>
          </a:bodyPr>
          <a:lstStyle>
            <a:lvl1pPr marL="0" indent="0">
              <a:buNone/>
              <a:defRPr sz="4800">
                <a:solidFill>
                  <a:schemeClr val="tx1"/>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116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4984" y="2997201"/>
            <a:ext cx="6995160" cy="5650992"/>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016995" y="2997201"/>
            <a:ext cx="6995160" cy="5650992"/>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5314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14984" y="3060701"/>
            <a:ext cx="6995160" cy="1085100"/>
          </a:xfrm>
        </p:spPr>
        <p:txBody>
          <a:bodyPr anchor="ctr">
            <a:normAutofit/>
          </a:bodyPr>
          <a:lstStyle>
            <a:lvl1pPr marL="0" indent="0">
              <a:buNone/>
              <a:defRPr sz="3300" b="0" cap="all" baseline="0">
                <a:solidFill>
                  <a:schemeClr val="tx1">
                    <a:lumMod val="85000"/>
                    <a:lumOff val="15000"/>
                  </a:schemeClr>
                </a:solidFill>
                <a:latin typeface="+mj-lt"/>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4984" y="4129626"/>
            <a:ext cx="6995160" cy="4800600"/>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011412" y="3057653"/>
            <a:ext cx="6995160" cy="1083564"/>
          </a:xfrm>
        </p:spPr>
        <p:txBody>
          <a:bodyPr anchor="ctr">
            <a:normAutofit/>
          </a:bodyPr>
          <a:lstStyle>
            <a:lvl1pPr marL="0" indent="0">
              <a:buNone/>
              <a:defRPr sz="3300" b="0" cap="all" baseline="0">
                <a:solidFill>
                  <a:schemeClr val="tx1">
                    <a:lumMod val="85000"/>
                    <a:lumOff val="15000"/>
                  </a:schemeClr>
                </a:solidFill>
                <a:latin typeface="+mj-lt"/>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011412" y="4126485"/>
            <a:ext cx="6995160" cy="4800600"/>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9100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495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522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11430000" y="0"/>
            <a:ext cx="685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12392106" y="813423"/>
            <a:ext cx="5074920" cy="2880360"/>
          </a:xfrm>
        </p:spPr>
        <p:txBody>
          <a:bodyPr anchor="b">
            <a:noAutofit/>
          </a:bodyPr>
          <a:lstStyle>
            <a:lvl1pPr>
              <a:lnSpc>
                <a:spcPct val="85000"/>
              </a:lnSpc>
              <a:defRPr sz="6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143000" y="1143000"/>
            <a:ext cx="9144000" cy="685800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413973" y="3767720"/>
            <a:ext cx="5097780" cy="4690481"/>
          </a:xfrm>
        </p:spPr>
        <p:txBody>
          <a:bodyPr>
            <a:normAutofit/>
          </a:bodyPr>
          <a:lstStyle>
            <a:lvl1pPr marL="0" marR="0" indent="0" algn="l" defTabSz="1371600" rtl="0" eaLnBrk="1" fontAlgn="auto" latinLnBrk="0" hangingPunct="1">
              <a:lnSpc>
                <a:spcPct val="100000"/>
              </a:lnSpc>
              <a:spcBef>
                <a:spcPts val="1800"/>
              </a:spcBef>
              <a:spcAft>
                <a:spcPts val="0"/>
              </a:spcAft>
              <a:buClrTx/>
              <a:buSzTx/>
              <a:buFontTx/>
              <a:buNone/>
              <a:tabLst/>
              <a:defRPr sz="2700">
                <a:solidFill>
                  <a:srgbClr val="262626"/>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marR="0" lvl="0" indent="0" algn="l" defTabSz="1371600" rtl="0" eaLnBrk="1" fontAlgn="auto" latinLnBrk="0" hangingPunct="1">
              <a:lnSpc>
                <a:spcPct val="100000"/>
              </a:lnSpc>
              <a:spcBef>
                <a:spcPts val="21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8063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3836" y="8128001"/>
            <a:ext cx="16171164" cy="919925"/>
          </a:xfrm>
        </p:spPr>
        <p:txBody>
          <a:bodyPr anchor="b">
            <a:normAutofit/>
          </a:bodyPr>
          <a:lstStyle>
            <a:lvl1pPr>
              <a:defRPr sz="4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8288000" cy="7996428"/>
          </a:xfrm>
          <a:solidFill>
            <a:schemeClr val="accent1">
              <a:lumMod val="40000"/>
              <a:lumOff val="60000"/>
            </a:schemeClr>
          </a:solidFill>
        </p:spPr>
        <p:txBody>
          <a:bodyPr anchor="t"/>
          <a:lstStyle>
            <a:lvl1pPr marL="0" indent="0" algn="ctr">
              <a:spcBef>
                <a:spcPts val="1200"/>
              </a:spcBef>
              <a:buNone/>
              <a:defRPr sz="4800">
                <a:solidFill>
                  <a:schemeClr val="tx1">
                    <a:lumMod val="75000"/>
                    <a:lumOff val="25000"/>
                  </a:schemeClr>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014984" y="8864603"/>
            <a:ext cx="13844016" cy="800100"/>
          </a:xfrm>
        </p:spPr>
        <p:txBody>
          <a:bodyPr>
            <a:normAutofit/>
          </a:bodyPr>
          <a:lstStyle>
            <a:lvl1pPr marL="0" indent="0">
              <a:lnSpc>
                <a:spcPct val="90000"/>
              </a:lnSpc>
              <a:buNone/>
              <a:defRPr sz="2100">
                <a:solidFill>
                  <a:srgbClr val="262626"/>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D8BD707-D9CF-40AE-B4C6-C98DA3205C09}" type="datetimeFigureOut">
              <a:rPr lang="en-US" smtClean="0"/>
              <a:pPr/>
              <a:t>8/16/2023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3679908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5837" y="749300"/>
            <a:ext cx="16159163" cy="24872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14985" y="3017520"/>
            <a:ext cx="16130588" cy="56492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8700" y="9618671"/>
            <a:ext cx="6172200" cy="342900"/>
          </a:xfrm>
          <a:prstGeom prst="rect">
            <a:avLst/>
          </a:prstGeom>
        </p:spPr>
        <p:txBody>
          <a:bodyPr vert="horz" lIns="91440" tIns="45720" rIns="91440" bIns="45720" rtlCol="0" anchor="ctr"/>
          <a:lstStyle>
            <a:lvl1pPr algn="l">
              <a:defRPr sz="1425">
                <a:solidFill>
                  <a:schemeClr val="tx1">
                    <a:alpha val="80000"/>
                  </a:schemeClr>
                </a:solidFill>
              </a:defRPr>
            </a:lvl1pPr>
          </a:lstStyle>
          <a:p>
            <a:fld id="{1D8BD707-D9CF-40AE-B4C6-C98DA3205C09}" type="datetimeFigureOut">
              <a:rPr lang="en-US" smtClean="0"/>
              <a:pPr/>
              <a:t>8/16/2023</a:t>
            </a:fld>
            <a:endParaRPr lang="en-US"/>
          </a:p>
        </p:txBody>
      </p:sp>
      <p:sp>
        <p:nvSpPr>
          <p:cNvPr id="5" name="Footer Placeholder 4"/>
          <p:cNvSpPr>
            <a:spLocks noGrp="1"/>
          </p:cNvSpPr>
          <p:nvPr>
            <p:ph type="ftr" sz="quarter" idx="3"/>
          </p:nvPr>
        </p:nvSpPr>
        <p:spPr>
          <a:xfrm>
            <a:off x="1028700" y="9832046"/>
            <a:ext cx="7543800" cy="342900"/>
          </a:xfrm>
          <a:prstGeom prst="rect">
            <a:avLst/>
          </a:prstGeom>
        </p:spPr>
        <p:txBody>
          <a:bodyPr vert="horz" lIns="91440" tIns="45720" rIns="91440" bIns="45720" rtlCol="0" anchor="ctr"/>
          <a:lstStyle>
            <a:lvl1pPr algn="l">
              <a:defRPr sz="1425"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13145889" y="8814619"/>
            <a:ext cx="4389120" cy="2095559"/>
          </a:xfrm>
          <a:prstGeom prst="rect">
            <a:avLst/>
          </a:prstGeom>
        </p:spPr>
        <p:txBody>
          <a:bodyPr vert="horz" lIns="91440" tIns="45720" rIns="91440" bIns="45720" rtlCol="0" anchor="b"/>
          <a:lstStyle>
            <a:lvl1pPr algn="r">
              <a:defRPr sz="15450" b="0">
                <a:ln>
                  <a:noFill/>
                </a:ln>
                <a:solidFill>
                  <a:schemeClr val="accent1">
                    <a:alpha val="25000"/>
                  </a:schemeClr>
                </a:solidFill>
                <a:latin typeface="+mj-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4773529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1371600" rtl="0" eaLnBrk="1" latinLnBrk="0" hangingPunct="1">
        <a:lnSpc>
          <a:spcPct val="85000"/>
        </a:lnSpc>
        <a:spcBef>
          <a:spcPct val="0"/>
        </a:spcBef>
        <a:buNone/>
        <a:defRPr sz="8100" kern="1200" spc="-180" baseline="0">
          <a:solidFill>
            <a:schemeClr val="accent1"/>
          </a:solidFill>
          <a:latin typeface="+mj-lt"/>
          <a:ea typeface="+mj-ea"/>
          <a:cs typeface="+mj-cs"/>
        </a:defRPr>
      </a:lvl1pPr>
    </p:titleStyle>
    <p:bodyStyle>
      <a:lvl1pPr marL="137160" indent="-137160" algn="l" defTabSz="1371600" rtl="0" eaLnBrk="1" latinLnBrk="0" hangingPunct="1">
        <a:lnSpc>
          <a:spcPct val="85000"/>
        </a:lnSpc>
        <a:spcBef>
          <a:spcPts val="1950"/>
        </a:spcBef>
        <a:buFont typeface="Arial" pitchFamily="34" charset="0"/>
        <a:buChar char=" "/>
        <a:defRPr sz="3600" kern="1200">
          <a:solidFill>
            <a:schemeClr val="tx1">
              <a:lumMod val="85000"/>
              <a:lumOff val="15000"/>
            </a:schemeClr>
          </a:solidFill>
          <a:latin typeface="+mn-lt"/>
          <a:ea typeface="+mn-ea"/>
          <a:cs typeface="+mn-cs"/>
        </a:defRPr>
      </a:lvl1pPr>
      <a:lvl2pPr marL="521208" indent="-514350" algn="l" defTabSz="1371600" rtl="0" eaLnBrk="1" latinLnBrk="0" hangingPunct="1">
        <a:lnSpc>
          <a:spcPct val="85000"/>
        </a:lnSpc>
        <a:spcBef>
          <a:spcPts val="900"/>
        </a:spcBef>
        <a:buFont typeface="Arial" pitchFamily="34" charset="0"/>
        <a:buChar char=" "/>
        <a:defRPr sz="3600" kern="1200">
          <a:solidFill>
            <a:schemeClr val="tx1">
              <a:lumMod val="85000"/>
              <a:lumOff val="15000"/>
            </a:schemeClr>
          </a:solidFill>
          <a:latin typeface="+mn-lt"/>
          <a:ea typeface="+mn-ea"/>
          <a:cs typeface="+mn-cs"/>
        </a:defRPr>
      </a:lvl2pPr>
      <a:lvl3pPr marL="822960" indent="-822960" algn="l" defTabSz="1371600" rtl="0" eaLnBrk="1" latinLnBrk="0" hangingPunct="1">
        <a:lnSpc>
          <a:spcPct val="85000"/>
        </a:lnSpc>
        <a:spcBef>
          <a:spcPts val="900"/>
        </a:spcBef>
        <a:buFont typeface="Arial" pitchFamily="34" charset="0"/>
        <a:buChar char=" "/>
        <a:defRPr sz="3000" i="1" kern="1200">
          <a:solidFill>
            <a:schemeClr val="tx1">
              <a:lumMod val="85000"/>
              <a:lumOff val="15000"/>
            </a:schemeClr>
          </a:solidFill>
          <a:latin typeface="+mn-lt"/>
          <a:ea typeface="+mn-ea"/>
          <a:cs typeface="+mn-cs"/>
        </a:defRPr>
      </a:lvl3pPr>
      <a:lvl4pPr marL="1234440" indent="-1234440" algn="l" defTabSz="1371600" rtl="0" eaLnBrk="1" latinLnBrk="0" hangingPunct="1">
        <a:lnSpc>
          <a:spcPct val="85000"/>
        </a:lnSpc>
        <a:spcBef>
          <a:spcPts val="900"/>
        </a:spcBef>
        <a:buFont typeface="Arial" pitchFamily="34" charset="0"/>
        <a:buChar char=" "/>
        <a:defRPr sz="2700" kern="1200">
          <a:solidFill>
            <a:schemeClr val="tx1">
              <a:lumMod val="85000"/>
              <a:lumOff val="15000"/>
            </a:schemeClr>
          </a:solidFill>
          <a:latin typeface="+mn-lt"/>
          <a:ea typeface="+mn-ea"/>
          <a:cs typeface="+mn-cs"/>
        </a:defRPr>
      </a:lvl4pPr>
      <a:lvl5pPr marL="1645920" indent="-1645920" algn="l" defTabSz="1371600" rtl="0" eaLnBrk="1" latinLnBrk="0" hangingPunct="1">
        <a:lnSpc>
          <a:spcPct val="85000"/>
        </a:lnSpc>
        <a:spcBef>
          <a:spcPts val="900"/>
        </a:spcBef>
        <a:buFont typeface="Arial" pitchFamily="34" charset="0"/>
        <a:buChar char=" "/>
        <a:defRPr sz="2700" kern="1200">
          <a:solidFill>
            <a:schemeClr val="tx1">
              <a:lumMod val="85000"/>
              <a:lumOff val="15000"/>
            </a:schemeClr>
          </a:solidFill>
          <a:latin typeface="+mn-lt"/>
          <a:ea typeface="+mn-ea"/>
          <a:cs typeface="+mn-cs"/>
        </a:defRPr>
      </a:lvl5pPr>
      <a:lvl6pPr marL="1800000" indent="-342900" algn="l" defTabSz="1371600" rtl="0" eaLnBrk="1" latinLnBrk="0" hangingPunct="1">
        <a:lnSpc>
          <a:spcPct val="85000"/>
        </a:lnSpc>
        <a:spcBef>
          <a:spcPts val="900"/>
        </a:spcBef>
        <a:buFont typeface="Arial" pitchFamily="34" charset="0"/>
        <a:buChar char=" "/>
        <a:defRPr sz="2700" kern="1200">
          <a:solidFill>
            <a:schemeClr val="tx1">
              <a:lumMod val="85000"/>
              <a:lumOff val="15000"/>
            </a:schemeClr>
          </a:solidFill>
          <a:latin typeface="+mn-lt"/>
          <a:ea typeface="+mn-ea"/>
          <a:cs typeface="+mn-cs"/>
        </a:defRPr>
      </a:lvl6pPr>
      <a:lvl7pPr marL="2100000" indent="-342900" algn="l" defTabSz="1371600" rtl="0" eaLnBrk="1" latinLnBrk="0" hangingPunct="1">
        <a:lnSpc>
          <a:spcPct val="85000"/>
        </a:lnSpc>
        <a:spcBef>
          <a:spcPts val="900"/>
        </a:spcBef>
        <a:buFont typeface="Arial" pitchFamily="34" charset="0"/>
        <a:buChar char=" "/>
        <a:defRPr sz="2700" kern="1200">
          <a:solidFill>
            <a:schemeClr val="tx1">
              <a:lumMod val="85000"/>
              <a:lumOff val="15000"/>
            </a:schemeClr>
          </a:solidFill>
          <a:latin typeface="+mn-lt"/>
          <a:ea typeface="+mn-ea"/>
          <a:cs typeface="+mn-cs"/>
        </a:defRPr>
      </a:lvl7pPr>
      <a:lvl8pPr marL="2400000" indent="-342900" algn="l" defTabSz="1371600" rtl="0" eaLnBrk="1" latinLnBrk="0" hangingPunct="1">
        <a:lnSpc>
          <a:spcPct val="85000"/>
        </a:lnSpc>
        <a:spcBef>
          <a:spcPts val="900"/>
        </a:spcBef>
        <a:buFont typeface="Arial" pitchFamily="34" charset="0"/>
        <a:buChar char=" "/>
        <a:defRPr sz="2700" kern="1200">
          <a:solidFill>
            <a:schemeClr val="tx1">
              <a:lumMod val="85000"/>
              <a:lumOff val="15000"/>
            </a:schemeClr>
          </a:solidFill>
          <a:latin typeface="+mn-lt"/>
          <a:ea typeface="+mn-ea"/>
          <a:cs typeface="+mn-cs"/>
        </a:defRPr>
      </a:lvl8pPr>
      <a:lvl9pPr marL="2700000" indent="-342900" algn="l" defTabSz="1371600" rtl="0" eaLnBrk="1" latinLnBrk="0" hangingPunct="1">
        <a:lnSpc>
          <a:spcPct val="85000"/>
        </a:lnSpc>
        <a:spcBef>
          <a:spcPts val="900"/>
        </a:spcBef>
        <a:buFont typeface="Arial" pitchFamily="34" charset="0"/>
        <a:buChar char=" "/>
        <a:defRPr sz="2700" kern="1200">
          <a:solidFill>
            <a:schemeClr val="tx1">
              <a:lumMod val="85000"/>
              <a:lumOff val="1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7659121">
            <a:off x="15102060" y="5573703"/>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76600"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a:solidFill>
                <a:srgbClr val="000000"/>
              </a:solidFill>
            </a:ln>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4348786"/>
            <a:ext cx="9815307" cy="2411366"/>
          </a:xfrm>
          <a:prstGeom prst="rect">
            <a:avLst/>
          </a:prstGeom>
        </p:spPr>
        <p:txBody>
          <a:bodyPr lIns="0" tIns="0" rIns="0" bIns="0" rtlCol="0" anchor="t">
            <a:spAutoFit/>
          </a:bodyPr>
          <a:lstStyle/>
          <a:p>
            <a:pPr algn="ctr">
              <a:lnSpc>
                <a:spcPts val="22684"/>
              </a:lnSpc>
            </a:pPr>
            <a:r>
              <a:rPr lang="en-US" sz="7600" spc="1610" dirty="0">
                <a:solidFill>
                  <a:srgbClr val="231F20"/>
                </a:solidFill>
                <a:latin typeface="Oswald Bold"/>
              </a:rPr>
              <a:t>Bank Operations</a:t>
            </a:r>
          </a:p>
        </p:txBody>
      </p:sp>
      <p:sp>
        <p:nvSpPr>
          <p:cNvPr id="9" name="TextBox 9"/>
          <p:cNvSpPr txBox="1"/>
          <p:nvPr/>
        </p:nvSpPr>
        <p:spPr>
          <a:xfrm>
            <a:off x="4236347" y="3438109"/>
            <a:ext cx="9815307" cy="1186902"/>
          </a:xfrm>
          <a:prstGeom prst="rect">
            <a:avLst/>
          </a:prstGeom>
        </p:spPr>
        <p:txBody>
          <a:bodyPr lIns="0" tIns="0" rIns="0" bIns="0" rtlCol="0" anchor="t">
            <a:spAutoFit/>
          </a:bodyPr>
          <a:lstStyle/>
          <a:p>
            <a:pPr algn="ctr">
              <a:lnSpc>
                <a:spcPts val="9748"/>
              </a:lnSpc>
            </a:pPr>
            <a:r>
              <a:rPr lang="en-US" sz="7063" spc="692" dirty="0">
                <a:solidFill>
                  <a:srgbClr val="231F20"/>
                </a:solidFill>
                <a:latin typeface="Oswald Bold"/>
              </a:rPr>
              <a:t>Console App</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678407" y="388159"/>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SUMMARY OF APPLICATION</a:t>
            </a:r>
          </a:p>
        </p:txBody>
      </p:sp>
      <p:sp>
        <p:nvSpPr>
          <p:cNvPr id="12" name="TextBox 11">
            <a:extLst>
              <a:ext uri="{FF2B5EF4-FFF2-40B4-BE49-F238E27FC236}">
                <a16:creationId xmlns:a16="http://schemas.microsoft.com/office/drawing/2014/main" id="{46EBA28D-8B15-0824-B02C-75B3C940FB5F}"/>
              </a:ext>
            </a:extLst>
          </p:cNvPr>
          <p:cNvSpPr txBox="1"/>
          <p:nvPr/>
        </p:nvSpPr>
        <p:spPr>
          <a:xfrm>
            <a:off x="1143000" y="2171700"/>
            <a:ext cx="15697200" cy="5913157"/>
          </a:xfrm>
          <a:prstGeom prst="rect">
            <a:avLst/>
          </a:prstGeom>
          <a:noFill/>
        </p:spPr>
        <p:txBody>
          <a:bodyPr wrap="square" rtlCol="0">
            <a:spAutoFit/>
          </a:bodyPr>
          <a:lstStyle/>
          <a:p>
            <a:pPr>
              <a:lnSpc>
                <a:spcPct val="150000"/>
              </a:lnSpc>
            </a:pPr>
            <a:r>
              <a:rPr lang="en-US" sz="3200" dirty="0">
                <a:latin typeface="Times New Roman" panose="02020603050405020304" pitchFamily="18" charset="0"/>
                <a:cs typeface="Times New Roman" panose="02020603050405020304" pitchFamily="18" charset="0"/>
              </a:rPr>
              <a:t>The Python-based Banking Operation System is a console application designed to manage banking activities such as deposit, withdrawal, transfers, and balance inquiries. The project includes classes like </a:t>
            </a:r>
            <a:r>
              <a:rPr lang="en-US" sz="3200" dirty="0" err="1">
                <a:latin typeface="Times New Roman" panose="02020603050405020304" pitchFamily="18" charset="0"/>
                <a:cs typeface="Times New Roman" panose="02020603050405020304" pitchFamily="18" charset="0"/>
              </a:rPr>
              <a:t>BankAccount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SavingsAccount</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CurrentAccount</a:t>
            </a:r>
            <a:r>
              <a:rPr lang="en-US" sz="3200" dirty="0">
                <a:latin typeface="Times New Roman" panose="02020603050405020304" pitchFamily="18" charset="0"/>
                <a:cs typeface="Times New Roman" panose="02020603050405020304" pitchFamily="18" charset="0"/>
              </a:rPr>
              <a:t>, each with specific functionalities. The architecture follows a client-server model, featuring a text-based user interface for clients. Python serves as the core programming language. Testing encompasses scenarios like deposits, withdrawals, transfers, and error handling. The project aims to provide efficient and organized banking operations through a console interface.</a:t>
            </a:r>
          </a:p>
          <a:p>
            <a:pPr>
              <a:lnSpc>
                <a:spcPct val="150000"/>
              </a:lnSpc>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546661" y="2860211"/>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 YOU</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752775" y="4761476"/>
            <a:ext cx="6065708" cy="696409"/>
          </a:xfrm>
          <a:prstGeom prst="rect">
            <a:avLst/>
          </a:prstGeom>
        </p:spPr>
        <p:txBody>
          <a:bodyPr lIns="0" tIns="0" rIns="0" bIns="0" rtlCol="0" anchor="t">
            <a:spAutoFit/>
          </a:bodyPr>
          <a:lstStyle/>
          <a:p>
            <a:pPr marL="0" lvl="0" indent="0">
              <a:lnSpc>
                <a:spcPts val="5662"/>
              </a:lnSpc>
              <a:spcBef>
                <a:spcPct val="0"/>
              </a:spcBef>
            </a:pPr>
            <a:r>
              <a:rPr lang="en-US" sz="4044">
                <a:solidFill>
                  <a:srgbClr val="000000"/>
                </a:solidFill>
                <a:latin typeface="DM Sans Italics"/>
              </a:rPr>
              <a:t>By :</a:t>
            </a:r>
            <a:endParaRPr lang="en-US" sz="4044" dirty="0">
              <a:solidFill>
                <a:srgbClr val="000000"/>
              </a:solidFill>
              <a:latin typeface="DM Sans Italics"/>
            </a:endParaRPr>
          </a:p>
        </p:txBody>
      </p:sp>
      <p:sp>
        <p:nvSpPr>
          <p:cNvPr id="7" name="TextBox 6">
            <a:extLst>
              <a:ext uri="{FF2B5EF4-FFF2-40B4-BE49-F238E27FC236}">
                <a16:creationId xmlns:a16="http://schemas.microsoft.com/office/drawing/2014/main" id="{2D047948-4428-027E-9EBC-C2A4E769E8FA}"/>
              </a:ext>
            </a:extLst>
          </p:cNvPr>
          <p:cNvSpPr txBox="1"/>
          <p:nvPr/>
        </p:nvSpPr>
        <p:spPr>
          <a:xfrm>
            <a:off x="2055916" y="4793940"/>
            <a:ext cx="5549389" cy="707886"/>
          </a:xfrm>
          <a:prstGeom prst="rect">
            <a:avLst/>
          </a:prstGeom>
          <a:noFill/>
        </p:spPr>
        <p:txBody>
          <a:bodyPr wrap="square" rtlCol="0">
            <a:spAutoFit/>
          </a:bodyPr>
          <a:lstStyle/>
          <a:p>
            <a:r>
              <a:rPr lang="en-US" sz="4000" dirty="0"/>
              <a:t>Mehak Nautiyal</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987516" y="2914958"/>
            <a:ext cx="1400485" cy="6282502"/>
            <a:chOff x="0" y="0"/>
            <a:chExt cx="368852" cy="1806376"/>
          </a:xfrm>
        </p:grpSpPr>
        <p:sp>
          <p:nvSpPr>
            <p:cNvPr id="4" name="Freeform 4"/>
            <p:cNvSpPr/>
            <p:nvPr/>
          </p:nvSpPr>
          <p:spPr>
            <a:xfrm>
              <a:off x="0" y="0"/>
              <a:ext cx="368852" cy="1806376"/>
            </a:xfrm>
            <a:custGeom>
              <a:avLst/>
              <a:gdLst/>
              <a:ahLst/>
              <a:cxnLst/>
              <a:rect l="l" t="t" r="r" b="b"/>
              <a:pathLst>
                <a:path w="368852" h="1806376">
                  <a:moveTo>
                    <a:pt x="0" y="0"/>
                  </a:moveTo>
                  <a:lnTo>
                    <a:pt x="368852" y="0"/>
                  </a:lnTo>
                  <a:lnTo>
                    <a:pt x="368852" y="1806376"/>
                  </a:lnTo>
                  <a:lnTo>
                    <a:pt x="0" y="1806376"/>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5019320" y="857250"/>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174579"/>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01</a:t>
            </a:r>
          </a:p>
        </p:txBody>
      </p:sp>
      <p:sp>
        <p:nvSpPr>
          <p:cNvPr id="9" name="TextBox 9"/>
          <p:cNvSpPr txBox="1"/>
          <p:nvPr/>
        </p:nvSpPr>
        <p:spPr>
          <a:xfrm>
            <a:off x="5231353" y="39842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85285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6624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46667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310918"/>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5250954" y="8149118"/>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5" name="TextBox 15"/>
          <p:cNvSpPr txBox="1"/>
          <p:nvPr/>
        </p:nvSpPr>
        <p:spPr>
          <a:xfrm>
            <a:off x="6607430" y="3333137"/>
            <a:ext cx="5790503" cy="429092"/>
          </a:xfrm>
          <a:prstGeom prst="rect">
            <a:avLst/>
          </a:prstGeom>
        </p:spPr>
        <p:txBody>
          <a:bodyPr lIns="0" tIns="0" rIns="0" bIns="0" rtlCol="0" anchor="t">
            <a:spAutoFit/>
          </a:bodyPr>
          <a:lstStyle/>
          <a:p>
            <a:pPr>
              <a:lnSpc>
                <a:spcPts val="3483"/>
              </a:lnSpc>
            </a:pPr>
            <a:r>
              <a:rPr lang="en-US" sz="2524" spc="247" dirty="0">
                <a:solidFill>
                  <a:srgbClr val="231F20"/>
                </a:solidFill>
                <a:latin typeface="DM Sans"/>
              </a:rPr>
              <a:t>Python and it’s Implementation</a:t>
            </a:r>
          </a:p>
        </p:txBody>
      </p:sp>
      <p:sp>
        <p:nvSpPr>
          <p:cNvPr id="16" name="TextBox 16"/>
          <p:cNvSpPr txBox="1"/>
          <p:nvPr/>
        </p:nvSpPr>
        <p:spPr>
          <a:xfrm>
            <a:off x="6607430" y="4127355"/>
            <a:ext cx="6076629" cy="429092"/>
          </a:xfrm>
          <a:prstGeom prst="rect">
            <a:avLst/>
          </a:prstGeom>
        </p:spPr>
        <p:txBody>
          <a:bodyPr lIns="0" tIns="0" rIns="0" bIns="0" rtlCol="0" anchor="t">
            <a:spAutoFit/>
          </a:bodyPr>
          <a:lstStyle/>
          <a:p>
            <a:pPr>
              <a:lnSpc>
                <a:spcPts val="3483"/>
              </a:lnSpc>
            </a:pPr>
            <a:r>
              <a:rPr lang="en-US" sz="2524" spc="247" dirty="0">
                <a:solidFill>
                  <a:srgbClr val="231F20"/>
                </a:solidFill>
                <a:latin typeface="DM Sans"/>
              </a:rPr>
              <a:t>SCOPE OF PROJECT</a:t>
            </a:r>
          </a:p>
        </p:txBody>
      </p:sp>
      <p:sp>
        <p:nvSpPr>
          <p:cNvPr id="17" name="TextBox 17"/>
          <p:cNvSpPr txBox="1"/>
          <p:nvPr/>
        </p:nvSpPr>
        <p:spPr>
          <a:xfrm>
            <a:off x="6607430" y="5047445"/>
            <a:ext cx="5790503"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Class Design 1</a:t>
            </a:r>
          </a:p>
        </p:txBody>
      </p:sp>
      <p:sp>
        <p:nvSpPr>
          <p:cNvPr id="18" name="TextBox 18"/>
          <p:cNvSpPr txBox="1"/>
          <p:nvPr/>
        </p:nvSpPr>
        <p:spPr>
          <a:xfrm>
            <a:off x="6607430" y="5841663"/>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Class Design 2</a:t>
            </a:r>
          </a:p>
        </p:txBody>
      </p:sp>
      <p:sp>
        <p:nvSpPr>
          <p:cNvPr id="19" name="TextBox 19"/>
          <p:cNvSpPr txBox="1"/>
          <p:nvPr/>
        </p:nvSpPr>
        <p:spPr>
          <a:xfrm>
            <a:off x="6607430" y="6642507"/>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Requirement Framing</a:t>
            </a:r>
          </a:p>
        </p:txBody>
      </p:sp>
      <p:sp>
        <p:nvSpPr>
          <p:cNvPr id="20" name="TextBox 20"/>
          <p:cNvSpPr txBox="1"/>
          <p:nvPr/>
        </p:nvSpPr>
        <p:spPr>
          <a:xfrm>
            <a:off x="6607430" y="7434884"/>
            <a:ext cx="5790503"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Operating Environment</a:t>
            </a:r>
          </a:p>
        </p:txBody>
      </p:sp>
      <p:sp>
        <p:nvSpPr>
          <p:cNvPr id="21" name="TextBox 21"/>
          <p:cNvSpPr txBox="1"/>
          <p:nvPr/>
        </p:nvSpPr>
        <p:spPr>
          <a:xfrm>
            <a:off x="6607430" y="8279265"/>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Summary of Application</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13712774" y="358377"/>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7" name="Group 7"/>
          <p:cNvGrpSpPr/>
          <p:nvPr/>
        </p:nvGrpSpPr>
        <p:grpSpPr>
          <a:xfrm>
            <a:off x="2142191" y="3396305"/>
            <a:ext cx="9610044" cy="1948998"/>
            <a:chOff x="0" y="0"/>
            <a:chExt cx="3682024" cy="746746"/>
          </a:xfrm>
        </p:grpSpPr>
        <p:sp>
          <p:nvSpPr>
            <p:cNvPr id="8" name="Freeform 8"/>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US" dirty="0"/>
            </a:p>
          </p:txBody>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sz="2000"/>
            </a:p>
          </p:txBody>
        </p:sp>
      </p:grpSp>
      <p:sp>
        <p:nvSpPr>
          <p:cNvPr id="10" name="Freeform 10"/>
          <p:cNvSpPr/>
          <p:nvPr/>
        </p:nvSpPr>
        <p:spPr>
          <a:xfrm>
            <a:off x="2070730" y="8348094"/>
            <a:ext cx="9752965" cy="1032847"/>
          </a:xfrm>
          <a:custGeom>
            <a:avLst/>
            <a:gdLst/>
            <a:ahLst/>
            <a:cxnLst/>
            <a:rect l="l" t="t" r="r" b="b"/>
            <a:pathLst>
              <a:path w="9752965" h="1032847">
                <a:moveTo>
                  <a:pt x="0" y="0"/>
                </a:moveTo>
                <a:lnTo>
                  <a:pt x="9752965" y="0"/>
                </a:lnTo>
                <a:lnTo>
                  <a:pt x="9752965" y="1032848"/>
                </a:lnTo>
                <a:lnTo>
                  <a:pt x="0" y="1032848"/>
                </a:lnTo>
                <a:lnTo>
                  <a:pt x="0" y="0"/>
                </a:lnTo>
                <a:close/>
              </a:path>
            </a:pathLst>
          </a:custGeom>
          <a:blipFill>
            <a:blip r:embed="rId3"/>
            <a:stretch>
              <a:fillRect t="-86495"/>
            </a:stretch>
          </a:blipFill>
        </p:spPr>
      </p:sp>
      <p:grpSp>
        <p:nvGrpSpPr>
          <p:cNvPr id="11" name="Group 11"/>
          <p:cNvGrpSpPr/>
          <p:nvPr/>
        </p:nvGrpSpPr>
        <p:grpSpPr>
          <a:xfrm>
            <a:off x="2142191" y="5777447"/>
            <a:ext cx="9610044" cy="2570647"/>
            <a:chOff x="0" y="0"/>
            <a:chExt cx="3682024" cy="984926"/>
          </a:xfrm>
        </p:grpSpPr>
        <p:sp>
          <p:nvSpPr>
            <p:cNvPr id="12" name="Freeform 12"/>
            <p:cNvSpPr/>
            <p:nvPr/>
          </p:nvSpPr>
          <p:spPr>
            <a:xfrm>
              <a:off x="0" y="0"/>
              <a:ext cx="3682024" cy="984926"/>
            </a:xfrm>
            <a:custGeom>
              <a:avLst/>
              <a:gdLst/>
              <a:ahLst/>
              <a:cxnLst/>
              <a:rect l="l" t="t" r="r" b="b"/>
              <a:pathLst>
                <a:path w="3682024" h="984926">
                  <a:moveTo>
                    <a:pt x="0" y="0"/>
                  </a:moveTo>
                  <a:lnTo>
                    <a:pt x="3682024" y="0"/>
                  </a:lnTo>
                  <a:lnTo>
                    <a:pt x="3682024" y="984926"/>
                  </a:lnTo>
                  <a:lnTo>
                    <a:pt x="0" y="984926"/>
                  </a:lnTo>
                  <a:close/>
                </a:path>
              </a:pathLst>
            </a:custGeom>
            <a:solidFill>
              <a:srgbClr val="EFEFEF"/>
            </a:solidFill>
          </p:spPr>
        </p:sp>
        <p:sp>
          <p:nvSpPr>
            <p:cNvPr id="13" name="TextBox 13"/>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4" name="Freeform 1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TextBox 16"/>
          <p:cNvSpPr txBox="1"/>
          <p:nvPr/>
        </p:nvSpPr>
        <p:spPr>
          <a:xfrm>
            <a:off x="2142191" y="888605"/>
            <a:ext cx="7416941" cy="1686342"/>
          </a:xfrm>
          <a:prstGeom prst="rect">
            <a:avLst/>
          </a:prstGeom>
        </p:spPr>
        <p:txBody>
          <a:bodyPr lIns="0" tIns="0" rIns="0" bIns="0" rtlCol="0" anchor="t">
            <a:spAutoFit/>
          </a:bodyPr>
          <a:lstStyle/>
          <a:p>
            <a:pPr>
              <a:lnSpc>
                <a:spcPts val="13774"/>
              </a:lnSpc>
            </a:pPr>
            <a:r>
              <a:rPr lang="en-US" sz="9981" spc="978" dirty="0">
                <a:solidFill>
                  <a:srgbClr val="231F20"/>
                </a:solidFill>
                <a:latin typeface="Oswald Bold"/>
              </a:rPr>
              <a:t>Python</a:t>
            </a:r>
          </a:p>
        </p:txBody>
      </p:sp>
      <p:sp>
        <p:nvSpPr>
          <p:cNvPr id="19" name="TextBox 19"/>
          <p:cNvSpPr txBox="1"/>
          <p:nvPr/>
        </p:nvSpPr>
        <p:spPr>
          <a:xfrm>
            <a:off x="2426951" y="3602428"/>
            <a:ext cx="9030579" cy="430054"/>
          </a:xfrm>
          <a:prstGeom prst="rect">
            <a:avLst/>
          </a:prstGeom>
        </p:spPr>
        <p:txBody>
          <a:bodyPr lIns="0" tIns="0" rIns="0" bIns="0" rtlCol="0" anchor="t">
            <a:spAutoFit/>
          </a:bodyPr>
          <a:lstStyle/>
          <a:p>
            <a:pPr marL="0" lvl="0" indent="0" algn="l">
              <a:lnSpc>
                <a:spcPts val="3050"/>
              </a:lnSpc>
              <a:spcBef>
                <a:spcPct val="0"/>
              </a:spcBef>
            </a:pPr>
            <a:r>
              <a:rPr lang="en-US" sz="3600" spc="216" dirty="0">
                <a:solidFill>
                  <a:srgbClr val="231F20"/>
                </a:solidFill>
                <a:latin typeface="DM Sans"/>
              </a:rPr>
              <a:t>Python and it’s Implementation</a:t>
            </a:r>
          </a:p>
        </p:txBody>
      </p:sp>
      <p:pic>
        <p:nvPicPr>
          <p:cNvPr id="1026" name="Picture 2" descr="Python Logo, symbol, meaning, history, PNG, brand">
            <a:extLst>
              <a:ext uri="{FF2B5EF4-FFF2-40B4-BE49-F238E27FC236}">
                <a16:creationId xmlns:a16="http://schemas.microsoft.com/office/drawing/2014/main" id="{E570F1DF-7F8C-4464-893E-3308AA7187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4789" y="499383"/>
            <a:ext cx="4474954" cy="251449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5405025-4CFE-E39D-A221-ACCFC61D39E4}"/>
              </a:ext>
            </a:extLst>
          </p:cNvPr>
          <p:cNvSpPr txBox="1"/>
          <p:nvPr/>
        </p:nvSpPr>
        <p:spPr>
          <a:xfrm flipH="1">
            <a:off x="2285999" y="5527733"/>
            <a:ext cx="9466236" cy="2677656"/>
          </a:xfrm>
          <a:prstGeom prst="rect">
            <a:avLst/>
          </a:prstGeom>
          <a:noFill/>
        </p:spPr>
        <p:txBody>
          <a:bodyPr wrap="square" rtlCol="0">
            <a:spAutoFit/>
          </a:bodyPr>
          <a:lstStyle/>
          <a:p>
            <a:pPr algn="just">
              <a:lnSpc>
                <a:spcPct val="150000"/>
              </a:lnSpc>
            </a:pPr>
            <a:r>
              <a:rPr lang="en-US" sz="2400" dirty="0">
                <a:solidFill>
                  <a:srgbClr val="1F1F1F"/>
                </a:solidFill>
                <a:effectLst/>
                <a:latin typeface="+mj-lt"/>
                <a:ea typeface="Calibri" panose="020F0502020204030204" pitchFamily="34" charset="0"/>
              </a:rPr>
              <a:t>Python is a powerful and versatile programming language that is used for a variety of tasks. It is easy to learn and use, and it has a large number of libraries for common tasks i.e.  Matplotlib, Pandas, </a:t>
            </a:r>
            <a:r>
              <a:rPr lang="en-US" sz="2400" dirty="0" err="1">
                <a:solidFill>
                  <a:srgbClr val="1F1F1F"/>
                </a:solidFill>
                <a:effectLst/>
                <a:latin typeface="+mj-lt"/>
                <a:ea typeface="Calibri" panose="020F0502020204030204" pitchFamily="34" charset="0"/>
              </a:rPr>
              <a:t>Numpy</a:t>
            </a:r>
            <a:r>
              <a:rPr lang="en-US" sz="2400" dirty="0">
                <a:solidFill>
                  <a:srgbClr val="1F1F1F"/>
                </a:solidFill>
                <a:effectLst/>
                <a:latin typeface="+mj-lt"/>
                <a:ea typeface="Calibri" panose="020F0502020204030204" pitchFamily="34" charset="0"/>
              </a:rPr>
              <a:t>.</a:t>
            </a:r>
          </a:p>
          <a:p>
            <a:endParaRPr lang="en-US" sz="6000" dirty="0"/>
          </a:p>
        </p:txBody>
      </p:sp>
      <p:sp>
        <p:nvSpPr>
          <p:cNvPr id="17" name="TextBox 16">
            <a:extLst>
              <a:ext uri="{FF2B5EF4-FFF2-40B4-BE49-F238E27FC236}">
                <a16:creationId xmlns:a16="http://schemas.microsoft.com/office/drawing/2014/main" id="{F4D2698B-5318-F9CE-22DB-79A2E6FE28C7}"/>
              </a:ext>
            </a:extLst>
          </p:cNvPr>
          <p:cNvSpPr txBox="1"/>
          <p:nvPr/>
        </p:nvSpPr>
        <p:spPr>
          <a:xfrm>
            <a:off x="2426951" y="4188538"/>
            <a:ext cx="8622049" cy="1477328"/>
          </a:xfrm>
          <a:prstGeom prst="rect">
            <a:avLst/>
          </a:prstGeom>
          <a:noFill/>
        </p:spPr>
        <p:txBody>
          <a:bodyPr wrap="square" rtlCol="0">
            <a:spAutoFit/>
          </a:bodyPr>
          <a:lstStyle/>
          <a:p>
            <a:pPr algn="just"/>
            <a:r>
              <a:rPr lang="en-US" sz="2400" dirty="0">
                <a:solidFill>
                  <a:srgbClr val="1F1F1F"/>
                </a:solidFill>
                <a:effectLst/>
                <a:latin typeface="+mj-lt"/>
                <a:ea typeface="Calibri" panose="020F0502020204030204" pitchFamily="34" charset="0"/>
              </a:rPr>
              <a:t>Python is implemented as an interpreted language, which means that the code is executed line by line by the Python interpreter. This makes Python very fast to develop with.</a:t>
            </a:r>
            <a:endParaRPr lang="en-US" sz="2400" dirty="0">
              <a:effectLst/>
              <a:latin typeface="+mj-lt"/>
              <a:ea typeface="Calibri" panose="020F0502020204030204" pitchFamily="34" charset="0"/>
            </a:endParaRPr>
          </a:p>
          <a:p>
            <a:endParaRPr lang="en-US"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720102" y="2086772"/>
            <a:ext cx="12057353" cy="1702517"/>
          </a:xfrm>
          <a:prstGeom prst="rect">
            <a:avLst/>
          </a:prstGeom>
        </p:spPr>
        <p:txBody>
          <a:bodyPr lIns="0" tIns="0" rIns="0" bIns="0" rtlCol="0" anchor="t">
            <a:spAutoFit/>
          </a:bodyPr>
          <a:lstStyle/>
          <a:p>
            <a:pPr>
              <a:lnSpc>
                <a:spcPts val="13948"/>
              </a:lnSpc>
            </a:pPr>
            <a:r>
              <a:rPr lang="en-US" sz="10107">
                <a:solidFill>
                  <a:srgbClr val="100F0D"/>
                </a:solidFill>
                <a:latin typeface="Oswald Bold"/>
              </a:rPr>
              <a:t>SCOPE OF PROJECT</a:t>
            </a:r>
          </a:p>
        </p:txBody>
      </p:sp>
      <p:sp>
        <p:nvSpPr>
          <p:cNvPr id="4" name="Freeform 4"/>
          <p:cNvSpPr/>
          <p:nvPr/>
        </p:nvSpPr>
        <p:spPr>
          <a:xfrm>
            <a:off x="13411200" y="-3821141"/>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5">
            <a:extLst>
              <a:ext uri="{FF2B5EF4-FFF2-40B4-BE49-F238E27FC236}">
                <a16:creationId xmlns:a16="http://schemas.microsoft.com/office/drawing/2014/main" id="{AB91B789-BAD9-3AC5-F305-79E4591B3C24}"/>
              </a:ext>
            </a:extLst>
          </p:cNvPr>
          <p:cNvSpPr txBox="1"/>
          <p:nvPr/>
        </p:nvSpPr>
        <p:spPr>
          <a:xfrm flipH="1">
            <a:off x="4191000" y="4306676"/>
            <a:ext cx="7759805" cy="5355312"/>
          </a:xfrm>
          <a:prstGeom prst="rect">
            <a:avLst/>
          </a:prstGeom>
          <a:noFill/>
        </p:spPr>
        <p:txBody>
          <a:bodyPr wrap="square" rtlCol="0">
            <a:spAutoFit/>
          </a:bodyPr>
          <a:lstStyle/>
          <a:p>
            <a:r>
              <a:rPr lang="en-US" sz="5400" dirty="0"/>
              <a:t>Banking operating system</a:t>
            </a:r>
          </a:p>
          <a:p>
            <a:pPr marL="1143000" lvl="1" indent="-685800">
              <a:buFont typeface="Arial" panose="020B0604020202020204" pitchFamily="34" charset="0"/>
              <a:buChar char="•"/>
            </a:pPr>
            <a:r>
              <a:rPr lang="en-US" sz="5400" dirty="0"/>
              <a:t>Deposit Money</a:t>
            </a:r>
          </a:p>
          <a:p>
            <a:pPr marL="1143000" lvl="1" indent="-685800">
              <a:buFont typeface="Arial" panose="020B0604020202020204" pitchFamily="34" charset="0"/>
              <a:buChar char="•"/>
            </a:pPr>
            <a:r>
              <a:rPr lang="en-US" sz="5400" dirty="0"/>
              <a:t>Withdraw Money</a:t>
            </a:r>
          </a:p>
          <a:p>
            <a:pPr marL="1143000" lvl="1" indent="-685800">
              <a:buFont typeface="Arial" panose="020B0604020202020204" pitchFamily="34" charset="0"/>
              <a:buChar char="•"/>
            </a:pPr>
            <a:r>
              <a:rPr lang="en-US" sz="5400" dirty="0"/>
              <a:t>Fund Transfer </a:t>
            </a:r>
          </a:p>
          <a:p>
            <a:pPr marL="1143000" lvl="1" indent="-685800">
              <a:buFont typeface="Arial" panose="020B0604020202020204" pitchFamily="34" charset="0"/>
              <a:buChar char="•"/>
            </a:pPr>
            <a:r>
              <a:rPr lang="en-US" sz="5400" dirty="0"/>
              <a:t>Balance Enquiry</a:t>
            </a:r>
          </a:p>
          <a:p>
            <a:pPr marL="685800" indent="-685800">
              <a:buFont typeface="Arial" panose="020B0604020202020204" pitchFamily="34" charset="0"/>
              <a:buChar char="•"/>
            </a:pPr>
            <a:endParaRPr lang="en-US" sz="5400"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8821077" y="-11112133"/>
            <a:ext cx="15841853" cy="16255633"/>
          </a:xfrm>
          <a:custGeom>
            <a:avLst/>
            <a:gdLst/>
            <a:ahLst/>
            <a:cxnLst/>
            <a:rect l="l" t="t" r="r" b="b"/>
            <a:pathLst>
              <a:path w="15841853" h="1625563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720102" y="1003440"/>
            <a:ext cx="12291297" cy="3422732"/>
          </a:xfrm>
          <a:prstGeom prst="rect">
            <a:avLst/>
          </a:prstGeom>
        </p:spPr>
        <p:txBody>
          <a:bodyPr wrap="square" lIns="0" tIns="0" rIns="0" bIns="0" rtlCol="0" anchor="t">
            <a:spAutoFit/>
          </a:bodyPr>
          <a:lstStyle/>
          <a:p>
            <a:pPr>
              <a:lnSpc>
                <a:spcPts val="13948"/>
              </a:lnSpc>
            </a:pPr>
            <a:r>
              <a:rPr lang="en-US" sz="10107" dirty="0">
                <a:solidFill>
                  <a:srgbClr val="100F0D"/>
                </a:solidFill>
                <a:latin typeface="Oswald Bold"/>
              </a:rPr>
              <a:t>Class Design -</a:t>
            </a:r>
            <a:r>
              <a:rPr lang="en-US" sz="9600" dirty="0">
                <a:solidFill>
                  <a:srgbClr val="100F0D"/>
                </a:solidFill>
                <a:latin typeface="Oswald Bold"/>
              </a:rPr>
              <a:t>Individual</a:t>
            </a:r>
            <a:r>
              <a:rPr lang="en-US" sz="10107" dirty="0">
                <a:solidFill>
                  <a:srgbClr val="100F0D"/>
                </a:solidFill>
                <a:latin typeface="Oswald Bold"/>
              </a:rPr>
              <a:t> Classes</a:t>
            </a:r>
          </a:p>
        </p:txBody>
      </p:sp>
      <p:sp>
        <p:nvSpPr>
          <p:cNvPr id="4" name="Freeform 4"/>
          <p:cNvSpPr/>
          <p:nvPr/>
        </p:nvSpPr>
        <p:spPr>
          <a:xfrm>
            <a:off x="14777455" y="-2984316"/>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7" name="Picture 6" descr="A screenshot of a computer&#10;&#10;Description automatically generated">
            <a:extLst>
              <a:ext uri="{FF2B5EF4-FFF2-40B4-BE49-F238E27FC236}">
                <a16:creationId xmlns:a16="http://schemas.microsoft.com/office/drawing/2014/main" id="{31FF5955-246D-A3A7-608E-E3FE68A7ED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4229100"/>
            <a:ext cx="8839200" cy="58529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257863">
            <a:off x="-2048814" y="6905141"/>
            <a:ext cx="21273218" cy="9128145"/>
          </a:xfrm>
          <a:custGeom>
            <a:avLst/>
            <a:gdLst/>
            <a:ahLst/>
            <a:cxnLst/>
            <a:rect l="l" t="t" r="r" b="b"/>
            <a:pathLst>
              <a:path w="21273218" h="9128145">
                <a:moveTo>
                  <a:pt x="0" y="0"/>
                </a:moveTo>
                <a:lnTo>
                  <a:pt x="21273218" y="0"/>
                </a:lnTo>
                <a:lnTo>
                  <a:pt x="21273218" y="9128145"/>
                </a:lnTo>
                <a:lnTo>
                  <a:pt x="0" y="91281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909647" y="7510441"/>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4"/>
            <a:stretch>
              <a:fillRect t="-86495"/>
            </a:stretch>
          </a:blipFill>
        </p:spPr>
      </p:sp>
      <p:grpSp>
        <p:nvGrpSpPr>
          <p:cNvPr id="4" name="Group 4"/>
          <p:cNvGrpSpPr/>
          <p:nvPr/>
        </p:nvGrpSpPr>
        <p:grpSpPr>
          <a:xfrm>
            <a:off x="11924490" y="3422968"/>
            <a:ext cx="4113179" cy="4087473"/>
            <a:chOff x="0" y="0"/>
            <a:chExt cx="1279723" cy="1271725"/>
          </a:xfrm>
        </p:grpSpPr>
        <p:sp>
          <p:nvSpPr>
            <p:cNvPr id="5" name="Freeform 5"/>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6" name="TextBox 6"/>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7" name="Freeform 7"/>
          <p:cNvSpPr/>
          <p:nvPr/>
        </p:nvSpPr>
        <p:spPr>
          <a:xfrm>
            <a:off x="7079989" y="7510441"/>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4"/>
            <a:stretch>
              <a:fillRect t="-86495"/>
            </a:stretch>
          </a:blipFill>
        </p:spPr>
      </p:sp>
      <p:grpSp>
        <p:nvGrpSpPr>
          <p:cNvPr id="8" name="Group 8"/>
          <p:cNvGrpSpPr/>
          <p:nvPr/>
        </p:nvGrpSpPr>
        <p:grpSpPr>
          <a:xfrm>
            <a:off x="7119171" y="3422968"/>
            <a:ext cx="4113179" cy="5669209"/>
            <a:chOff x="0" y="0"/>
            <a:chExt cx="1279723" cy="1763847"/>
          </a:xfrm>
        </p:grpSpPr>
        <p:sp>
          <p:nvSpPr>
            <p:cNvPr id="9" name="Freeform 9"/>
            <p:cNvSpPr/>
            <p:nvPr/>
          </p:nvSpPr>
          <p:spPr>
            <a:xfrm>
              <a:off x="0" y="0"/>
              <a:ext cx="1279723" cy="1763847"/>
            </a:xfrm>
            <a:custGeom>
              <a:avLst/>
              <a:gdLst/>
              <a:ahLst/>
              <a:cxnLst/>
              <a:rect l="l" t="t" r="r" b="b"/>
              <a:pathLst>
                <a:path w="1279723" h="1763847">
                  <a:moveTo>
                    <a:pt x="0" y="0"/>
                  </a:moveTo>
                  <a:lnTo>
                    <a:pt x="1279723" y="0"/>
                  </a:lnTo>
                  <a:lnTo>
                    <a:pt x="1279723" y="1763847"/>
                  </a:lnTo>
                  <a:lnTo>
                    <a:pt x="0" y="1763847"/>
                  </a:lnTo>
                  <a:close/>
                </a:path>
              </a:pathLst>
            </a:custGeom>
            <a:solidFill>
              <a:srgbClr val="1A1A1A"/>
            </a:solidFill>
          </p:spPr>
        </p:sp>
        <p:sp>
          <p:nvSpPr>
            <p:cNvPr id="10" name="TextBox 10"/>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1" name="Freeform 11"/>
          <p:cNvSpPr/>
          <p:nvPr/>
        </p:nvSpPr>
        <p:spPr>
          <a:xfrm>
            <a:off x="2298606" y="7510441"/>
            <a:ext cx="4128022" cy="43716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4"/>
            <a:stretch>
              <a:fillRect t="-86495"/>
            </a:stretch>
          </a:blipFill>
        </p:spPr>
      </p:sp>
      <p:grpSp>
        <p:nvGrpSpPr>
          <p:cNvPr id="12" name="Group 12"/>
          <p:cNvGrpSpPr/>
          <p:nvPr/>
        </p:nvGrpSpPr>
        <p:grpSpPr>
          <a:xfrm>
            <a:off x="2313448" y="3422968"/>
            <a:ext cx="4113179" cy="4087473"/>
            <a:chOff x="0" y="0"/>
            <a:chExt cx="1279723" cy="1271725"/>
          </a:xfrm>
        </p:grpSpPr>
        <p:sp>
          <p:nvSpPr>
            <p:cNvPr id="13" name="Freeform 13"/>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4" name="TextBox 14"/>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21" name="Freeform 21"/>
          <p:cNvSpPr/>
          <p:nvPr/>
        </p:nvSpPr>
        <p:spPr>
          <a:xfrm>
            <a:off x="7119171" y="9092177"/>
            <a:ext cx="4128022" cy="43716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4"/>
            <a:stretch>
              <a:fillRect t="-86495"/>
            </a:stretch>
          </a:blipFill>
        </p:spPr>
      </p:sp>
      <p:sp>
        <p:nvSpPr>
          <p:cNvPr id="23" name="TextBox 3">
            <a:extLst>
              <a:ext uri="{FF2B5EF4-FFF2-40B4-BE49-F238E27FC236}">
                <a16:creationId xmlns:a16="http://schemas.microsoft.com/office/drawing/2014/main" id="{925CEAF2-055B-475D-A32B-0FA540A1ED86}"/>
              </a:ext>
            </a:extLst>
          </p:cNvPr>
          <p:cNvSpPr txBox="1"/>
          <p:nvPr/>
        </p:nvSpPr>
        <p:spPr>
          <a:xfrm>
            <a:off x="2313448" y="1003440"/>
            <a:ext cx="12774152" cy="1546962"/>
          </a:xfrm>
          <a:prstGeom prst="rect">
            <a:avLst/>
          </a:prstGeom>
        </p:spPr>
        <p:txBody>
          <a:bodyPr wrap="square" lIns="0" tIns="0" rIns="0" bIns="0" rtlCol="0" anchor="t">
            <a:spAutoFit/>
          </a:bodyPr>
          <a:lstStyle/>
          <a:p>
            <a:pPr>
              <a:lnSpc>
                <a:spcPts val="13948"/>
              </a:lnSpc>
            </a:pPr>
            <a:r>
              <a:rPr lang="en-US" sz="7000" dirty="0">
                <a:solidFill>
                  <a:srgbClr val="100F0D"/>
                </a:solidFill>
                <a:latin typeface="Oswald Bold"/>
              </a:rPr>
              <a:t>Class Design – On a Single Canvas</a:t>
            </a:r>
          </a:p>
        </p:txBody>
      </p:sp>
      <p:pic>
        <p:nvPicPr>
          <p:cNvPr id="17" name="Picture 16" descr="A screen shot of a computer screen&#10;&#10;Description automatically generated">
            <a:extLst>
              <a:ext uri="{FF2B5EF4-FFF2-40B4-BE49-F238E27FC236}">
                <a16:creationId xmlns:a16="http://schemas.microsoft.com/office/drawing/2014/main" id="{7E5F8F7F-B5D1-0826-F002-FF9E03D6A8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24491" y="3543300"/>
            <a:ext cx="4113178" cy="3881666"/>
          </a:xfrm>
          <a:prstGeom prst="rect">
            <a:avLst/>
          </a:prstGeom>
        </p:spPr>
      </p:pic>
      <p:pic>
        <p:nvPicPr>
          <p:cNvPr id="22" name="Picture 21" descr="A screenshot of a black screen&#10;&#10;Description automatically generated">
            <a:extLst>
              <a:ext uri="{FF2B5EF4-FFF2-40B4-BE49-F238E27FC236}">
                <a16:creationId xmlns:a16="http://schemas.microsoft.com/office/drawing/2014/main" id="{882485C2-5F31-0FF9-2E1C-EFCC289108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5200" y="3562129"/>
            <a:ext cx="3785807" cy="5444572"/>
          </a:xfrm>
          <a:prstGeom prst="rect">
            <a:avLst/>
          </a:prstGeom>
        </p:spPr>
      </p:pic>
      <p:pic>
        <p:nvPicPr>
          <p:cNvPr id="25" name="Picture 24" descr="A black grid with white text&#10;&#10;Description automatically generated">
            <a:extLst>
              <a:ext uri="{FF2B5EF4-FFF2-40B4-BE49-F238E27FC236}">
                <a16:creationId xmlns:a16="http://schemas.microsoft.com/office/drawing/2014/main" id="{B609C6ED-8EAA-F4A8-F168-D562EC971F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3447" y="3543300"/>
            <a:ext cx="4074402" cy="396714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902770" y="2300309"/>
            <a:ext cx="12057353" cy="3422732"/>
          </a:xfrm>
          <a:prstGeom prst="rect">
            <a:avLst/>
          </a:prstGeom>
        </p:spPr>
        <p:txBody>
          <a:bodyPr lIns="0" tIns="0" rIns="0" bIns="0" rtlCol="0" anchor="t">
            <a:spAutoFit/>
          </a:bodyPr>
          <a:lstStyle/>
          <a:p>
            <a:pPr>
              <a:lnSpc>
                <a:spcPts val="13948"/>
              </a:lnSpc>
            </a:pPr>
            <a:r>
              <a:rPr lang="en-US" sz="10107" dirty="0">
                <a:solidFill>
                  <a:srgbClr val="100F0D"/>
                </a:solidFill>
                <a:latin typeface="Oswald Bold"/>
              </a:rPr>
              <a:t>Functional Requirements of App</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940141415"/>
              </p:ext>
            </p:extLst>
          </p:nvPr>
        </p:nvGraphicFramePr>
        <p:xfrm>
          <a:off x="1028700" y="615842"/>
          <a:ext cx="16013160" cy="2105482"/>
        </p:xfrm>
        <a:graphic>
          <a:graphicData uri="http://schemas.openxmlformats.org/drawingml/2006/table">
            <a:tbl>
              <a:tblPr/>
              <a:tblGrid>
                <a:gridCol w="3177534">
                  <a:extLst>
                    <a:ext uri="{9D8B030D-6E8A-4147-A177-3AD203B41FA5}">
                      <a16:colId xmlns:a16="http://schemas.microsoft.com/office/drawing/2014/main" val="20000"/>
                    </a:ext>
                  </a:extLst>
                </a:gridCol>
                <a:gridCol w="3102084">
                  <a:extLst>
                    <a:ext uri="{9D8B030D-6E8A-4147-A177-3AD203B41FA5}">
                      <a16:colId xmlns:a16="http://schemas.microsoft.com/office/drawing/2014/main" val="20001"/>
                    </a:ext>
                  </a:extLst>
                </a:gridCol>
                <a:gridCol w="2655674">
                  <a:extLst>
                    <a:ext uri="{9D8B030D-6E8A-4147-A177-3AD203B41FA5}">
                      <a16:colId xmlns:a16="http://schemas.microsoft.com/office/drawing/2014/main" val="20002"/>
                    </a:ext>
                  </a:extLst>
                </a:gridCol>
                <a:gridCol w="2577257">
                  <a:extLst>
                    <a:ext uri="{9D8B030D-6E8A-4147-A177-3AD203B41FA5}">
                      <a16:colId xmlns:a16="http://schemas.microsoft.com/office/drawing/2014/main" val="20003"/>
                    </a:ext>
                  </a:extLst>
                </a:gridCol>
                <a:gridCol w="2979659">
                  <a:extLst>
                    <a:ext uri="{9D8B030D-6E8A-4147-A177-3AD203B41FA5}">
                      <a16:colId xmlns:a16="http://schemas.microsoft.com/office/drawing/2014/main" val="20004"/>
                    </a:ext>
                  </a:extLst>
                </a:gridCol>
                <a:gridCol w="1520952">
                  <a:extLst>
                    <a:ext uri="{9D8B030D-6E8A-4147-A177-3AD203B41FA5}">
                      <a16:colId xmlns:a16="http://schemas.microsoft.com/office/drawing/2014/main" val="20005"/>
                    </a:ext>
                  </a:extLst>
                </a:gridCol>
              </a:tblGrid>
              <a:tr h="1241669">
                <a:tc>
                  <a:txBody>
                    <a:bodyPr/>
                    <a:lstStyle/>
                    <a:p>
                      <a:pPr algn="ctr">
                        <a:lnSpc>
                          <a:spcPts val="3639"/>
                        </a:lnSpc>
                        <a:defRPr/>
                      </a:pPr>
                      <a:r>
                        <a:rPr lang="en-US" sz="2599" spc="137" dirty="0">
                          <a:solidFill>
                            <a:srgbClr val="100F0D"/>
                          </a:solidFill>
                          <a:latin typeface="Montserrat Classic Bold"/>
                        </a:rPr>
                        <a:t>Requirement ID</a:t>
                      </a:r>
                      <a:endParaRPr lang="en-US" sz="1100" dirty="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3639"/>
                        </a:lnSpc>
                        <a:defRPr/>
                      </a:pPr>
                      <a:r>
                        <a:rPr lang="en-US" sz="2599" spc="137" dirty="0">
                          <a:solidFill>
                            <a:srgbClr val="100F0D"/>
                          </a:solidFill>
                          <a:latin typeface="Montserrat Classic Bold"/>
                        </a:rPr>
                        <a:t>Requirement </a:t>
                      </a:r>
                      <a:r>
                        <a:rPr lang="en-US" sz="2599" spc="254" dirty="0">
                          <a:solidFill>
                            <a:srgbClr val="100F0D"/>
                          </a:solidFill>
                          <a:latin typeface="Montserrat Classic Bold"/>
                        </a:rPr>
                        <a:t>CATEGORY</a:t>
                      </a:r>
                      <a:endParaRPr lang="en-US" sz="1100" dirty="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3640"/>
                        </a:lnSpc>
                        <a:defRPr/>
                      </a:pPr>
                      <a:r>
                        <a:rPr lang="en-US" sz="2599" spc="137" dirty="0">
                          <a:solidFill>
                            <a:srgbClr val="100F0D"/>
                          </a:solidFill>
                          <a:latin typeface="Montserrat Classic Bold"/>
                        </a:rPr>
                        <a:t>Requirement TYPE</a:t>
                      </a:r>
                      <a:endParaRPr lang="en-US" sz="1100" dirty="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3640"/>
                        </a:lnSpc>
                        <a:defRPr/>
                      </a:pPr>
                      <a:r>
                        <a:rPr lang="en-US" sz="2600" spc="254">
                          <a:solidFill>
                            <a:srgbClr val="100F0D"/>
                          </a:solidFill>
                          <a:latin typeface="Montserrat Classic Bold"/>
                        </a:rPr>
                        <a:t>PRIORITY</a:t>
                      </a:r>
                      <a:endParaRPr lang="en-US" sz="110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3639"/>
                        </a:lnSpc>
                        <a:defRPr/>
                      </a:pPr>
                      <a:r>
                        <a:rPr lang="en-US" sz="2599" spc="254">
                          <a:solidFill>
                            <a:srgbClr val="100F0D"/>
                          </a:solidFill>
                          <a:latin typeface="Montserrat Classic Bold"/>
                        </a:rPr>
                        <a:t>HIERARCHY</a:t>
                      </a:r>
                      <a:endParaRPr lang="en-US" sz="110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3639"/>
                        </a:lnSpc>
                        <a:defRPr/>
                      </a:pPr>
                      <a:r>
                        <a:rPr lang="en-US" sz="2599" spc="254">
                          <a:solidFill>
                            <a:srgbClr val="100F0D"/>
                          </a:solidFill>
                          <a:latin typeface="Montserrat Classic Bold"/>
                        </a:rPr>
                        <a:t>REF</a:t>
                      </a:r>
                      <a:endParaRPr lang="en-US" sz="110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extLst>
                  <a:ext uri="{0D108BD9-81ED-4DB2-BD59-A6C34878D82A}">
                    <a16:rowId xmlns:a16="http://schemas.microsoft.com/office/drawing/2014/main" val="10000"/>
                  </a:ext>
                </a:extLst>
              </a:tr>
              <a:tr h="863813">
                <a:tc>
                  <a:txBody>
                    <a:bodyPr/>
                    <a:lstStyle/>
                    <a:p>
                      <a:pPr algn="ctr">
                        <a:lnSpc>
                          <a:spcPts val="3640"/>
                        </a:lnSpc>
                        <a:defRPr/>
                      </a:pPr>
                      <a:r>
                        <a:rPr lang="en-US" sz="2600" spc="254" dirty="0">
                          <a:solidFill>
                            <a:srgbClr val="100F0D"/>
                          </a:solidFill>
                          <a:latin typeface="Montserrat Classic Bold"/>
                        </a:rPr>
                        <a:t>R001</a:t>
                      </a:r>
                      <a:endParaRPr lang="en-US" sz="1100" dirty="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3640"/>
                        </a:lnSpc>
                        <a:defRPr/>
                      </a:pPr>
                      <a:r>
                        <a:rPr lang="en-US" sz="2600" spc="254">
                          <a:solidFill>
                            <a:srgbClr val="100F0D"/>
                          </a:solidFill>
                          <a:latin typeface="Montserrat Classic Bold"/>
                        </a:rPr>
                        <a:t>FUNCTIONAL</a:t>
                      </a:r>
                      <a:endParaRPr lang="en-US" sz="110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3640"/>
                        </a:lnSpc>
                        <a:defRPr/>
                      </a:pPr>
                      <a:r>
                        <a:rPr lang="en-US" sz="2600" spc="254">
                          <a:solidFill>
                            <a:srgbClr val="100F0D"/>
                          </a:solidFill>
                          <a:latin typeface="Montserrat Classic Bold"/>
                        </a:rPr>
                        <a:t>STATED</a:t>
                      </a:r>
                      <a:endParaRPr lang="en-US" sz="110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3640"/>
                        </a:lnSpc>
                        <a:defRPr/>
                      </a:pPr>
                      <a:r>
                        <a:rPr lang="en-US" sz="2600" spc="254">
                          <a:solidFill>
                            <a:srgbClr val="100F0D"/>
                          </a:solidFill>
                          <a:latin typeface="Montserrat Classic Bold"/>
                        </a:rPr>
                        <a:t>HIGH</a:t>
                      </a:r>
                      <a:endParaRPr lang="en-US" sz="110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2520"/>
                        </a:lnSpc>
                        <a:defRPr/>
                      </a:pPr>
                      <a:endParaRPr lang="en-US" sz="110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tc>
                  <a:txBody>
                    <a:bodyPr/>
                    <a:lstStyle/>
                    <a:p>
                      <a:pPr algn="ctr">
                        <a:lnSpc>
                          <a:spcPts val="2520"/>
                        </a:lnSpc>
                        <a:defRPr/>
                      </a:pPr>
                      <a:endParaRPr lang="en-US" sz="1100" dirty="0"/>
                    </a:p>
                  </a:txBody>
                  <a:tcPr marL="114300" marR="114300" marT="114300" marB="114300" anchor="ctr">
                    <a:lnL w="38100" cap="flat" cmpd="sng" algn="ctr">
                      <a:solidFill>
                        <a:srgbClr val="1A1A1A"/>
                      </a:solidFill>
                      <a:prstDash val="solid"/>
                      <a:round/>
                      <a:headEnd type="none" w="med" len="med"/>
                      <a:tailEnd type="none" w="med" len="med"/>
                    </a:lnL>
                    <a:lnR w="38100" cap="flat" cmpd="sng" algn="ctr">
                      <a:solidFill>
                        <a:srgbClr val="1A1A1A"/>
                      </a:solidFill>
                      <a:prstDash val="solid"/>
                      <a:round/>
                      <a:headEnd type="none" w="med" len="med"/>
                      <a:tailEnd type="none" w="med" len="med"/>
                    </a:lnR>
                    <a:lnT w="38100" cap="flat" cmpd="sng" algn="ctr">
                      <a:solidFill>
                        <a:srgbClr val="1A1A1A"/>
                      </a:solidFill>
                      <a:prstDash val="solid"/>
                      <a:round/>
                      <a:headEnd type="none" w="med" len="med"/>
                      <a:tailEnd type="none" w="med" len="med"/>
                    </a:lnT>
                    <a:lnB w="38100" cap="flat" cmpd="sng" algn="ctr">
                      <a:solidFill>
                        <a:srgbClr val="1A1A1A"/>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3" name="Table 3"/>
          <p:cNvGraphicFramePr>
            <a:graphicFrameLocks noGrp="1"/>
          </p:cNvGraphicFramePr>
          <p:nvPr>
            <p:extLst>
              <p:ext uri="{D42A27DB-BD31-4B8C-83A1-F6EECF244321}">
                <p14:modId xmlns:p14="http://schemas.microsoft.com/office/powerpoint/2010/main" val="3735691206"/>
              </p:ext>
            </p:extLst>
          </p:nvPr>
        </p:nvGraphicFramePr>
        <p:xfrm>
          <a:off x="1028700" y="2917138"/>
          <a:ext cx="16013159" cy="7228895"/>
        </p:xfrm>
        <a:graphic>
          <a:graphicData uri="http://schemas.openxmlformats.org/drawingml/2006/table">
            <a:tbl>
              <a:tblPr/>
              <a:tblGrid>
                <a:gridCol w="4048232">
                  <a:extLst>
                    <a:ext uri="{9D8B030D-6E8A-4147-A177-3AD203B41FA5}">
                      <a16:colId xmlns:a16="http://schemas.microsoft.com/office/drawing/2014/main" val="20000"/>
                    </a:ext>
                  </a:extLst>
                </a:gridCol>
                <a:gridCol w="11964927">
                  <a:extLst>
                    <a:ext uri="{9D8B030D-6E8A-4147-A177-3AD203B41FA5}">
                      <a16:colId xmlns:a16="http://schemas.microsoft.com/office/drawing/2014/main" val="20001"/>
                    </a:ext>
                  </a:extLst>
                </a:gridCol>
              </a:tblGrid>
              <a:tr h="1378917">
                <a:tc>
                  <a:txBody>
                    <a:bodyPr/>
                    <a:lstStyle/>
                    <a:p>
                      <a:pPr algn="ctr">
                        <a:lnSpc>
                          <a:spcPts val="3640"/>
                        </a:lnSpc>
                        <a:defRPr/>
                      </a:pPr>
                      <a:r>
                        <a:rPr lang="en-US" sz="2599" spc="137" dirty="0">
                          <a:solidFill>
                            <a:srgbClr val="100F0D"/>
                          </a:solidFill>
                          <a:latin typeface="Montserrat Classic Bold"/>
                        </a:rPr>
                        <a:t>Requirement </a:t>
                      </a:r>
                      <a:r>
                        <a:rPr lang="en-US" sz="2600" dirty="0">
                          <a:solidFill>
                            <a:srgbClr val="010101"/>
                          </a:solidFill>
                          <a:latin typeface="Montserrat Classic Bold"/>
                        </a:rPr>
                        <a:t>DESCRIPTION</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ts val="3640"/>
                        </a:lnSpc>
                        <a:spcBef>
                          <a:spcPts val="0"/>
                        </a:spcBef>
                        <a:spcAft>
                          <a:spcPts val="0"/>
                        </a:spcAft>
                        <a:buClrTx/>
                        <a:buSzTx/>
                        <a:buFontTx/>
                        <a:buNone/>
                        <a:tabLst/>
                        <a:defRPr/>
                      </a:pPr>
                      <a:r>
                        <a:rPr lang="en-US" sz="3200" dirty="0"/>
                        <a:t>Windows </a:t>
                      </a:r>
                      <a:r>
                        <a:rPr lang="en-US" sz="3200" dirty="0" err="1"/>
                        <a:t>os</a:t>
                      </a:r>
                      <a:r>
                        <a:rPr lang="en-US" sz="3200" dirty="0"/>
                        <a:t> , </a:t>
                      </a:r>
                      <a:r>
                        <a:rPr lang="en-US" sz="3200" dirty="0" err="1"/>
                        <a:t>Pycharm</a:t>
                      </a:r>
                      <a:endParaRPr lang="en-US" sz="32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38556">
                <a:tc>
                  <a:txBody>
                    <a:bodyPr/>
                    <a:lstStyle/>
                    <a:p>
                      <a:pPr algn="ctr">
                        <a:lnSpc>
                          <a:spcPts val="3640"/>
                        </a:lnSpc>
                        <a:defRPr/>
                      </a:pPr>
                      <a:r>
                        <a:rPr lang="en-US" sz="2600">
                          <a:solidFill>
                            <a:srgbClr val="000000"/>
                          </a:solidFill>
                          <a:latin typeface="Montserrat Classic Bold"/>
                        </a:rPr>
                        <a:t>SCOPE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ts val="3640"/>
                        </a:lnSpc>
                        <a:spcBef>
                          <a:spcPts val="0"/>
                        </a:spcBef>
                        <a:spcAft>
                          <a:spcPts val="0"/>
                        </a:spcAft>
                        <a:buClrTx/>
                        <a:buSzTx/>
                        <a:buFontTx/>
                        <a:buNone/>
                        <a:tabLst/>
                        <a:defRPr/>
                      </a:pPr>
                      <a:r>
                        <a:rPr lang="en-US" sz="3200" dirty="0"/>
                        <a:t>Showing Balance , Deposit money, Withdraw money, Getting Interest  and Transfer money from one account to another account</a:t>
                      </a:r>
                    </a:p>
                    <a:p>
                      <a:pPr algn="l">
                        <a:lnSpc>
                          <a:spcPts val="3640"/>
                        </a:lnSpc>
                        <a:defRPr/>
                      </a:pPr>
                      <a:endParaRPr lang="en-US" sz="32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62960">
                <a:tc>
                  <a:txBody>
                    <a:bodyPr/>
                    <a:lstStyle/>
                    <a:p>
                      <a:pPr algn="ctr">
                        <a:lnSpc>
                          <a:spcPts val="3640"/>
                        </a:lnSpc>
                        <a:defRPr/>
                      </a:pPr>
                      <a:r>
                        <a:rPr lang="en-US" sz="2600" dirty="0">
                          <a:solidFill>
                            <a:srgbClr val="000000"/>
                          </a:solidFill>
                          <a:latin typeface="Montserrat Classic Bold"/>
                        </a:rPr>
                        <a:t>METHODOLOGICAL DETAILS of </a:t>
                      </a:r>
                      <a:r>
                        <a:rPr lang="en-US" sz="2600" spc="137" dirty="0">
                          <a:solidFill>
                            <a:srgbClr val="100F0D"/>
                          </a:solidFill>
                          <a:latin typeface="Montserrat Classic Bold"/>
                        </a:rPr>
                        <a:t>Requirement</a:t>
                      </a:r>
                      <a:endParaRPr lang="en-US" sz="2600" dirty="0"/>
                    </a:p>
                    <a:p>
                      <a:pPr algn="ctr">
                        <a:lnSpc>
                          <a:spcPts val="2520"/>
                        </a:lnSpc>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737871" lvl="1" indent="-457200" algn="l">
                        <a:lnSpc>
                          <a:spcPts val="3640"/>
                        </a:lnSpc>
                        <a:buFont typeface="Arial" panose="020B0604020202020204" pitchFamily="34" charset="0"/>
                        <a:buChar char="•"/>
                        <a:defRPr/>
                      </a:pPr>
                      <a:r>
                        <a:rPr lang="en-US" sz="2600" b="0" dirty="0">
                          <a:solidFill>
                            <a:srgbClr val="000000"/>
                          </a:solidFill>
                          <a:latin typeface="+mj-lt"/>
                        </a:rPr>
                        <a:t>Create a Class named </a:t>
                      </a:r>
                      <a:r>
                        <a:rPr lang="en-US" sz="2600" b="0" dirty="0" err="1">
                          <a:solidFill>
                            <a:srgbClr val="000000"/>
                          </a:solidFill>
                          <a:latin typeface="+mj-lt"/>
                        </a:rPr>
                        <a:t>Bank_Account</a:t>
                      </a:r>
                      <a:r>
                        <a:rPr lang="en-US" sz="2600" b="0" dirty="0">
                          <a:solidFill>
                            <a:srgbClr val="000000"/>
                          </a:solidFill>
                          <a:latin typeface="+mj-lt"/>
                        </a:rPr>
                        <a:t>.</a:t>
                      </a:r>
                    </a:p>
                    <a:p>
                      <a:pPr marL="737871" lvl="1" indent="-457200" algn="l">
                        <a:lnSpc>
                          <a:spcPts val="3640"/>
                        </a:lnSpc>
                        <a:buFont typeface="Arial" panose="020B0604020202020204" pitchFamily="34" charset="0"/>
                        <a:buChar char="•"/>
                        <a:defRPr/>
                      </a:pPr>
                      <a:r>
                        <a:rPr lang="en-US" sz="2600" b="0" dirty="0">
                          <a:solidFill>
                            <a:srgbClr val="000000"/>
                          </a:solidFill>
                          <a:latin typeface="+mj-lt"/>
                        </a:rPr>
                        <a:t>Create methods in it like Deposit(),Withdrawal(),</a:t>
                      </a:r>
                      <a:r>
                        <a:rPr lang="en-US" sz="2600" b="0" dirty="0" err="1">
                          <a:solidFill>
                            <a:srgbClr val="000000"/>
                          </a:solidFill>
                          <a:latin typeface="+mj-lt"/>
                        </a:rPr>
                        <a:t>Show_Balance</a:t>
                      </a:r>
                      <a:r>
                        <a:rPr lang="en-US" sz="2600" b="0" dirty="0">
                          <a:solidFill>
                            <a:srgbClr val="000000"/>
                          </a:solidFill>
                          <a:latin typeface="+mj-lt"/>
                        </a:rPr>
                        <a:t>(), Transfer()</a:t>
                      </a:r>
                    </a:p>
                    <a:p>
                      <a:pPr marL="737871" lvl="1" indent="-457200" algn="l">
                        <a:lnSpc>
                          <a:spcPts val="3640"/>
                        </a:lnSpc>
                        <a:buFont typeface="Arial" panose="020B0604020202020204" pitchFamily="34" charset="0"/>
                        <a:buChar char="•"/>
                        <a:defRPr/>
                      </a:pPr>
                      <a:r>
                        <a:rPr lang="en-US" sz="2600" b="0" dirty="0">
                          <a:solidFill>
                            <a:srgbClr val="000000"/>
                          </a:solidFill>
                          <a:latin typeface="+mj-lt"/>
                        </a:rPr>
                        <a:t>The money should be consistent through out the process</a:t>
                      </a:r>
                    </a:p>
                    <a:p>
                      <a:pPr marL="737871" lvl="1" indent="-457200" algn="l">
                        <a:lnSpc>
                          <a:spcPts val="3640"/>
                        </a:lnSpc>
                        <a:buFont typeface="Arial" panose="020B0604020202020204" pitchFamily="34" charset="0"/>
                        <a:buChar char="•"/>
                        <a:defRPr/>
                      </a:pPr>
                      <a:r>
                        <a:rPr lang="en-US" sz="2600" b="0" dirty="0">
                          <a:solidFill>
                            <a:srgbClr val="000000"/>
                          </a:solidFill>
                          <a:latin typeface="+mj-lt"/>
                        </a:rPr>
                        <a:t>Deposited and withdrawal money should be reflected in the corresponding account</a:t>
                      </a:r>
                    </a:p>
                    <a:p>
                      <a:pPr marL="737871" lvl="1" indent="-457200" algn="l">
                        <a:lnSpc>
                          <a:spcPts val="3640"/>
                        </a:lnSpc>
                        <a:buFont typeface="Arial" panose="020B0604020202020204" pitchFamily="34" charset="0"/>
                        <a:buChar char="•"/>
                        <a:defRPr/>
                      </a:pPr>
                      <a:r>
                        <a:rPr lang="en-US" sz="2600" b="0" dirty="0">
                          <a:solidFill>
                            <a:srgbClr val="000000"/>
                          </a:solidFill>
                          <a:latin typeface="+mj-lt"/>
                        </a:rPr>
                        <a:t>In code, the methods should have Single Responsibility each</a:t>
                      </a:r>
                    </a:p>
                    <a:p>
                      <a:pPr marL="737871" lvl="1" indent="-457200" algn="l">
                        <a:lnSpc>
                          <a:spcPts val="3640"/>
                        </a:lnSpc>
                        <a:buFont typeface="Arial" panose="020B0604020202020204" pitchFamily="34" charset="0"/>
                        <a:buChar char="•"/>
                        <a:defRPr/>
                      </a:pPr>
                      <a:r>
                        <a:rPr lang="en-US" sz="2600" b="0" dirty="0">
                          <a:solidFill>
                            <a:srgbClr val="000000"/>
                          </a:solidFill>
                          <a:latin typeface="+mj-lt"/>
                        </a:rPr>
                        <a:t>The methods should be reused</a:t>
                      </a:r>
                    </a:p>
                    <a:p>
                      <a:pPr marL="280671" lvl="1" indent="0" algn="l">
                        <a:lnSpc>
                          <a:spcPts val="3640"/>
                        </a:lnSpc>
                        <a:buFont typeface="Arial" panose="020B0604020202020204" pitchFamily="34" charset="0"/>
                        <a:buNone/>
                        <a:defRPr/>
                      </a:pPr>
                      <a:endParaRPr lang="en-US" sz="2600" b="0" dirty="0">
                        <a:solidFill>
                          <a:srgbClr val="000000"/>
                        </a:solidFill>
                        <a:latin typeface="+mn-lt"/>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a:off x="2779206" y="3903902"/>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AutoShape 5"/>
          <p:cNvSpPr/>
          <p:nvPr/>
        </p:nvSpPr>
        <p:spPr>
          <a:xfrm>
            <a:off x="1589541" y="7473053"/>
            <a:ext cx="15108918" cy="0"/>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3542439" y="5262607"/>
            <a:ext cx="501082" cy="501082"/>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2779206" y="4322451"/>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01</a:t>
            </a:r>
          </a:p>
        </p:txBody>
      </p:sp>
      <p:sp>
        <p:nvSpPr>
          <p:cNvPr id="11" name="Freeform 11"/>
          <p:cNvSpPr/>
          <p:nvPr/>
        </p:nvSpPr>
        <p:spPr>
          <a:xfrm>
            <a:off x="6267505" y="3903902"/>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2" name="Group 12"/>
          <p:cNvGrpSpPr/>
          <p:nvPr/>
        </p:nvGrpSpPr>
        <p:grpSpPr>
          <a:xfrm>
            <a:off x="7030737" y="7223828"/>
            <a:ext cx="501082" cy="501082"/>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14" name="TextBox 1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6267505" y="4322451"/>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02</a:t>
            </a:r>
          </a:p>
        </p:txBody>
      </p:sp>
      <p:sp>
        <p:nvSpPr>
          <p:cNvPr id="16" name="Freeform 16"/>
          <p:cNvSpPr/>
          <p:nvPr/>
        </p:nvSpPr>
        <p:spPr>
          <a:xfrm>
            <a:off x="9758062" y="3903902"/>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7" name="Group 17"/>
          <p:cNvGrpSpPr/>
          <p:nvPr/>
        </p:nvGrpSpPr>
        <p:grpSpPr>
          <a:xfrm>
            <a:off x="10521294" y="7223828"/>
            <a:ext cx="501082" cy="501082"/>
            <a:chOff x="0" y="0"/>
            <a:chExt cx="812800" cy="812800"/>
          </a:xfrm>
        </p:grpSpPr>
        <p:sp>
          <p:nvSpPr>
            <p:cNvPr id="18" name="Freeform 1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19" name="TextBox 19"/>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0" name="TextBox 20"/>
          <p:cNvSpPr txBox="1"/>
          <p:nvPr/>
        </p:nvSpPr>
        <p:spPr>
          <a:xfrm>
            <a:off x="9758062" y="4322451"/>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03</a:t>
            </a:r>
          </a:p>
        </p:txBody>
      </p:sp>
      <p:sp>
        <p:nvSpPr>
          <p:cNvPr id="21" name="Freeform 21"/>
          <p:cNvSpPr/>
          <p:nvPr/>
        </p:nvSpPr>
        <p:spPr>
          <a:xfrm>
            <a:off x="13248619" y="3903902"/>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2" name="Group 22"/>
          <p:cNvGrpSpPr/>
          <p:nvPr/>
        </p:nvGrpSpPr>
        <p:grpSpPr>
          <a:xfrm>
            <a:off x="14011851" y="7223828"/>
            <a:ext cx="501082" cy="501082"/>
            <a:chOff x="0" y="0"/>
            <a:chExt cx="812800" cy="812800"/>
          </a:xfrm>
        </p:grpSpPr>
        <p:sp>
          <p:nvSpPr>
            <p:cNvPr id="23" name="Freeform 2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p:spPr>
        </p:sp>
        <p:sp>
          <p:nvSpPr>
            <p:cNvPr id="24" name="TextBox 2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5" name="TextBox 25"/>
          <p:cNvSpPr txBox="1"/>
          <p:nvPr/>
        </p:nvSpPr>
        <p:spPr>
          <a:xfrm>
            <a:off x="13248619" y="4322451"/>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04</a:t>
            </a:r>
          </a:p>
        </p:txBody>
      </p:sp>
      <p:sp>
        <p:nvSpPr>
          <p:cNvPr id="29" name="Freeform 29"/>
          <p:cNvSpPr/>
          <p:nvPr/>
        </p:nvSpPr>
        <p:spPr>
          <a:xfrm rot="-10799999">
            <a:off x="-3791558" y="-6165174"/>
            <a:ext cx="7835077" cy="10939025"/>
          </a:xfrm>
          <a:custGeom>
            <a:avLst/>
            <a:gdLst/>
            <a:ahLst/>
            <a:cxnLst/>
            <a:rect l="l" t="t" r="r" b="b"/>
            <a:pathLst>
              <a:path w="7835077" h="10939025">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0" name="TextBox 30"/>
          <p:cNvSpPr txBox="1"/>
          <p:nvPr/>
        </p:nvSpPr>
        <p:spPr>
          <a:xfrm>
            <a:off x="2952918" y="1701347"/>
            <a:ext cx="14723660" cy="1384580"/>
          </a:xfrm>
          <a:prstGeom prst="rect">
            <a:avLst/>
          </a:prstGeom>
        </p:spPr>
        <p:txBody>
          <a:bodyPr lIns="0" tIns="0" rIns="0" bIns="0" rtlCol="0" anchor="t">
            <a:spAutoFit/>
          </a:bodyPr>
          <a:lstStyle/>
          <a:p>
            <a:pPr>
              <a:lnSpc>
                <a:spcPts val="11291"/>
              </a:lnSpc>
            </a:pPr>
            <a:r>
              <a:rPr lang="en-US" sz="8182" spc="801">
                <a:solidFill>
                  <a:srgbClr val="231F20"/>
                </a:solidFill>
                <a:latin typeface="Oswald Bold"/>
              </a:rPr>
              <a:t>OPERATING ENVIRONMENT</a:t>
            </a:r>
          </a:p>
        </p:txBody>
      </p:sp>
      <p:sp>
        <p:nvSpPr>
          <p:cNvPr id="27" name="TextBox 26">
            <a:extLst>
              <a:ext uri="{FF2B5EF4-FFF2-40B4-BE49-F238E27FC236}">
                <a16:creationId xmlns:a16="http://schemas.microsoft.com/office/drawing/2014/main" id="{CFB1797D-8242-85A2-EADE-7F21BE4119F8}"/>
              </a:ext>
            </a:extLst>
          </p:cNvPr>
          <p:cNvSpPr txBox="1"/>
          <p:nvPr/>
        </p:nvSpPr>
        <p:spPr>
          <a:xfrm>
            <a:off x="2362201" y="7847419"/>
            <a:ext cx="2590800" cy="707886"/>
          </a:xfrm>
          <a:prstGeom prst="rect">
            <a:avLst/>
          </a:prstGeom>
          <a:noFill/>
        </p:spPr>
        <p:txBody>
          <a:bodyPr wrap="square" rtlCol="0">
            <a:spAutoFit/>
          </a:bodyPr>
          <a:lstStyle/>
          <a:p>
            <a:r>
              <a:rPr lang="en-US" sz="4000" b="1" dirty="0"/>
              <a:t>Windows</a:t>
            </a:r>
          </a:p>
        </p:txBody>
      </p:sp>
      <p:sp>
        <p:nvSpPr>
          <p:cNvPr id="28" name="TextBox 27">
            <a:extLst>
              <a:ext uri="{FF2B5EF4-FFF2-40B4-BE49-F238E27FC236}">
                <a16:creationId xmlns:a16="http://schemas.microsoft.com/office/drawing/2014/main" id="{F4BCF4D5-8451-69A2-05EC-F66ECB0A61E7}"/>
              </a:ext>
            </a:extLst>
          </p:cNvPr>
          <p:cNvSpPr txBox="1"/>
          <p:nvPr/>
        </p:nvSpPr>
        <p:spPr>
          <a:xfrm>
            <a:off x="6758187" y="7818198"/>
            <a:ext cx="2590800" cy="707886"/>
          </a:xfrm>
          <a:prstGeom prst="rect">
            <a:avLst/>
          </a:prstGeom>
          <a:noFill/>
        </p:spPr>
        <p:txBody>
          <a:bodyPr wrap="square" rtlCol="0">
            <a:spAutoFit/>
          </a:bodyPr>
          <a:lstStyle/>
          <a:p>
            <a:r>
              <a:rPr lang="en-US" sz="4000" b="1" dirty="0"/>
              <a:t>Mac</a:t>
            </a:r>
          </a:p>
        </p:txBody>
      </p:sp>
      <p:sp>
        <p:nvSpPr>
          <p:cNvPr id="31" name="TextBox 30">
            <a:extLst>
              <a:ext uri="{FF2B5EF4-FFF2-40B4-BE49-F238E27FC236}">
                <a16:creationId xmlns:a16="http://schemas.microsoft.com/office/drawing/2014/main" id="{C1A8EA70-8D1F-0AC1-4E3F-F08B6297AFEE}"/>
              </a:ext>
            </a:extLst>
          </p:cNvPr>
          <p:cNvSpPr txBox="1"/>
          <p:nvPr/>
        </p:nvSpPr>
        <p:spPr>
          <a:xfrm>
            <a:off x="10210800" y="7915925"/>
            <a:ext cx="2286000" cy="707886"/>
          </a:xfrm>
          <a:prstGeom prst="rect">
            <a:avLst/>
          </a:prstGeom>
          <a:noFill/>
        </p:spPr>
        <p:txBody>
          <a:bodyPr wrap="square" rtlCol="0">
            <a:spAutoFit/>
          </a:bodyPr>
          <a:lstStyle/>
          <a:p>
            <a:r>
              <a:rPr lang="en-US" sz="4000" b="1" dirty="0"/>
              <a:t>Linux</a:t>
            </a:r>
          </a:p>
        </p:txBody>
      </p:sp>
      <p:sp>
        <p:nvSpPr>
          <p:cNvPr id="32" name="TextBox 31">
            <a:extLst>
              <a:ext uri="{FF2B5EF4-FFF2-40B4-BE49-F238E27FC236}">
                <a16:creationId xmlns:a16="http://schemas.microsoft.com/office/drawing/2014/main" id="{A60DA24D-21A4-870C-F29D-AB9D23D23DEA}"/>
              </a:ext>
            </a:extLst>
          </p:cNvPr>
          <p:cNvSpPr txBox="1"/>
          <p:nvPr/>
        </p:nvSpPr>
        <p:spPr>
          <a:xfrm>
            <a:off x="13411200" y="7915925"/>
            <a:ext cx="1864964" cy="707886"/>
          </a:xfrm>
          <a:prstGeom prst="rect">
            <a:avLst/>
          </a:prstGeom>
          <a:noFill/>
        </p:spPr>
        <p:txBody>
          <a:bodyPr wrap="square" rtlCol="0">
            <a:spAutoFit/>
          </a:bodyPr>
          <a:lstStyle/>
          <a:p>
            <a:r>
              <a:rPr lang="en-US" sz="4000" b="1" dirty="0"/>
              <a:t>Docker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2C3C40CA94A1844BE41E0D04BD1686F" ma:contentTypeVersion="0" ma:contentTypeDescription="Create a new document." ma:contentTypeScope="" ma:versionID="ad8df8870017816e9554b1021cdd9198">
  <xsd:schema xmlns:xsd="http://www.w3.org/2001/XMLSchema" xmlns:xs="http://www.w3.org/2001/XMLSchema" xmlns:p="http://schemas.microsoft.com/office/2006/metadata/properties" targetNamespace="http://schemas.microsoft.com/office/2006/metadata/properties" ma:root="true" ma:fieldsID="9b11eb01eac4e1e9975a4121e633529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2B42A9-313D-443F-B942-80F66CD1312A}">
  <ds:schemaRefs>
    <ds:schemaRef ds:uri="http://schemas.microsoft.com/sharepoint/v3/contenttype/forms"/>
  </ds:schemaRefs>
</ds:datastoreItem>
</file>

<file path=customXml/itemProps2.xml><?xml version="1.0" encoding="utf-8"?>
<ds:datastoreItem xmlns:ds="http://schemas.openxmlformats.org/officeDocument/2006/customXml" ds:itemID="{72CD6782-8196-45C6-A714-0AC102720E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9F72F82-6135-457F-86C6-13E23B8FEFB6}">
  <ds:schemaRef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986</TotalTime>
  <Words>361</Words>
  <Application>Microsoft Office PowerPoint</Application>
  <PresentationFormat>Custom</PresentationFormat>
  <Paragraphs>65</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Calibri Light</vt:lpstr>
      <vt:lpstr>DM Sans Bold</vt:lpstr>
      <vt:lpstr>DM Sans</vt:lpstr>
      <vt:lpstr>Oswald Bold Italics</vt:lpstr>
      <vt:lpstr>Arial</vt:lpstr>
      <vt:lpstr>Times New Roman</vt:lpstr>
      <vt:lpstr>Montserrat Classic Bold</vt:lpstr>
      <vt:lpstr>DM Sans Italics</vt:lpstr>
      <vt:lpstr>Oswald Bold</vt:lpstr>
      <vt:lpstr>Metropolitan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Console Based App in Python</dc:title>
  <dc:subject>Bank Operations</dc:subject>
  <dc:creator>Mehak Nautiyal</dc:creator>
  <cp:lastModifiedBy>Mehak Nautiyal</cp:lastModifiedBy>
  <cp:revision>22</cp:revision>
  <dcterms:created xsi:type="dcterms:W3CDTF">2006-08-16T00:00:00Z</dcterms:created>
  <dcterms:modified xsi:type="dcterms:W3CDTF">2023-08-16T05:01:46Z</dcterms:modified>
  <cp:category>Project Documentation</cp:category>
  <dc:identifier>DAFm5cSVI_8</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0x01010082C3C40CA94A1844BE41E0D04BD1686F</vt:lpwstr>
  </property>
</Properties>
</file>