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89" r:id="rId9"/>
    <p:sldId id="281" r:id="rId10"/>
    <p:sldId id="280" r:id="rId11"/>
    <p:sldId id="288" r:id="rId12"/>
    <p:sldId id="278" r:id="rId13"/>
    <p:sldId id="279"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67" d="100"/>
          <a:sy n="67" d="100"/>
        </p:scale>
        <p:origin x="148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12/11/2023</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12/11/2023</a:t>
            </a:fld>
            <a:endParaRPr lang="en-US" dirty="0"/>
          </a:p>
        </p:txBody>
      </p:sp>
      <p:sp>
        <p:nvSpPr>
          <p:cNvPr id="11" name="Footer Placeholder 4"/>
          <p:cNvSpPr>
            <a:spLocks noGrp="1"/>
          </p:cNvSpPr>
          <p:nvPr>
            <p:ph type="ftr" sz="quarter" idx="11"/>
          </p:nvPr>
        </p:nvSpPr>
        <p:spPr/>
        <p:txBody>
          <a:bodyPr/>
          <a:lstStyle>
            <a:lvl1pPr>
              <a:defRPr/>
            </a:lvl1pPr>
          </a:lstStyle>
          <a:p>
            <a:endParaRPr lang="en-US" dirty="0"/>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dirty="0"/>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12/11/2023</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dirty="0"/>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12/11/2023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dirty="0"/>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dirty="0">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dirty="0">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file:///C:\Users\ACER\Desktop\ST1%20FEE\frontpage.html"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g2.com/" TargetMode="External"/><Relationship Id="rId2" Type="http://schemas.openxmlformats.org/officeDocument/2006/relationships/hyperlink" Target="http://www.monster.com/" TargetMode="External"/><Relationship Id="rId1" Type="http://schemas.openxmlformats.org/officeDocument/2006/relationships/slideLayout" Target="../slideLayouts/slideLayout3.xml"/><Relationship Id="rId5" Type="http://schemas.openxmlformats.org/officeDocument/2006/relationships/hyperlink" Target="http://www.smartjobboard.com/" TargetMode="External"/><Relationship Id="rId4" Type="http://schemas.openxmlformats.org/officeDocument/2006/relationships/hyperlink" Target="http://www.betterteam.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185214"/>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a:t>Khushleen Kaur Sekhon  2310992040</a:t>
            </a:r>
          </a:p>
          <a:p>
            <a:r>
              <a:rPr lang="en-US" sz="2000" dirty="0"/>
              <a:t>Kirtan Singla                      2310992041</a:t>
            </a:r>
          </a:p>
          <a:p>
            <a:r>
              <a:rPr lang="en-US" sz="2000" dirty="0"/>
              <a:t>Komal                                 2310992042</a:t>
            </a:r>
          </a:p>
          <a:p>
            <a:endParaRPr lang="en-US" dirty="0">
              <a:solidFill>
                <a:schemeClr val="bg1"/>
              </a:solidFill>
            </a:endParaRPr>
          </a:p>
          <a:p>
            <a:r>
              <a:rPr lang="en-US" sz="2000" dirty="0">
                <a:latin typeface="Times New Roman" pitchFamily="18" charset="0"/>
                <a:cs typeface="Times New Roman" pitchFamily="18" charset="0"/>
              </a:rPr>
              <a:t>Faculty Coordinator </a:t>
            </a:r>
            <a:r>
              <a:rPr lang="en-US" sz="2000">
                <a:latin typeface="Times New Roman" pitchFamily="18" charset="0"/>
                <a:cs typeface="Times New Roman" pitchFamily="18" charset="0"/>
              </a:rPr>
              <a:t>:   MR. </a:t>
            </a:r>
            <a:r>
              <a:rPr lang="en-US" sz="2000" dirty="0">
                <a:latin typeface="Times New Roman" pitchFamily="18" charset="0"/>
                <a:cs typeface="Times New Roman" pitchFamily="18" charset="0"/>
              </a:rPr>
              <a:t>DEEPAK KUMAR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9592" y="2060848"/>
            <a:ext cx="6847597" cy="1825537"/>
          </a:xfrm>
          <a:prstGeom prst="rect">
            <a:avLst/>
          </a:prstGeom>
        </p:spPr>
      </p:pic>
      <p:pic>
        <p:nvPicPr>
          <p:cNvPr id="4" name="Picture 3">
            <a:extLst>
              <a:ext uri="{FF2B5EF4-FFF2-40B4-BE49-F238E27FC236}">
                <a16:creationId xmlns:a16="http://schemas.microsoft.com/office/drawing/2014/main" id="{A6475D4E-FFD2-72A6-6D3B-DC57AD8BD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1582"/>
            <a:ext cx="9144000" cy="4394835"/>
          </a:xfrm>
          <a:prstGeom prst="rect">
            <a:avLst/>
          </a:prstGeom>
        </p:spPr>
      </p:pic>
    </p:spTree>
    <p:extLst>
      <p:ext uri="{BB962C8B-B14F-4D97-AF65-F5344CB8AC3E}">
        <p14:creationId xmlns:p14="http://schemas.microsoft.com/office/powerpoint/2010/main" val="3666203670"/>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340768"/>
            <a:ext cx="7128792"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Similarly, other pages such as About us, security, terms, products, resources, descriptions, Pricing etc are made in same format.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link to the website is attached below</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hlinkClick r:id="rId2" action="ppaction://hlinkfile"/>
              </a:rPr>
              <a:t>file:///C:/Users/ACER/Desktop/ST1%20FEE/frontpage.html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964068"/>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1938992"/>
          </a:xfrm>
          <a:prstGeom prst="rect">
            <a:avLst/>
          </a:prstGeom>
        </p:spPr>
        <p:txBody>
          <a:bodyPr wrap="square">
            <a:spAutoFit/>
          </a:bodyPr>
          <a:lstStyle/>
          <a:p>
            <a:r>
              <a:rPr lang="en-US" sz="2000" dirty="0">
                <a:latin typeface="Times New Roman" pitchFamily="18" charset="0"/>
                <a:cs typeface="Times New Roman" pitchFamily="18" charset="0"/>
              </a:rPr>
              <a:t>The website is capable for searching cvs, resumes, jobs and candidates.</a:t>
            </a:r>
          </a:p>
          <a:p>
            <a:r>
              <a:rPr lang="en-US" sz="2000" dirty="0">
                <a:latin typeface="Times New Roman" pitchFamily="18" charset="0"/>
                <a:cs typeface="Times New Roman" pitchFamily="18" charset="0"/>
              </a:rPr>
              <a:t>We have used tags of html and css. This job board platform helps give employment to people which also boosts the country’s economy.</a:t>
            </a:r>
          </a:p>
          <a:p>
            <a:r>
              <a:rPr lang="en-US" sz="2000" dirty="0">
                <a:latin typeface="Times New Roman" pitchFamily="18" charset="0"/>
                <a:cs typeface="Times New Roman" pitchFamily="18" charset="0"/>
              </a:rPr>
              <a:t>In summary, our job board platform stands as a testament to the power of technology in transforming the way we connect with employment opportunities. </a:t>
            </a:r>
          </a:p>
        </p:txBody>
      </p:sp>
    </p:spTree>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3077766"/>
          </a:xfrm>
          <a:prstGeom prst="rect">
            <a:avLst/>
          </a:prstGeom>
        </p:spPr>
        <p:txBody>
          <a:bodyPr wrap="square">
            <a:spAutoFit/>
          </a:bodyPr>
          <a:lstStyle/>
          <a:p>
            <a:r>
              <a:rPr lang="en-US" sz="2800" dirty="0">
                <a:latin typeface="Times New Roman" pitchFamily="18" charset="0"/>
                <a:cs typeface="Times New Roman" pitchFamily="18" charset="0"/>
              </a:rPr>
              <a:t>References</a:t>
            </a:r>
          </a:p>
          <a:p>
            <a:endParaRPr lang="en-US" sz="1400" dirty="0">
              <a:latin typeface="Times New Roman" pitchFamily="18" charset="0"/>
              <a:cs typeface="Times New Roman" pitchFamily="18" charset="0"/>
            </a:endParaRPr>
          </a:p>
          <a:p>
            <a:r>
              <a:rPr lang="en-US" sz="2000" dirty="0">
                <a:latin typeface="Times New Roman" pitchFamily="18" charset="0"/>
                <a:cs typeface="Times New Roman" pitchFamily="18" charset="0"/>
              </a:rPr>
              <a:t>1) </a:t>
            </a:r>
            <a:r>
              <a:rPr lang="en-US" sz="2000" dirty="0">
                <a:latin typeface="Times New Roman" pitchFamily="18" charset="0"/>
                <a:cs typeface="Times New Roman" pitchFamily="18" charset="0"/>
                <a:hlinkClick r:id="rId2"/>
              </a:rPr>
              <a:t>www.monster.com</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2) </a:t>
            </a:r>
            <a:r>
              <a:rPr lang="en-US" sz="2000" dirty="0">
                <a:latin typeface="Times New Roman" pitchFamily="18" charset="0"/>
                <a:cs typeface="Times New Roman" pitchFamily="18" charset="0"/>
                <a:hlinkClick r:id="rId3"/>
              </a:rPr>
              <a:t>www.g2.com</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3) </a:t>
            </a:r>
            <a:r>
              <a:rPr lang="en-US" sz="2000" dirty="0">
                <a:latin typeface="Times New Roman" pitchFamily="18" charset="0"/>
                <a:cs typeface="Times New Roman" pitchFamily="18" charset="0"/>
                <a:hlinkClick r:id="rId4"/>
              </a:rPr>
              <a:t>www.betterteam.com</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4) </a:t>
            </a:r>
            <a:r>
              <a:rPr lang="en-US" sz="2000" dirty="0">
                <a:latin typeface="Times New Roman" pitchFamily="18" charset="0"/>
                <a:cs typeface="Times New Roman" pitchFamily="18" charset="0"/>
                <a:hlinkClick r:id="rId5"/>
              </a:rPr>
              <a:t>www.smartjobboard.com</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5) fountit.in </a:t>
            </a:r>
          </a:p>
          <a:p>
            <a:endParaRPr lang="en-US" sz="20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4339650"/>
          </a:xfrm>
          <a:prstGeom prst="rect">
            <a:avLst/>
          </a:prstGeom>
        </p:spPr>
        <p:txBody>
          <a:bodyPr wrap="square">
            <a:spAutoFit/>
          </a:bodyPr>
          <a:lstStyle/>
          <a:p>
            <a:pPr algn="ctr"/>
            <a:r>
              <a:rPr lang="en-US" sz="2800" dirty="0">
                <a:latin typeface="Times New Roman" pitchFamily="18" charset="0"/>
                <a:cs typeface="Times New Roman" pitchFamily="18" charset="0"/>
              </a:rPr>
              <a:t>Job Onbard</a:t>
            </a:r>
          </a:p>
          <a:p>
            <a:pPr algn="ctr"/>
            <a:r>
              <a:rPr lang="en-US" sz="1600" dirty="0">
                <a:latin typeface="Times New Roman" pitchFamily="18" charset="0"/>
                <a:cs typeface="Times New Roman" pitchFamily="18" charset="0"/>
              </a:rPr>
              <a:t>(by: Khushleen Kaur Sekhon, Kirtan Singla, Komal)</a:t>
            </a:r>
          </a:p>
          <a:p>
            <a:pPr algn="ctr"/>
            <a:endParaRPr lang="en-US" sz="1600" dirty="0">
              <a:latin typeface="Times New Roman" pitchFamily="18" charset="0"/>
              <a:cs typeface="Times New Roman" pitchFamily="18" charset="0"/>
            </a:endParaRPr>
          </a:p>
          <a:p>
            <a:r>
              <a:rPr lang="en-US" dirty="0">
                <a:latin typeface="Times New Roman" pitchFamily="18" charset="0"/>
                <a:cs typeface="Times New Roman" pitchFamily="18" charset="0"/>
              </a:rPr>
              <a:t>The website is made under the guidance of our Front End Engineering Professor Mr. Deepak Raheja who has helped us the idea and making of the website page.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purpose of this project report is to evolve the landscape of career opportunities, finding the right job and the perfect candidate. In this era of unemployment, a job board platform is a boost to people’s career.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Our moto is to provide jobs which includes job security and great location to deserving candidates. Our platform not only addresses the challenges faced by job seekers in finding suitable employment opportunities but also simplifies the hiring process for employers, allowing them to identify the right talent quickly and effectively</a:t>
            </a:r>
            <a:endParaRPr lang="en-US" sz="1600" dirty="0">
              <a:latin typeface="Times New Roman" pitchFamily="18" charset="0"/>
              <a:cs typeface="Times New Roman" pitchFamily="18"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4" name="TextBox 3"/>
          <p:cNvSpPr txBox="1"/>
          <p:nvPr/>
        </p:nvSpPr>
        <p:spPr>
          <a:xfrm>
            <a:off x="323528" y="1340768"/>
            <a:ext cx="7848872"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current job market is plagued by inefficiencies and challenges that hinder both job seekers and employers. Job seekers often face difficulty in finding relevant job opportunities that match their skills and preferences, leading to frustration and wasted time. On the other hand, employers struggle to identify and attract the right candidates for their job openings, resulting in prolonged vacancies and productivity losses.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Furthermore, the job market is constantly evolving, with new industries and job roles emerging regularly. Existing job board platforms struggle to keep pace with these changes, resulting in a gap between the skills employers seek and the skills job seekers possess. Bridging this gap is essential for fostering a dynamic and competitive job market</a:t>
            </a:r>
            <a:r>
              <a:rPr lang="en-US" dirty="0"/>
              <a:t>.</a:t>
            </a: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graphicFrame>
        <p:nvGraphicFramePr>
          <p:cNvPr id="6" name="Table 5">
            <a:extLst>
              <a:ext uri="{FF2B5EF4-FFF2-40B4-BE49-F238E27FC236}">
                <a16:creationId xmlns:a16="http://schemas.microsoft.com/office/drawing/2014/main" id="{9CCA3800-7735-E071-7A5B-300C7C19A161}"/>
              </a:ext>
            </a:extLst>
          </p:cNvPr>
          <p:cNvGraphicFramePr>
            <a:graphicFrameLocks noGrp="1"/>
          </p:cNvGraphicFramePr>
          <p:nvPr>
            <p:extLst>
              <p:ext uri="{D42A27DB-BD31-4B8C-83A1-F6EECF244321}">
                <p14:modId xmlns:p14="http://schemas.microsoft.com/office/powerpoint/2010/main" val="1498120319"/>
              </p:ext>
            </p:extLst>
          </p:nvPr>
        </p:nvGraphicFramePr>
        <p:xfrm>
          <a:off x="467544" y="2276872"/>
          <a:ext cx="3448345" cy="2520279"/>
        </p:xfrm>
        <a:graphic>
          <a:graphicData uri="http://schemas.openxmlformats.org/drawingml/2006/table">
            <a:tbl>
              <a:tblPr firstRow="1" bandRow="1">
                <a:tableStyleId>{5C22544A-7EE6-4342-B048-85BDC9FD1C3A}</a:tableStyleId>
              </a:tblPr>
              <a:tblGrid>
                <a:gridCol w="1648146">
                  <a:extLst>
                    <a:ext uri="{9D8B030D-6E8A-4147-A177-3AD203B41FA5}">
                      <a16:colId xmlns:a16="http://schemas.microsoft.com/office/drawing/2014/main" val="3512977684"/>
                    </a:ext>
                  </a:extLst>
                </a:gridCol>
                <a:gridCol w="1800199">
                  <a:extLst>
                    <a:ext uri="{9D8B030D-6E8A-4147-A177-3AD203B41FA5}">
                      <a16:colId xmlns:a16="http://schemas.microsoft.com/office/drawing/2014/main" val="4168074107"/>
                    </a:ext>
                  </a:extLst>
                </a:gridCol>
              </a:tblGrid>
              <a:tr h="530585">
                <a:tc>
                  <a:txBody>
                    <a:bodyPr/>
                    <a:lstStyle/>
                    <a:p>
                      <a:pPr algn="ctr"/>
                      <a:r>
                        <a:rPr lang="en-US" dirty="0"/>
                        <a:t>Parameters</a:t>
                      </a:r>
                      <a:endParaRPr lang="en-IN" dirty="0"/>
                    </a:p>
                  </a:txBody>
                  <a:tcPr/>
                </a:tc>
                <a:tc>
                  <a:txBody>
                    <a:bodyPr/>
                    <a:lstStyle/>
                    <a:p>
                      <a:pPr algn="ctr"/>
                      <a:r>
                        <a:rPr lang="en-US" dirty="0"/>
                        <a:t>Software</a:t>
                      </a:r>
                      <a:endParaRPr lang="en-IN" dirty="0"/>
                    </a:p>
                  </a:txBody>
                  <a:tcPr/>
                </a:tc>
                <a:extLst>
                  <a:ext uri="{0D108BD9-81ED-4DB2-BD59-A6C34878D82A}">
                    <a16:rowId xmlns:a16="http://schemas.microsoft.com/office/drawing/2014/main" val="3663195525"/>
                  </a:ext>
                </a:extLst>
              </a:tr>
              <a:tr h="530585">
                <a:tc>
                  <a:txBody>
                    <a:bodyPr/>
                    <a:lstStyle/>
                    <a:p>
                      <a:pPr algn="ctr"/>
                      <a:r>
                        <a:rPr lang="en-US" dirty="0"/>
                        <a:t>Design tool</a:t>
                      </a:r>
                      <a:endParaRPr lang="en-IN" dirty="0"/>
                    </a:p>
                  </a:txBody>
                  <a:tcPr/>
                </a:tc>
                <a:tc>
                  <a:txBody>
                    <a:bodyPr/>
                    <a:lstStyle/>
                    <a:p>
                      <a:pPr algn="ctr"/>
                      <a:r>
                        <a:rPr lang="en-US" dirty="0"/>
                        <a:t>VS Code</a:t>
                      </a:r>
                      <a:endParaRPr lang="en-IN" dirty="0"/>
                    </a:p>
                  </a:txBody>
                  <a:tcPr/>
                </a:tc>
                <a:extLst>
                  <a:ext uri="{0D108BD9-81ED-4DB2-BD59-A6C34878D82A}">
                    <a16:rowId xmlns:a16="http://schemas.microsoft.com/office/drawing/2014/main" val="1802868140"/>
                  </a:ext>
                </a:extLst>
              </a:tr>
              <a:tr h="530585">
                <a:tc>
                  <a:txBody>
                    <a:bodyPr/>
                    <a:lstStyle/>
                    <a:p>
                      <a:pPr algn="ctr"/>
                      <a:r>
                        <a:rPr lang="en-US" dirty="0"/>
                        <a:t>Language</a:t>
                      </a:r>
                      <a:endParaRPr lang="en-IN" dirty="0"/>
                    </a:p>
                  </a:txBody>
                  <a:tcPr/>
                </a:tc>
                <a:tc>
                  <a:txBody>
                    <a:bodyPr/>
                    <a:lstStyle/>
                    <a:p>
                      <a:pPr algn="ctr"/>
                      <a:r>
                        <a:rPr lang="en-US" dirty="0"/>
                        <a:t>HTML and CSS</a:t>
                      </a:r>
                      <a:endParaRPr lang="en-IN" dirty="0"/>
                    </a:p>
                  </a:txBody>
                  <a:tcPr/>
                </a:tc>
                <a:extLst>
                  <a:ext uri="{0D108BD9-81ED-4DB2-BD59-A6C34878D82A}">
                    <a16:rowId xmlns:a16="http://schemas.microsoft.com/office/drawing/2014/main" val="967791866"/>
                  </a:ext>
                </a:extLst>
              </a:tr>
              <a:tr h="928524">
                <a:tc>
                  <a:txBody>
                    <a:bodyPr/>
                    <a:lstStyle/>
                    <a:p>
                      <a:pPr algn="ctr"/>
                      <a:r>
                        <a:rPr lang="en-US" dirty="0"/>
                        <a:t>Development Platform</a:t>
                      </a:r>
                      <a:endParaRPr lang="en-IN" dirty="0"/>
                    </a:p>
                  </a:txBody>
                  <a:tcPr/>
                </a:tc>
                <a:tc>
                  <a:txBody>
                    <a:bodyPr/>
                    <a:lstStyle/>
                    <a:p>
                      <a:pPr algn="ctr"/>
                      <a:r>
                        <a:rPr lang="en-US" dirty="0"/>
                        <a:t>Windows 10</a:t>
                      </a:r>
                      <a:endParaRPr lang="en-IN" dirty="0"/>
                    </a:p>
                  </a:txBody>
                  <a:tcPr/>
                </a:tc>
                <a:extLst>
                  <a:ext uri="{0D108BD9-81ED-4DB2-BD59-A6C34878D82A}">
                    <a16:rowId xmlns:a16="http://schemas.microsoft.com/office/drawing/2014/main" val="939364465"/>
                  </a:ext>
                </a:extLst>
              </a:tr>
            </a:tbl>
          </a:graphicData>
        </a:graphic>
      </p:graphicFrame>
      <p:graphicFrame>
        <p:nvGraphicFramePr>
          <p:cNvPr id="8" name="Table 7">
            <a:extLst>
              <a:ext uri="{FF2B5EF4-FFF2-40B4-BE49-F238E27FC236}">
                <a16:creationId xmlns:a16="http://schemas.microsoft.com/office/drawing/2014/main" id="{749B9616-17F2-EC18-37F5-25E32650CBB2}"/>
              </a:ext>
            </a:extLst>
          </p:cNvPr>
          <p:cNvGraphicFramePr>
            <a:graphicFrameLocks noGrp="1"/>
          </p:cNvGraphicFramePr>
          <p:nvPr>
            <p:extLst>
              <p:ext uri="{D42A27DB-BD31-4B8C-83A1-F6EECF244321}">
                <p14:modId xmlns:p14="http://schemas.microsoft.com/office/powerpoint/2010/main" val="2705512790"/>
              </p:ext>
            </p:extLst>
          </p:nvPr>
        </p:nvGraphicFramePr>
        <p:xfrm>
          <a:off x="4572000" y="2276870"/>
          <a:ext cx="3888432" cy="252028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1249058931"/>
                    </a:ext>
                  </a:extLst>
                </a:gridCol>
                <a:gridCol w="1944216">
                  <a:extLst>
                    <a:ext uri="{9D8B030D-6E8A-4147-A177-3AD203B41FA5}">
                      <a16:colId xmlns:a16="http://schemas.microsoft.com/office/drawing/2014/main" val="488013562"/>
                    </a:ext>
                  </a:extLst>
                </a:gridCol>
              </a:tblGrid>
              <a:tr h="630070">
                <a:tc>
                  <a:txBody>
                    <a:bodyPr/>
                    <a:lstStyle/>
                    <a:p>
                      <a:pPr algn="ctr"/>
                      <a:r>
                        <a:rPr lang="en-US" dirty="0"/>
                        <a:t>Requirements</a:t>
                      </a:r>
                      <a:endParaRPr lang="en-IN" dirty="0"/>
                    </a:p>
                  </a:txBody>
                  <a:tcPr/>
                </a:tc>
                <a:tc>
                  <a:txBody>
                    <a:bodyPr/>
                    <a:lstStyle/>
                    <a:p>
                      <a:pPr algn="ctr"/>
                      <a:r>
                        <a:rPr lang="en-US" dirty="0"/>
                        <a:t>Specification</a:t>
                      </a:r>
                      <a:endParaRPr lang="en-IN" dirty="0"/>
                    </a:p>
                  </a:txBody>
                  <a:tcPr/>
                </a:tc>
                <a:extLst>
                  <a:ext uri="{0D108BD9-81ED-4DB2-BD59-A6C34878D82A}">
                    <a16:rowId xmlns:a16="http://schemas.microsoft.com/office/drawing/2014/main" val="1956001662"/>
                  </a:ext>
                </a:extLst>
              </a:tr>
              <a:tr h="630070">
                <a:tc>
                  <a:txBody>
                    <a:bodyPr/>
                    <a:lstStyle/>
                    <a:p>
                      <a:pPr algn="ctr"/>
                      <a:r>
                        <a:rPr lang="en-US" dirty="0"/>
                        <a:t>Processor</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Intel core i3</a:t>
                      </a:r>
                      <a:endParaRPr lang="en-IN" dirty="0"/>
                    </a:p>
                  </a:txBody>
                  <a:tcPr/>
                </a:tc>
                <a:extLst>
                  <a:ext uri="{0D108BD9-81ED-4DB2-BD59-A6C34878D82A}">
                    <a16:rowId xmlns:a16="http://schemas.microsoft.com/office/drawing/2014/main" val="715936396"/>
                  </a:ext>
                </a:extLst>
              </a:tr>
              <a:tr h="630070">
                <a:tc>
                  <a:txBody>
                    <a:bodyPr/>
                    <a:lstStyle/>
                    <a:p>
                      <a:pPr algn="ctr"/>
                      <a:r>
                        <a:rPr lang="en-US" dirty="0"/>
                        <a:t>RAM</a:t>
                      </a:r>
                      <a:endParaRPr lang="en-IN" dirty="0"/>
                    </a:p>
                  </a:txBody>
                  <a:tcPr/>
                </a:tc>
                <a:tc>
                  <a:txBody>
                    <a:bodyPr/>
                    <a:lstStyle/>
                    <a:p>
                      <a:pPr algn="ctr"/>
                      <a:r>
                        <a:rPr lang="en-US" dirty="0"/>
                        <a:t>4GB</a:t>
                      </a:r>
                      <a:endParaRPr lang="en-IN" dirty="0"/>
                    </a:p>
                  </a:txBody>
                  <a:tcPr/>
                </a:tc>
                <a:extLst>
                  <a:ext uri="{0D108BD9-81ED-4DB2-BD59-A6C34878D82A}">
                    <a16:rowId xmlns:a16="http://schemas.microsoft.com/office/drawing/2014/main" val="160993957"/>
                  </a:ext>
                </a:extLst>
              </a:tr>
              <a:tr h="630070">
                <a:tc>
                  <a:txBody>
                    <a:bodyPr/>
                    <a:lstStyle/>
                    <a:p>
                      <a:pPr algn="ctr"/>
                      <a:r>
                        <a:rPr lang="en-US" dirty="0"/>
                        <a:t>HDD</a:t>
                      </a:r>
                      <a:endParaRPr lang="en-IN" dirty="0"/>
                    </a:p>
                  </a:txBody>
                  <a:tcPr/>
                </a:tc>
                <a:tc>
                  <a:txBody>
                    <a:bodyPr/>
                    <a:lstStyle/>
                    <a:p>
                      <a:pPr algn="ctr"/>
                      <a:r>
                        <a:rPr lang="en-US" dirty="0"/>
                        <a:t>1TB</a:t>
                      </a:r>
                      <a:endParaRPr lang="en-IN" dirty="0"/>
                    </a:p>
                  </a:txBody>
                  <a:tcPr/>
                </a:tc>
                <a:extLst>
                  <a:ext uri="{0D108BD9-81ED-4DB2-BD59-A6C34878D82A}">
                    <a16:rowId xmlns:a16="http://schemas.microsoft.com/office/drawing/2014/main" val="3642925292"/>
                  </a:ext>
                </a:extLst>
              </a:tr>
            </a:tbl>
          </a:graphicData>
        </a:graphic>
      </p:graphicFrame>
      <p:sp>
        <p:nvSpPr>
          <p:cNvPr id="10" name="TextBox 9">
            <a:extLst>
              <a:ext uri="{FF2B5EF4-FFF2-40B4-BE49-F238E27FC236}">
                <a16:creationId xmlns:a16="http://schemas.microsoft.com/office/drawing/2014/main" id="{23EFA1C2-0C28-A82A-C2BC-3682A2DB708F}"/>
              </a:ext>
            </a:extLst>
          </p:cNvPr>
          <p:cNvSpPr txBox="1"/>
          <p:nvPr/>
        </p:nvSpPr>
        <p:spPr>
          <a:xfrm>
            <a:off x="434405" y="1628800"/>
            <a:ext cx="8424936" cy="369332"/>
          </a:xfrm>
          <a:prstGeom prst="rect">
            <a:avLst/>
          </a:prstGeom>
          <a:noFill/>
        </p:spPr>
        <p:txBody>
          <a:bodyPr wrap="square">
            <a:spAutoFit/>
          </a:bodyPr>
          <a:lstStyle/>
          <a:p>
            <a:r>
              <a:rPr lang="en-US" b="1" dirty="0">
                <a:latin typeface="Times New Roman" panose="02020603050405020304" pitchFamily="18" charset="0"/>
                <a:ea typeface="Calibri" panose="020F0502020204030204" pitchFamily="34" charset="0"/>
                <a:cs typeface="Times New Roman" pitchFamily="18" charset="0"/>
              </a:rPr>
              <a:t>    Minimum software required                          Minimum Hardware required</a:t>
            </a:r>
            <a:endParaRPr lang="en-US" sz="1600" b="1"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179512" y="980728"/>
            <a:ext cx="8568952" cy="5909310"/>
          </a:xfrm>
          <a:prstGeom prst="rect">
            <a:avLst/>
          </a:prstGeom>
        </p:spPr>
        <p:txBody>
          <a:bodyPr wrap="square">
            <a:spAutoFit/>
          </a:bodyPr>
          <a:lstStyle/>
          <a:p>
            <a:r>
              <a:rPr lang="en-US" sz="2400" dirty="0">
                <a:latin typeface="Times New Roman" pitchFamily="18" charset="0"/>
                <a:cs typeface="Times New Roman" pitchFamily="18" charset="0"/>
              </a:rPr>
              <a:t>The key features used in the project are: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1)</a:t>
            </a:r>
            <a:r>
              <a:rPr lang="en-US" sz="2400" dirty="0">
                <a:latin typeface="Times New Roman" pitchFamily="18" charset="0"/>
                <a:cs typeface="Times New Roman" pitchFamily="18" charset="0"/>
              </a:rPr>
              <a:t>User registration and profiles</a:t>
            </a:r>
          </a:p>
          <a:p>
            <a:r>
              <a:rPr lang="en-US" sz="2400" dirty="0">
                <a:latin typeface="Times New Roman" pitchFamily="18" charset="0"/>
                <a:cs typeface="Times New Roman" pitchFamily="18" charset="0"/>
              </a:rPr>
              <a:t>2)Job search and filters</a:t>
            </a:r>
          </a:p>
          <a:p>
            <a:r>
              <a:rPr lang="en-US" sz="2400" dirty="0">
                <a:latin typeface="Times New Roman" pitchFamily="18" charset="0"/>
                <a:cs typeface="Times New Roman" pitchFamily="18" charset="0"/>
              </a:rPr>
              <a:t>3)Job listings and descriptions</a:t>
            </a:r>
          </a:p>
          <a:p>
            <a:r>
              <a:rPr lang="en-US" sz="2400" dirty="0">
                <a:latin typeface="Times New Roman" pitchFamily="18" charset="0"/>
                <a:cs typeface="Times New Roman" pitchFamily="18" charset="0"/>
              </a:rPr>
              <a:t>4)Application management</a:t>
            </a:r>
          </a:p>
          <a:p>
            <a:r>
              <a:rPr lang="en-US" sz="2400" dirty="0">
                <a:latin typeface="Times New Roman" pitchFamily="18" charset="0"/>
                <a:cs typeface="Times New Roman" pitchFamily="18" charset="0"/>
              </a:rPr>
              <a:t>5)Resume and document management</a:t>
            </a:r>
          </a:p>
          <a:p>
            <a:r>
              <a:rPr lang="en-US" sz="2400" dirty="0">
                <a:latin typeface="Times New Roman" pitchFamily="18" charset="0"/>
                <a:cs typeface="Times New Roman" pitchFamily="18" charset="0"/>
              </a:rPr>
              <a:t>6)Company profiles</a:t>
            </a:r>
          </a:p>
          <a:p>
            <a:r>
              <a:rPr lang="en-US" sz="2400" dirty="0">
                <a:latin typeface="Times New Roman" pitchFamily="18" charset="0"/>
                <a:cs typeface="Times New Roman" pitchFamily="18" charset="0"/>
              </a:rPr>
              <a:t>7)Communication tools</a:t>
            </a:r>
          </a:p>
          <a:p>
            <a:r>
              <a:rPr lang="en-US" sz="2400" dirty="0">
                <a:latin typeface="Times New Roman" pitchFamily="18" charset="0"/>
                <a:cs typeface="Times New Roman" pitchFamily="18" charset="0"/>
              </a:rPr>
              <a:t>8)Career resources and support</a:t>
            </a:r>
          </a:p>
          <a:p>
            <a:r>
              <a:rPr lang="en-US" sz="2400" dirty="0">
                <a:latin typeface="Times New Roman" pitchFamily="18" charset="0"/>
                <a:cs typeface="Times New Roman" pitchFamily="18" charset="0"/>
              </a:rPr>
              <a:t>9)Responsive design</a:t>
            </a:r>
          </a:p>
          <a:p>
            <a:r>
              <a:rPr lang="en-US" sz="2400" dirty="0">
                <a:latin typeface="Times New Roman" pitchFamily="18" charset="0"/>
                <a:cs typeface="Times New Roman" pitchFamily="18" charset="0"/>
              </a:rPr>
              <a:t>10)Analytics and reporting</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395536" y="1196752"/>
            <a:ext cx="8136904" cy="2185214"/>
          </a:xfrm>
          <a:prstGeom prst="rect">
            <a:avLst/>
          </a:prstGeom>
        </p:spPr>
        <p:txBody>
          <a:bodyPr wrap="square">
            <a:spAutoFit/>
          </a:bodyPr>
          <a:lstStyle/>
          <a:p>
            <a:r>
              <a:rPr lang="en-US" dirty="0">
                <a:latin typeface="Times New Roman" pitchFamily="18" charset="0"/>
                <a:cs typeface="Times New Roman" pitchFamily="18" charset="0"/>
              </a:rPr>
              <a:t>This slide followed by many slides include the relevant screenshots of the running project and their corresponding code snippets.</a:t>
            </a:r>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a:p>
            <a:r>
              <a:rPr lang="en-US" sz="1600" dirty="0">
                <a:latin typeface="Times New Roman" pitchFamily="18" charset="0"/>
                <a:cs typeface="Times New Roman" pitchFamily="18" charset="0"/>
              </a:rPr>
              <a:t>FRONTPAGE:</a:t>
            </a:r>
          </a:p>
          <a:p>
            <a:endParaRPr lang="en-US" sz="32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14" name="Picture 13">
            <a:extLst>
              <a:ext uri="{FF2B5EF4-FFF2-40B4-BE49-F238E27FC236}">
                <a16:creationId xmlns:a16="http://schemas.microsoft.com/office/drawing/2014/main" id="{86C347C5-522A-9911-ECF5-E4AF95DEC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564904"/>
            <a:ext cx="7740352" cy="3710531"/>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D2E3A2-0EF2-0E17-4B5C-B69F89DE5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340768"/>
            <a:ext cx="8429419" cy="4752529"/>
          </a:xfrm>
          <a:prstGeom prst="rect">
            <a:avLst/>
          </a:prstGeom>
        </p:spPr>
      </p:pic>
    </p:spTree>
    <p:extLst>
      <p:ext uri="{BB962C8B-B14F-4D97-AF65-F5344CB8AC3E}">
        <p14:creationId xmlns:p14="http://schemas.microsoft.com/office/powerpoint/2010/main" val="4213170288"/>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65956D-5092-9778-3CAC-34CF438A2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3010"/>
            <a:ext cx="9144000" cy="4411980"/>
          </a:xfrm>
          <a:prstGeom prst="rect">
            <a:avLst/>
          </a:prstGeom>
        </p:spPr>
      </p:pic>
    </p:spTree>
    <p:extLst>
      <p:ext uri="{BB962C8B-B14F-4D97-AF65-F5344CB8AC3E}">
        <p14:creationId xmlns:p14="http://schemas.microsoft.com/office/powerpoint/2010/main" val="3723839718"/>
      </p:ext>
    </p:extLst>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788</TotalTime>
  <Words>595</Words>
  <Application>Microsoft Office PowerPoint</Application>
  <PresentationFormat>On-screen Show (4:3)</PresentationFormat>
  <Paragraphs>85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grewalanshuneha@gmail.com</cp:lastModifiedBy>
  <cp:revision>53</cp:revision>
  <dcterms:created xsi:type="dcterms:W3CDTF">2022-12-12T14:14:34Z</dcterms:created>
  <dcterms:modified xsi:type="dcterms:W3CDTF">2023-12-11T05:29:07Z</dcterms:modified>
</cp:coreProperties>
</file>