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5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B8F5F606-3A8B-447D-82F0-4D9E55AC683F}"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365760" y="248688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Forecasting Sales
Based on Promo</a:t>
            </a:r>
          </a:p>
        </p:txBody>
      </p:sp>
      <p:sp>
        <p:nvSpPr>
          <p:cNvPr id="40" name="TextShape 2"/>
          <p:cNvSpPr txBox="1"/>
          <p:nvPr/>
        </p:nvSpPr>
        <p:spPr>
          <a:xfrm>
            <a:off x="3840480" y="6035040"/>
            <a:ext cx="2043000" cy="346320"/>
          </a:xfrm>
          <a:prstGeom prst="rect">
            <a:avLst/>
          </a:prstGeom>
          <a:noFill/>
          <a:ln>
            <a:noFill/>
          </a:ln>
        </p:spPr>
        <p:txBody>
          <a:bodyPr lIns="90000" tIns="45000" rIns="90000" bIns="45000"/>
          <a:lstStyle/>
          <a:p>
            <a:r>
              <a:rPr lang="en-US" spc="-1" dirty="0">
                <a:solidFill>
                  <a:srgbClr val="000000"/>
                </a:solidFill>
                <a:uFill>
                  <a:solidFill>
                    <a:srgbClr val="FFFFFF"/>
                  </a:solidFill>
                </a:uFill>
                <a:latin typeface="Arial"/>
              </a:rPr>
              <a:t>MEHAK GARG</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Introduction</a:t>
            </a: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In this task, we figure out the market demand with respect to promos and sales.</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During that process, we follow up those steps, below: </a:t>
            </a:r>
          </a:p>
          <a:p>
            <a:pPr marL="448200">
              <a:buClr>
                <a:srgbClr val="000000"/>
              </a:buClr>
              <a:buFont typeface="StarSymbol"/>
              <a:buAutoNum type="arabicParenR"/>
            </a:pPr>
            <a:r>
              <a:rPr lang="en-US" sz="3200" b="0" strike="noStrike" spc="-1">
                <a:solidFill>
                  <a:srgbClr val="000000"/>
                </a:solidFill>
                <a:uFill>
                  <a:solidFill>
                    <a:srgbClr val="FFFFFF"/>
                  </a:solidFill>
                </a:uFill>
                <a:latin typeface="Arial"/>
              </a:rPr>
              <a:t>Loading data,</a:t>
            </a:r>
          </a:p>
          <a:p>
            <a:pPr marL="448200">
              <a:buClr>
                <a:srgbClr val="000000"/>
              </a:buClr>
              <a:buFont typeface="StarSymbol"/>
              <a:buAutoNum type="arabicParenR"/>
            </a:pPr>
            <a:r>
              <a:rPr lang="en-US" sz="3200" b="0" strike="noStrike" spc="-1">
                <a:solidFill>
                  <a:srgbClr val="000000"/>
                </a:solidFill>
                <a:uFill>
                  <a:solidFill>
                    <a:srgbClr val="FFFFFF"/>
                  </a:solidFill>
                </a:uFill>
                <a:latin typeface="Arial"/>
              </a:rPr>
              <a:t>Data cleansing and formating</a:t>
            </a:r>
          </a:p>
          <a:p>
            <a:pPr marL="448200">
              <a:buClr>
                <a:srgbClr val="000000"/>
              </a:buClr>
              <a:buFont typeface="StarSymbol"/>
              <a:buAutoNum type="arabicParenR"/>
            </a:pPr>
            <a:r>
              <a:rPr lang="en-US" sz="3200" b="0" strike="noStrike" spc="-1">
                <a:solidFill>
                  <a:srgbClr val="000000"/>
                </a:solidFill>
                <a:uFill>
                  <a:solidFill>
                    <a:srgbClr val="FFFFFF"/>
                  </a:solidFill>
                </a:uFill>
                <a:latin typeface="Arial"/>
              </a:rPr>
              <a:t>Building a model</a:t>
            </a:r>
          </a:p>
          <a:p>
            <a:pPr marL="448200">
              <a:buClr>
                <a:srgbClr val="000000"/>
              </a:buClr>
              <a:buFont typeface="StarSymbol"/>
              <a:buAutoNum type="arabicParenR"/>
            </a:pPr>
            <a:r>
              <a:rPr lang="en-US" sz="3200" b="0" strike="noStrike" spc="-1">
                <a:solidFill>
                  <a:srgbClr val="000000"/>
                </a:solidFill>
                <a:uFill>
                  <a:solidFill>
                    <a:srgbClr val="FFFFFF"/>
                  </a:solidFill>
                </a:uFill>
                <a:latin typeface="Arial"/>
              </a:rPr>
              <a:t>Forecasting </a:t>
            </a:r>
          </a:p>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Summary</a:t>
            </a:r>
          </a:p>
        </p:txBody>
      </p:sp>
      <p:sp>
        <p:nvSpPr>
          <p:cNvPr id="44"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rPr>
              <a:t>To explore valuable insight related to our promos from data, we used mainly two different techniques, respectively.</a:t>
            </a: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rPr>
              <a:t>Time Series Analysis (SARIMAX)</a:t>
            </a: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rPr>
              <a:t>Regression Tree and Random Forest Regression</a:t>
            </a:r>
          </a:p>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rPr>
              <a:t>We got valuable results from our sales data by using to our statistical and ML based data processing like above. </a:t>
            </a:r>
            <a:endParaRPr lang="en-US"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rPr>
              <a:t>Our insights related promos about  data;</a:t>
            </a:r>
            <a:endParaRPr lang="en-US" sz="32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rPr>
              <a:t>Promos are working in Germany and Austria well. The both countries have same patterns.</a:t>
            </a:r>
            <a:endParaRPr lang="en-US" sz="2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rPr>
              <a:t>However, Promos are not working in France. Promo1 s better than promo2 in France because the returning is more high.</a:t>
            </a:r>
            <a:endParaRPr lang="en-US" sz="2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rPr>
              <a:t>The number of promos by promo are almost same in all country. There is no promo2 in Germany and Austria, properly</a:t>
            </a:r>
            <a:endParaRPr lang="en-US" sz="2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rPr>
              <a:t>Although all countries have similar trend on the sales, their trends gains are different. The order of gain of trend from highest to lowest is Germany, Austria, France,  respectively</a:t>
            </a:r>
            <a:endParaRPr lang="en-US" sz="28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rPr>
              <a:t>In time series analysis, we can focus on only five features (date, country, promo1, promo2, sales) to create a time series model fast and easy. However, the rest of features may play important roles on the sales. To cover the rest of them, we referred to use Regression Tree and Random Forest Regression as a complementary approaching</a:t>
            </a:r>
            <a:endParaRPr lang="en-US"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rPr>
              <a:t>In addition, the modern approach can be Deep Learning. RNN and LSTM have suitable structure to process time series analysis. </a:t>
            </a:r>
            <a:endParaRPr lang="en-US" sz="3200" b="0" strike="noStrike" spc="-1">
              <a:solidFill>
                <a:srgbClr val="000000"/>
              </a:solidFill>
              <a:uFill>
                <a:solidFill>
                  <a:srgbClr val="FFFFFF"/>
                </a:solidFill>
              </a:uFill>
              <a:latin typeface="Arial"/>
            </a:endParaRPr>
          </a:p>
        </p:txBody>
      </p:sp>
      <p:graphicFrame>
        <p:nvGraphicFramePr>
          <p:cNvPr id="45" name="Table 3"/>
          <p:cNvGraphicFramePr/>
          <p:nvPr/>
        </p:nvGraphicFramePr>
        <p:xfrm>
          <a:off x="442080" y="6145920"/>
          <a:ext cx="3544920" cy="1655280"/>
        </p:xfrm>
        <a:graphic>
          <a:graphicData uri="http://schemas.openxmlformats.org/drawingml/2006/table">
            <a:tbl>
              <a:tblPr/>
              <a:tblGrid>
                <a:gridCol w="1181880">
                  <a:extLst>
                    <a:ext uri="{9D8B030D-6E8A-4147-A177-3AD203B41FA5}">
                      <a16:colId xmlns:a16="http://schemas.microsoft.com/office/drawing/2014/main" val="20000"/>
                    </a:ext>
                  </a:extLst>
                </a:gridCol>
                <a:gridCol w="1143720">
                  <a:extLst>
                    <a:ext uri="{9D8B030D-6E8A-4147-A177-3AD203B41FA5}">
                      <a16:colId xmlns:a16="http://schemas.microsoft.com/office/drawing/2014/main" val="20001"/>
                    </a:ext>
                  </a:extLst>
                </a:gridCol>
                <a:gridCol w="1219320">
                  <a:extLst>
                    <a:ext uri="{9D8B030D-6E8A-4147-A177-3AD203B41FA5}">
                      <a16:colId xmlns:a16="http://schemas.microsoft.com/office/drawing/2014/main" val="20002"/>
                    </a:ext>
                  </a:extLst>
                </a:gridCol>
              </a:tblGrid>
              <a:tr h="0">
                <a:tc>
                  <a:txBody>
                    <a:bodyPr/>
                    <a:lstStyle/>
                    <a:p>
                      <a:pPr algn="ctr"/>
                      <a:r>
                        <a:rPr lang="en-US" sz="1800" b="0" strike="noStrike" spc="-1">
                          <a:solidFill>
                            <a:srgbClr val="000000"/>
                          </a:solidFill>
                          <a:uFill>
                            <a:solidFill>
                              <a:srgbClr val="FFFFFF"/>
                            </a:solidFill>
                          </a:uFill>
                          <a:latin typeface="Arial"/>
                        </a:rPr>
                        <a:t>Country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a:lstStyle/>
                    <a:p>
                      <a:pPr algn="ctr"/>
                      <a:r>
                        <a:rPr lang="en-US" sz="1800" b="0" strike="noStrike" spc="-1">
                          <a:solidFill>
                            <a:srgbClr val="000000"/>
                          </a:solidFill>
                          <a:uFill>
                            <a:solidFill>
                              <a:srgbClr val="FFFFFF"/>
                            </a:solidFill>
                          </a:uFill>
                          <a:latin typeface="Arial"/>
                        </a:rPr>
                        <a:t>Promo1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a:lstStyle/>
                    <a:p>
                      <a:pPr algn="ctr"/>
                      <a:r>
                        <a:rPr lang="en-US" sz="1800" b="0" strike="noStrike" spc="-1">
                          <a:solidFill>
                            <a:srgbClr val="000000"/>
                          </a:solidFill>
                          <a:uFill>
                            <a:solidFill>
                              <a:srgbClr val="FFFFFF"/>
                            </a:solidFill>
                          </a:uFill>
                          <a:latin typeface="Arial"/>
                        </a:rPr>
                        <a:t>Promo2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extLst>
                  <a:ext uri="{0D108BD9-81ED-4DB2-BD59-A6C34878D82A}">
                    <a16:rowId xmlns:a16="http://schemas.microsoft.com/office/drawing/2014/main" val="10000"/>
                  </a:ext>
                </a:extLst>
              </a:tr>
              <a:tr h="255960">
                <a:tc>
                  <a:txBody>
                    <a:bodyPr/>
                    <a:lstStyle/>
                    <a:p>
                      <a:pPr algn="ctr"/>
                      <a:r>
                        <a:rPr lang="en-US" sz="1800" b="0" strike="noStrike" spc="-1">
                          <a:solidFill>
                            <a:srgbClr val="000000"/>
                          </a:solidFill>
                          <a:uFill>
                            <a:solidFill>
                              <a:srgbClr val="FFFFFF"/>
                            </a:solidFill>
                          </a:uFill>
                          <a:latin typeface="Arial"/>
                        </a:rPr>
                        <a:t>Germany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a:lstStyle/>
                    <a:p>
                      <a:pPr algn="ctr"/>
                      <a:r>
                        <a:rPr lang="en-US" sz="1800" b="0" strike="noStrike" spc="-1">
                          <a:solidFill>
                            <a:srgbClr val="000000"/>
                          </a:solidFill>
                          <a:uFill>
                            <a:solidFill>
                              <a:srgbClr val="FFFFFF"/>
                            </a:solidFill>
                          </a:uFill>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a:lstStyle/>
                    <a:p>
                      <a:pPr algn="ctr"/>
                      <a:r>
                        <a:rPr lang="en-US" sz="1800" b="0" strike="noStrike" spc="-1">
                          <a:solidFill>
                            <a:srgbClr val="000000"/>
                          </a:solidFill>
                          <a:uFill>
                            <a:solidFill>
                              <a:srgbClr val="FFFFFF"/>
                            </a:solidFill>
                          </a:uFill>
                          <a:latin typeface="Arial"/>
                        </a:rPr>
                        <a:t>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extLst>
                  <a:ext uri="{0D108BD9-81ED-4DB2-BD59-A6C34878D82A}">
                    <a16:rowId xmlns:a16="http://schemas.microsoft.com/office/drawing/2014/main" val="10001"/>
                  </a:ext>
                </a:extLst>
              </a:tr>
              <a:tr h="264600">
                <a:tc>
                  <a:txBody>
                    <a:bodyPr/>
                    <a:lstStyle/>
                    <a:p>
                      <a:pPr algn="ctr"/>
                      <a:r>
                        <a:rPr lang="en-US" sz="1800" b="0" strike="noStrike" spc="-1">
                          <a:solidFill>
                            <a:srgbClr val="000000"/>
                          </a:solidFill>
                          <a:uFill>
                            <a:solidFill>
                              <a:srgbClr val="FFFFFF"/>
                            </a:solidFill>
                          </a:uFill>
                          <a:latin typeface="Arial"/>
                        </a:rPr>
                        <a:t>Austria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a:lstStyle/>
                    <a:p>
                      <a:pPr algn="ctr"/>
                      <a:r>
                        <a:rPr lang="en-US" sz="1800" b="0" strike="noStrike" spc="-1">
                          <a:solidFill>
                            <a:srgbClr val="000000"/>
                          </a:solidFill>
                          <a:uFill>
                            <a:solidFill>
                              <a:srgbClr val="FFFFFF"/>
                            </a:solidFill>
                          </a:uFill>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a:lstStyle/>
                    <a:p>
                      <a:pPr algn="ctr"/>
                      <a:r>
                        <a:rPr lang="en-US" sz="1800" b="0" strike="noStrike" spc="-1">
                          <a:solidFill>
                            <a:srgbClr val="000000"/>
                          </a:solidFill>
                          <a:uFill>
                            <a:solidFill>
                              <a:srgbClr val="FFFFFF"/>
                            </a:solidFill>
                          </a:uFill>
                          <a:latin typeface="Arial"/>
                        </a:rPr>
                        <a:t>N/A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extLst>
                  <a:ext uri="{0D108BD9-81ED-4DB2-BD59-A6C34878D82A}">
                    <a16:rowId xmlns:a16="http://schemas.microsoft.com/office/drawing/2014/main" val="10002"/>
                  </a:ext>
                </a:extLst>
              </a:tr>
              <a:tr h="264600">
                <a:tc>
                  <a:txBody>
                    <a:bodyPr/>
                    <a:lstStyle/>
                    <a:p>
                      <a:pPr algn="ctr"/>
                      <a:r>
                        <a:rPr lang="en-US" sz="1800" b="0" strike="noStrike" spc="-1">
                          <a:solidFill>
                            <a:srgbClr val="000000"/>
                          </a:solidFill>
                          <a:uFill>
                            <a:solidFill>
                              <a:srgbClr val="FFFFFF"/>
                            </a:solidFill>
                          </a:uFill>
                          <a:latin typeface="Arial"/>
                        </a:rPr>
                        <a:t>France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a:lstStyle/>
                    <a:p>
                      <a:pPr algn="ctr"/>
                      <a:r>
                        <a:rPr lang="en-US" sz="1800" b="0" strike="noStrike" spc="-1">
                          <a:solidFill>
                            <a:srgbClr val="000000"/>
                          </a:solidFill>
                          <a:uFill>
                            <a:solidFill>
                              <a:srgbClr val="FFFFFF"/>
                            </a:solidFill>
                          </a:uFill>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a:lstStyle/>
                    <a:p>
                      <a:pPr algn="ctr"/>
                      <a:r>
                        <a:rPr lang="en-US" sz="1800" b="0" strike="noStrike" spc="-1">
                          <a:solidFill>
                            <a:srgbClr val="000000"/>
                          </a:solidFill>
                          <a:uFill>
                            <a:solidFill>
                              <a:srgbClr val="FFFFFF"/>
                            </a:solidFill>
                          </a:uFill>
                          <a:latin typeface="Arial"/>
                        </a:rPr>
                        <a: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extLst>
                  <a:ext uri="{0D108BD9-81ED-4DB2-BD59-A6C34878D82A}">
                    <a16:rowId xmlns:a16="http://schemas.microsoft.com/office/drawing/2014/main" val="10003"/>
                  </a:ext>
                </a:extLst>
              </a:tr>
            </a:tbl>
          </a:graphicData>
        </a:graphic>
      </p:graphicFrame>
      <p:sp>
        <p:nvSpPr>
          <p:cNvPr id="46" name="TextShape 4"/>
          <p:cNvSpPr txBox="1"/>
          <p:nvPr/>
        </p:nvSpPr>
        <p:spPr>
          <a:xfrm>
            <a:off x="4297680" y="6359400"/>
            <a:ext cx="2453040" cy="77292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 : Successful</a:t>
            </a:r>
          </a:p>
          <a:p>
            <a:r>
              <a:rPr lang="en-US" sz="1200" b="0" strike="noStrike" spc="-1">
                <a:solidFill>
                  <a:srgbClr val="000000"/>
                </a:solidFill>
                <a:uFill>
                  <a:solidFill>
                    <a:srgbClr val="FFFFFF"/>
                  </a:solidFill>
                </a:uFill>
                <a:latin typeface="Arial"/>
              </a:rPr>
              <a:t>- : No successful</a:t>
            </a:r>
          </a:p>
          <a:p>
            <a:r>
              <a:rPr lang="en-US" sz="1200" b="0" strike="noStrike" spc="-1">
                <a:solidFill>
                  <a:srgbClr val="000000"/>
                </a:solidFill>
                <a:uFill>
                  <a:solidFill>
                    <a:srgbClr val="FFFFFF"/>
                  </a:solidFill>
                </a:uFill>
                <a:latin typeface="Arial"/>
              </a:rPr>
              <a:t>+/ : Moderate Successful</a:t>
            </a:r>
          </a:p>
          <a:p>
            <a:r>
              <a:rPr lang="en-US" sz="1200" b="0" strike="noStrike" spc="-1">
                <a:solidFill>
                  <a:srgbClr val="000000"/>
                </a:solidFill>
                <a:uFill>
                  <a:solidFill>
                    <a:srgbClr val="FFFFFF"/>
                  </a:solidFill>
                </a:uFill>
                <a:latin typeface="Arial"/>
              </a:rPr>
              <a:t>N/A : No promo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A quick glance to data</a:t>
            </a:r>
          </a:p>
        </p:txBody>
      </p:sp>
      <p:pic>
        <p:nvPicPr>
          <p:cNvPr id="48" name="Picture 47"/>
          <p:cNvPicPr/>
          <p:nvPr/>
        </p:nvPicPr>
        <p:blipFill>
          <a:blip r:embed="rId2"/>
          <a:stretch/>
        </p:blipFill>
        <p:spPr>
          <a:xfrm>
            <a:off x="548640" y="1645920"/>
            <a:ext cx="6400800" cy="1969560"/>
          </a:xfrm>
          <a:prstGeom prst="rect">
            <a:avLst/>
          </a:prstGeom>
          <a:ln>
            <a:noFill/>
          </a:ln>
        </p:spPr>
      </p:pic>
      <p:pic>
        <p:nvPicPr>
          <p:cNvPr id="49" name="Picture 48"/>
          <p:cNvPicPr/>
          <p:nvPr/>
        </p:nvPicPr>
        <p:blipFill>
          <a:blip r:embed="rId3"/>
          <a:stretch/>
        </p:blipFill>
        <p:spPr>
          <a:xfrm>
            <a:off x="640080" y="4056120"/>
            <a:ext cx="6217920" cy="1247400"/>
          </a:xfrm>
          <a:prstGeom prst="rect">
            <a:avLst/>
          </a:prstGeom>
          <a:ln>
            <a:noFill/>
          </a:ln>
        </p:spPr>
      </p:pic>
      <p:pic>
        <p:nvPicPr>
          <p:cNvPr id="50" name="Picture 49"/>
          <p:cNvPicPr/>
          <p:nvPr/>
        </p:nvPicPr>
        <p:blipFill>
          <a:blip r:embed="rId4"/>
          <a:stretch/>
        </p:blipFill>
        <p:spPr>
          <a:xfrm>
            <a:off x="731520" y="5577840"/>
            <a:ext cx="5873400" cy="1485720"/>
          </a:xfrm>
          <a:prstGeom prst="rect">
            <a:avLst/>
          </a:prstGeom>
          <a:ln>
            <a:noFill/>
          </a:ln>
        </p:spPr>
      </p:pic>
      <p:sp>
        <p:nvSpPr>
          <p:cNvPr id="51" name="TextShape 2"/>
          <p:cNvSpPr txBox="1"/>
          <p:nvPr/>
        </p:nvSpPr>
        <p:spPr>
          <a:xfrm>
            <a:off x="6949440" y="1737360"/>
            <a:ext cx="3164400" cy="108324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All countries have similar correlation matrix 
with respect to the features of product. </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According to those matrices, promo1 and promo2</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don’t have neither positive neither negative</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correlation with any kind of features.</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There are significant high correlated features. </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However,  we skipped them in this step. </a:t>
            </a:r>
            <a:endParaRPr lang="en-US" sz="1800" b="0" strike="noStrike" spc="-1">
              <a:solidFill>
                <a:srgbClr val="000000"/>
              </a:solidFill>
              <a:uFill>
                <a:solidFill>
                  <a:srgbClr val="FFFFFF"/>
                </a:solidFill>
              </a:uFill>
              <a:latin typeface="Arial"/>
            </a:endParaRPr>
          </a:p>
        </p:txBody>
      </p:sp>
      <p:sp>
        <p:nvSpPr>
          <p:cNvPr id="52" name="TextShape 3"/>
          <p:cNvSpPr txBox="1"/>
          <p:nvPr/>
        </p:nvSpPr>
        <p:spPr>
          <a:xfrm>
            <a:off x="2286000" y="3749040"/>
            <a:ext cx="3542760" cy="26100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Promo1, Promo2 vs Sales by Month (Normalized)</a:t>
            </a:r>
            <a:endParaRPr lang="en-US" sz="1800" b="0" strike="noStrike" spc="-1">
              <a:solidFill>
                <a:srgbClr val="000000"/>
              </a:solidFill>
              <a:uFill>
                <a:solidFill>
                  <a:srgbClr val="FFFFFF"/>
                </a:solidFill>
              </a:uFill>
              <a:latin typeface="Arial"/>
            </a:endParaRPr>
          </a:p>
        </p:txBody>
      </p:sp>
      <p:sp>
        <p:nvSpPr>
          <p:cNvPr id="53" name="TextShape 4"/>
          <p:cNvSpPr txBox="1"/>
          <p:nvPr/>
        </p:nvSpPr>
        <p:spPr>
          <a:xfrm>
            <a:off x="2314080" y="1370880"/>
            <a:ext cx="2898000" cy="26100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Feature Correlation Matrices by Country</a:t>
            </a:r>
            <a:endParaRPr lang="en-US" sz="1800" b="0" strike="noStrike" spc="-1">
              <a:solidFill>
                <a:srgbClr val="000000"/>
              </a:solidFill>
              <a:uFill>
                <a:solidFill>
                  <a:srgbClr val="FFFFFF"/>
                </a:solidFill>
              </a:uFill>
              <a:latin typeface="Arial"/>
            </a:endParaRPr>
          </a:p>
        </p:txBody>
      </p:sp>
      <p:sp>
        <p:nvSpPr>
          <p:cNvPr id="54" name="TextShape 5"/>
          <p:cNvSpPr txBox="1"/>
          <p:nvPr/>
        </p:nvSpPr>
        <p:spPr>
          <a:xfrm>
            <a:off x="6949440" y="2873520"/>
            <a:ext cx="3017520" cy="321084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According to the normalized graphs related to</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Promo1, Promo2 and Sales, we can see the effects of Promo1 and Promo2 on top of Sales</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The promos based on Germany and Austria  may have same patterns on the sales. However, France  has more different pattern  than the rest two countries.</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Promo2 may have more positive effects than Promo1 on the sales in France.</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Promo2 may less contribution on the sales some points on the graph as we pointed out with “?”. That proposal is also improved by the correlation matrices  (bottom left).</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Promo2 is not available for German and Austria.</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Promo1 may have similar pattern on the sales in the both Germany and Austria</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After this first introduction, we need to verify these patterns on the sales.</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000" b="0" strike="noStrike" spc="-1">
                <a:solidFill>
                  <a:srgbClr val="000000"/>
                </a:solidFill>
                <a:uFill>
                  <a:solidFill>
                    <a:srgbClr val="FFFFFF"/>
                  </a:solidFill>
                </a:uFill>
                <a:latin typeface="Arial"/>
              </a:rPr>
              <a:t>In all countries, Promo1 has positive correlations according to the correlation matrices (bottom left).</a:t>
            </a:r>
            <a:endParaRPr lang="en-US" sz="1800" b="0" strike="noStrike" spc="-1">
              <a:solidFill>
                <a:srgbClr val="000000"/>
              </a:solidFill>
              <a:uFill>
                <a:solidFill>
                  <a:srgbClr val="FFFFFF"/>
                </a:solidFill>
              </a:uFill>
              <a:latin typeface="Arial"/>
            </a:endParaRPr>
          </a:p>
        </p:txBody>
      </p:sp>
      <p:sp>
        <p:nvSpPr>
          <p:cNvPr id="55" name="TextShape 6"/>
          <p:cNvSpPr txBox="1"/>
          <p:nvPr/>
        </p:nvSpPr>
        <p:spPr>
          <a:xfrm>
            <a:off x="2286000" y="5303520"/>
            <a:ext cx="3588480" cy="26100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Correlation of  Promo1, Promo2, Sales by Country</a:t>
            </a:r>
            <a:endParaRPr lang="en-US" sz="1800" b="0" strike="noStrike" spc="-1">
              <a:solidFill>
                <a:srgbClr val="000000"/>
              </a:solidFill>
              <a:uFill>
                <a:solidFill>
                  <a:srgbClr val="FFFFFF"/>
                </a:solidFill>
              </a:uFill>
              <a:latin typeface="Arial"/>
            </a:endParaRPr>
          </a:p>
        </p:txBody>
      </p:sp>
      <p:sp>
        <p:nvSpPr>
          <p:cNvPr id="56" name="TextShape 7"/>
          <p:cNvSpPr txBox="1"/>
          <p:nvPr/>
        </p:nvSpPr>
        <p:spPr>
          <a:xfrm>
            <a:off x="5760720" y="4572000"/>
            <a:ext cx="182880" cy="204840"/>
          </a:xfrm>
          <a:prstGeom prst="rect">
            <a:avLst/>
          </a:prstGeom>
          <a:noFill/>
          <a:ln>
            <a:noFill/>
          </a:ln>
        </p:spPr>
        <p:txBody>
          <a:bodyPr lIns="90000" tIns="45000" rIns="90000" bIns="45000"/>
          <a:lstStyle/>
          <a:p>
            <a:r>
              <a:rPr lang="en-US" sz="8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57" name="TextShape 8"/>
          <p:cNvSpPr txBox="1"/>
          <p:nvPr/>
        </p:nvSpPr>
        <p:spPr>
          <a:xfrm>
            <a:off x="5394960" y="4297680"/>
            <a:ext cx="182880" cy="204840"/>
          </a:xfrm>
          <a:prstGeom prst="rect">
            <a:avLst/>
          </a:prstGeom>
          <a:noFill/>
          <a:ln>
            <a:noFill/>
          </a:ln>
        </p:spPr>
        <p:txBody>
          <a:bodyPr lIns="90000" tIns="45000" rIns="90000" bIns="45000"/>
          <a:lstStyle/>
          <a:p>
            <a:r>
              <a:rPr lang="en-US" sz="8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58" name="TextShape 9"/>
          <p:cNvSpPr txBox="1"/>
          <p:nvPr/>
        </p:nvSpPr>
        <p:spPr>
          <a:xfrm>
            <a:off x="5943600" y="4458600"/>
            <a:ext cx="182880" cy="204840"/>
          </a:xfrm>
          <a:prstGeom prst="rect">
            <a:avLst/>
          </a:prstGeom>
          <a:noFill/>
          <a:ln>
            <a:noFill/>
          </a:ln>
        </p:spPr>
        <p:txBody>
          <a:bodyPr lIns="90000" tIns="45000" rIns="90000" bIns="45000"/>
          <a:lstStyle/>
          <a:p>
            <a:r>
              <a:rPr lang="en-US" sz="8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59" name="TextShape 10"/>
          <p:cNvSpPr txBox="1"/>
          <p:nvPr/>
        </p:nvSpPr>
        <p:spPr>
          <a:xfrm>
            <a:off x="5029200" y="4389120"/>
            <a:ext cx="182880" cy="204840"/>
          </a:xfrm>
          <a:prstGeom prst="rect">
            <a:avLst/>
          </a:prstGeom>
          <a:noFill/>
          <a:ln>
            <a:noFill/>
          </a:ln>
        </p:spPr>
        <p:txBody>
          <a:bodyPr lIns="90000" tIns="45000" rIns="90000" bIns="45000"/>
          <a:lstStyle/>
          <a:p>
            <a:r>
              <a:rPr lang="en-US" sz="8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60" name="TextShape 11"/>
          <p:cNvSpPr txBox="1"/>
          <p:nvPr/>
        </p:nvSpPr>
        <p:spPr>
          <a:xfrm>
            <a:off x="6492240" y="4297680"/>
            <a:ext cx="182880" cy="204840"/>
          </a:xfrm>
          <a:prstGeom prst="rect">
            <a:avLst/>
          </a:prstGeom>
          <a:noFill/>
          <a:ln>
            <a:noFill/>
          </a:ln>
        </p:spPr>
        <p:txBody>
          <a:bodyPr lIns="90000" tIns="45000" rIns="90000" bIns="45000"/>
          <a:lstStyle/>
          <a:p>
            <a:r>
              <a:rPr lang="en-US" sz="8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61" name="TextShape 12"/>
          <p:cNvSpPr txBox="1"/>
          <p:nvPr/>
        </p:nvSpPr>
        <p:spPr>
          <a:xfrm>
            <a:off x="5577840" y="6583680"/>
            <a:ext cx="182880" cy="204840"/>
          </a:xfrm>
          <a:prstGeom prst="rect">
            <a:avLst/>
          </a:prstGeom>
          <a:noFill/>
          <a:ln>
            <a:noFill/>
          </a:ln>
        </p:spPr>
        <p:txBody>
          <a:bodyPr lIns="90000" tIns="45000" rIns="90000" bIns="45000"/>
          <a:lstStyle/>
          <a:p>
            <a:r>
              <a:rPr lang="en-US" sz="8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sp>
        <p:nvSpPr>
          <p:cNvPr id="62" name="Line 13"/>
          <p:cNvSpPr/>
          <p:nvPr/>
        </p:nvSpPr>
        <p:spPr>
          <a:xfrm flipH="1">
            <a:off x="5760720" y="4389120"/>
            <a:ext cx="1463040" cy="2286000"/>
          </a:xfrm>
          <a:prstGeom prst="line">
            <a:avLst/>
          </a:prstGeom>
          <a:ln>
            <a:solidFill>
              <a:srgbClr val="FF3333"/>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63" name="Line 14"/>
          <p:cNvSpPr/>
          <p:nvPr/>
        </p:nvSpPr>
        <p:spPr>
          <a:xfrm flipH="1">
            <a:off x="6126480" y="4297680"/>
            <a:ext cx="1097280" cy="274320"/>
          </a:xfrm>
          <a:prstGeom prst="line">
            <a:avLst/>
          </a:prstGeom>
          <a:ln>
            <a:solidFill>
              <a:srgbClr val="FF3333"/>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pic>
        <p:nvPicPr>
          <p:cNvPr id="64" name="Picture 63"/>
          <p:cNvPicPr/>
          <p:nvPr/>
        </p:nvPicPr>
        <p:blipFill>
          <a:blip r:embed="rId5"/>
          <a:stretch/>
        </p:blipFill>
        <p:spPr>
          <a:xfrm>
            <a:off x="8408880" y="6169680"/>
            <a:ext cx="1558080" cy="1328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Time Series Analysis – Decomposition - Approach#1</a:t>
            </a:r>
          </a:p>
        </p:txBody>
      </p:sp>
      <p:pic>
        <p:nvPicPr>
          <p:cNvPr id="66" name="Picture 65"/>
          <p:cNvPicPr/>
          <p:nvPr/>
        </p:nvPicPr>
        <p:blipFill>
          <a:blip r:embed="rId2"/>
          <a:stretch/>
        </p:blipFill>
        <p:spPr>
          <a:xfrm>
            <a:off x="274320" y="1831320"/>
            <a:ext cx="4717440" cy="2424600"/>
          </a:xfrm>
          <a:prstGeom prst="rect">
            <a:avLst/>
          </a:prstGeom>
          <a:ln>
            <a:noFill/>
          </a:ln>
        </p:spPr>
      </p:pic>
      <p:pic>
        <p:nvPicPr>
          <p:cNvPr id="67" name="Picture 66"/>
          <p:cNvPicPr/>
          <p:nvPr/>
        </p:nvPicPr>
        <p:blipFill>
          <a:blip r:embed="rId3"/>
          <a:stretch/>
        </p:blipFill>
        <p:spPr>
          <a:xfrm>
            <a:off x="5120640" y="4105080"/>
            <a:ext cx="4717800" cy="2424600"/>
          </a:xfrm>
          <a:prstGeom prst="rect">
            <a:avLst/>
          </a:prstGeom>
          <a:ln>
            <a:noFill/>
          </a:ln>
        </p:spPr>
      </p:pic>
      <p:pic>
        <p:nvPicPr>
          <p:cNvPr id="68" name="Picture 67"/>
          <p:cNvPicPr/>
          <p:nvPr/>
        </p:nvPicPr>
        <p:blipFill>
          <a:blip r:embed="rId4"/>
          <a:stretch/>
        </p:blipFill>
        <p:spPr>
          <a:xfrm>
            <a:off x="274320" y="4095360"/>
            <a:ext cx="4717440" cy="2424240"/>
          </a:xfrm>
          <a:prstGeom prst="rect">
            <a:avLst/>
          </a:prstGeom>
          <a:ln>
            <a:noFill/>
          </a:ln>
        </p:spPr>
      </p:pic>
      <p:pic>
        <p:nvPicPr>
          <p:cNvPr id="69" name="Picture 68"/>
          <p:cNvPicPr/>
          <p:nvPr/>
        </p:nvPicPr>
        <p:blipFill>
          <a:blip r:embed="rId5"/>
          <a:stretch/>
        </p:blipFill>
        <p:spPr>
          <a:xfrm>
            <a:off x="5120640" y="1848240"/>
            <a:ext cx="4717800" cy="2424240"/>
          </a:xfrm>
          <a:prstGeom prst="rect">
            <a:avLst/>
          </a:prstGeom>
          <a:ln>
            <a:noFill/>
          </a:ln>
        </p:spPr>
      </p:pic>
      <p:sp>
        <p:nvSpPr>
          <p:cNvPr id="70" name="TextShape 2"/>
          <p:cNvSpPr txBox="1"/>
          <p:nvPr/>
        </p:nvSpPr>
        <p:spPr>
          <a:xfrm>
            <a:off x="5212080" y="1535040"/>
            <a:ext cx="4663440" cy="54864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After applying time series decomposition, we got three different components, such as Trend, Seasonal, Residual as shown above.</a:t>
            </a:r>
            <a:endParaRPr lang="en-US" sz="1800" b="0" strike="noStrike" spc="-1">
              <a:solidFill>
                <a:srgbClr val="000000"/>
              </a:solidFill>
              <a:uFill>
                <a:solidFill>
                  <a:srgbClr val="FFFFFF"/>
                </a:solidFill>
              </a:uFill>
              <a:latin typeface="Arial"/>
            </a:endParaRPr>
          </a:p>
        </p:txBody>
      </p:sp>
      <p:sp>
        <p:nvSpPr>
          <p:cNvPr id="71" name="TextShape 3"/>
          <p:cNvSpPr txBox="1"/>
          <p:nvPr/>
        </p:nvSpPr>
        <p:spPr>
          <a:xfrm>
            <a:off x="5212080" y="6492240"/>
            <a:ext cx="5029200" cy="94356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After decomposition, our expectation is that residual component has to be stationary. It seems stationary, overall. However,  a few critical effects rather than noise affects the curve where we point out. Mostlikely, those effects may be related to promos since promos don’t have neither seasonal nor threading patterns.</a:t>
            </a:r>
            <a:endParaRPr lang="en-US" sz="1800" b="0" strike="noStrike" spc="-1">
              <a:solidFill>
                <a:srgbClr val="000000"/>
              </a:solidFill>
              <a:uFill>
                <a:solidFill>
                  <a:srgbClr val="FFFFFF"/>
                </a:solidFill>
              </a:uFill>
              <a:latin typeface="Arial"/>
            </a:endParaRPr>
          </a:p>
        </p:txBody>
      </p:sp>
      <p:sp>
        <p:nvSpPr>
          <p:cNvPr id="72" name="CustomShape 4"/>
          <p:cNvSpPr/>
          <p:nvPr/>
        </p:nvSpPr>
        <p:spPr>
          <a:xfrm>
            <a:off x="6217920" y="4846320"/>
            <a:ext cx="457200" cy="1280160"/>
          </a:xfrm>
          <a:prstGeom prst="ellipse">
            <a:avLst/>
          </a:prstGeom>
          <a:noFill/>
          <a:ln w="19080">
            <a:solidFill>
              <a:srgbClr val="990099"/>
            </a:solidFill>
            <a:round/>
          </a:ln>
        </p:spPr>
        <p:style>
          <a:lnRef idx="0">
            <a:scrgbClr r="0" g="0" b="0"/>
          </a:lnRef>
          <a:fillRef idx="0">
            <a:scrgbClr r="0" g="0" b="0"/>
          </a:fillRef>
          <a:effectRef idx="0">
            <a:scrgbClr r="0" g="0" b="0"/>
          </a:effectRef>
          <a:fontRef idx="minor"/>
        </p:style>
        <p:txBody>
          <a:bodyPr/>
          <a:lstStyle/>
          <a:p>
            <a:endParaRPr lang="en-IN"/>
          </a:p>
        </p:txBody>
      </p:sp>
      <p:sp>
        <p:nvSpPr>
          <p:cNvPr id="73" name="CustomShape 5"/>
          <p:cNvSpPr/>
          <p:nvPr/>
        </p:nvSpPr>
        <p:spPr>
          <a:xfrm>
            <a:off x="6949440" y="4663440"/>
            <a:ext cx="457200" cy="1463040"/>
          </a:xfrm>
          <a:prstGeom prst="ellipse">
            <a:avLst/>
          </a:prstGeom>
          <a:noFill/>
          <a:ln w="19080">
            <a:solidFill>
              <a:srgbClr val="990099"/>
            </a:solidFill>
            <a:round/>
          </a:ln>
        </p:spPr>
        <p:style>
          <a:lnRef idx="0">
            <a:scrgbClr r="0" g="0" b="0"/>
          </a:lnRef>
          <a:fillRef idx="0">
            <a:scrgbClr r="0" g="0" b="0"/>
          </a:fillRef>
          <a:effectRef idx="0">
            <a:scrgbClr r="0" g="0" b="0"/>
          </a:effectRef>
          <a:fontRef idx="minor"/>
        </p:style>
        <p:txBody>
          <a:bodyPr/>
          <a:lstStyle/>
          <a:p>
            <a:endParaRPr lang="en-IN"/>
          </a:p>
        </p:txBody>
      </p:sp>
      <p:sp>
        <p:nvSpPr>
          <p:cNvPr id="74" name="CustomShape 6"/>
          <p:cNvSpPr/>
          <p:nvPr/>
        </p:nvSpPr>
        <p:spPr>
          <a:xfrm>
            <a:off x="8229600" y="4937760"/>
            <a:ext cx="365760" cy="1188720"/>
          </a:xfrm>
          <a:prstGeom prst="ellipse">
            <a:avLst/>
          </a:prstGeom>
          <a:noFill/>
          <a:ln w="19080">
            <a:solidFill>
              <a:srgbClr val="990099"/>
            </a:solidFill>
            <a:round/>
          </a:ln>
        </p:spPr>
        <p:style>
          <a:lnRef idx="0">
            <a:scrgbClr r="0" g="0" b="0"/>
          </a:lnRef>
          <a:fillRef idx="0">
            <a:scrgbClr r="0" g="0" b="0"/>
          </a:fillRef>
          <a:effectRef idx="0">
            <a:scrgbClr r="0" g="0" b="0"/>
          </a:effectRef>
          <a:fontRef idx="minor"/>
        </p:style>
        <p:txBody>
          <a:bodyPr/>
          <a:lstStyle/>
          <a:p>
            <a:endParaRPr lang="en-IN"/>
          </a:p>
        </p:txBody>
      </p:sp>
      <p:sp>
        <p:nvSpPr>
          <p:cNvPr id="75" name="CustomShape 7"/>
          <p:cNvSpPr/>
          <p:nvPr/>
        </p:nvSpPr>
        <p:spPr>
          <a:xfrm>
            <a:off x="8869680" y="4272480"/>
            <a:ext cx="365760" cy="1854000"/>
          </a:xfrm>
          <a:prstGeom prst="ellipse">
            <a:avLst/>
          </a:prstGeom>
          <a:noFill/>
          <a:ln w="19080">
            <a:solidFill>
              <a:srgbClr val="990099"/>
            </a:solidFill>
            <a:round/>
          </a:ln>
        </p:spPr>
        <p:style>
          <a:lnRef idx="0">
            <a:scrgbClr r="0" g="0" b="0"/>
          </a:lnRef>
          <a:fillRef idx="0">
            <a:scrgbClr r="0" g="0" b="0"/>
          </a:fillRef>
          <a:effectRef idx="0">
            <a:scrgbClr r="0" g="0" b="0"/>
          </a:effectRef>
          <a:fontRef idx="minor"/>
        </p:style>
        <p:txBody>
          <a:bodyPr/>
          <a:lstStyle/>
          <a:p>
            <a:endParaRPr lang="en-IN"/>
          </a:p>
        </p:txBody>
      </p:sp>
      <p:sp>
        <p:nvSpPr>
          <p:cNvPr id="76" name="Line 8"/>
          <p:cNvSpPr/>
          <p:nvPr/>
        </p:nvSpPr>
        <p:spPr>
          <a:xfrm flipV="1">
            <a:off x="6492240" y="4389120"/>
            <a:ext cx="548640" cy="36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77" name="Line 9"/>
          <p:cNvSpPr/>
          <p:nvPr/>
        </p:nvSpPr>
        <p:spPr>
          <a:xfrm flipH="1" flipV="1">
            <a:off x="7040880" y="4389480"/>
            <a:ext cx="182880" cy="27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78" name="Line 10"/>
          <p:cNvSpPr/>
          <p:nvPr/>
        </p:nvSpPr>
        <p:spPr>
          <a:xfrm flipH="1" flipV="1">
            <a:off x="7178400" y="4403160"/>
            <a:ext cx="1051200" cy="6260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79" name="Line 11"/>
          <p:cNvSpPr/>
          <p:nvPr/>
        </p:nvSpPr>
        <p:spPr>
          <a:xfrm flipH="1" flipV="1">
            <a:off x="7315200" y="4403160"/>
            <a:ext cx="1463040" cy="4431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80" name="TextShape 12"/>
          <p:cNvSpPr txBox="1"/>
          <p:nvPr/>
        </p:nvSpPr>
        <p:spPr>
          <a:xfrm>
            <a:off x="7040880" y="4115160"/>
            <a:ext cx="365760" cy="365400"/>
          </a:xfrm>
          <a:prstGeom prst="rect">
            <a:avLst/>
          </a:prstGeom>
          <a:noFill/>
          <a:ln>
            <a:noFill/>
          </a:ln>
        </p:spPr>
        <p:txBody>
          <a:bodyPr lIns="90000" tIns="45000" rIns="90000" bIns="45000"/>
          <a:lstStyle/>
          <a:p>
            <a:r>
              <a:rPr lang="en-US" sz="1600" b="0"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pic>
        <p:nvPicPr>
          <p:cNvPr id="81" name="Picture 80"/>
          <p:cNvPicPr/>
          <p:nvPr/>
        </p:nvPicPr>
        <p:blipFill>
          <a:blip r:embed="rId6"/>
          <a:stretch/>
        </p:blipFill>
        <p:spPr>
          <a:xfrm rot="10800000">
            <a:off x="4663440" y="7498080"/>
            <a:ext cx="3979800" cy="1130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Comparing Promos and Residual</a:t>
            </a:r>
          </a:p>
        </p:txBody>
      </p:sp>
      <p:pic>
        <p:nvPicPr>
          <p:cNvPr id="83" name="Picture 82"/>
          <p:cNvPicPr/>
          <p:nvPr/>
        </p:nvPicPr>
        <p:blipFill>
          <a:blip r:embed="rId2"/>
          <a:stretch/>
        </p:blipFill>
        <p:spPr>
          <a:xfrm>
            <a:off x="-16560" y="1920240"/>
            <a:ext cx="10059480" cy="2011680"/>
          </a:xfrm>
          <a:prstGeom prst="rect">
            <a:avLst/>
          </a:prstGeom>
          <a:ln>
            <a:noFill/>
          </a:ln>
        </p:spPr>
      </p:pic>
      <p:sp>
        <p:nvSpPr>
          <p:cNvPr id="84" name="TextShape 2"/>
          <p:cNvSpPr txBox="1"/>
          <p:nvPr/>
        </p:nvSpPr>
        <p:spPr>
          <a:xfrm>
            <a:off x="3085200" y="1563480"/>
            <a:ext cx="3864240" cy="26100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Promo1, Promo2 vs Residual by Country (Normalized)</a:t>
            </a:r>
            <a:endParaRPr lang="en-US" sz="1800" b="0" strike="noStrike" spc="-1">
              <a:solidFill>
                <a:srgbClr val="000000"/>
              </a:solidFill>
              <a:uFill>
                <a:solidFill>
                  <a:srgbClr val="FFFFFF"/>
                </a:solidFill>
              </a:uFill>
              <a:latin typeface="Arial"/>
            </a:endParaRPr>
          </a:p>
        </p:txBody>
      </p:sp>
      <p:sp>
        <p:nvSpPr>
          <p:cNvPr id="85" name="TextShape 3"/>
          <p:cNvSpPr txBox="1"/>
          <p:nvPr/>
        </p:nvSpPr>
        <p:spPr>
          <a:xfrm>
            <a:off x="640080" y="4023360"/>
            <a:ext cx="9052560" cy="137160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US" sz="1400" b="0" strike="noStrike" spc="-1">
                <a:solidFill>
                  <a:srgbClr val="000000"/>
                </a:solidFill>
                <a:uFill>
                  <a:solidFill>
                    <a:srgbClr val="FFFFFF"/>
                  </a:solidFill>
                </a:uFill>
                <a:latin typeface="Arial"/>
              </a:rPr>
              <a:t>According to the graphs, above, our residual components have promos’ effects as we discussed in the previous slide. </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400" b="0" strike="noStrike" spc="-1">
                <a:solidFill>
                  <a:srgbClr val="000000"/>
                </a:solidFill>
                <a:uFill>
                  <a:solidFill>
                    <a:srgbClr val="FFFFFF"/>
                  </a:solidFill>
                </a:uFill>
                <a:latin typeface="Arial"/>
              </a:rPr>
              <a:t>Germany and Austria have same effect in terms of promos on the residual. </a:t>
            </a:r>
            <a:endParaRPr lang="en-US" sz="1800" b="0" strike="noStrike" spc="-1">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US" sz="1400" b="0" strike="noStrike" spc="-1">
                <a:solidFill>
                  <a:srgbClr val="000000"/>
                </a:solidFill>
                <a:uFill>
                  <a:solidFill>
                    <a:srgbClr val="FFFFFF"/>
                  </a:solidFill>
                </a:uFill>
                <a:latin typeface="Arial"/>
              </a:rPr>
              <a:t>However, France has more different pattern than the rest country. As we proposed at the beginning, Promos may not work for France market well. In this graph, we can obviously see.</a:t>
            </a:r>
            <a:endParaRPr lang="en-US" sz="1800" b="0" strike="noStrike" spc="-1">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n-US" sz="1400" b="0" strike="noStrike" spc="-1">
                <a:solidFill>
                  <a:srgbClr val="000000"/>
                </a:solidFill>
                <a:uFill>
                  <a:solidFill>
                    <a:srgbClr val="FFFFFF"/>
                  </a:solidFill>
                </a:uFill>
                <a:latin typeface="Arial"/>
              </a:rPr>
              <a:t>Promo2 don’t have positive effect on the sales mostly.</a:t>
            </a:r>
            <a:endParaRPr lang="en-US" sz="1800" b="0" strike="noStrike" spc="-1">
              <a:solidFill>
                <a:srgbClr val="000000"/>
              </a:solidFill>
              <a:uFill>
                <a:solidFill>
                  <a:srgbClr val="FFFFFF"/>
                </a:solidFill>
              </a:uFill>
              <a:latin typeface="Arial"/>
            </a:endParaRPr>
          </a:p>
        </p:txBody>
      </p:sp>
      <p:sp>
        <p:nvSpPr>
          <p:cNvPr id="86" name="CustomShape 4"/>
          <p:cNvSpPr/>
          <p:nvPr/>
        </p:nvSpPr>
        <p:spPr>
          <a:xfrm>
            <a:off x="8595360" y="2047680"/>
            <a:ext cx="274320" cy="1280160"/>
          </a:xfrm>
          <a:prstGeom prst="ellipse">
            <a:avLst/>
          </a:prstGeom>
          <a:noFill/>
          <a:ln w="19080">
            <a:solidFill>
              <a:srgbClr val="990099"/>
            </a:solidFill>
            <a:round/>
          </a:ln>
        </p:spPr>
        <p:style>
          <a:lnRef idx="0">
            <a:scrgbClr r="0" g="0" b="0"/>
          </a:lnRef>
          <a:fillRef idx="0">
            <a:scrgbClr r="0" g="0" b="0"/>
          </a:fillRef>
          <a:effectRef idx="0">
            <a:scrgbClr r="0" g="0" b="0"/>
          </a:effectRef>
          <a:fontRef idx="minor"/>
        </p:style>
        <p:txBody>
          <a:bodyPr/>
          <a:lstStyle/>
          <a:p>
            <a:endParaRPr lang="en-IN"/>
          </a:p>
        </p:txBody>
      </p:sp>
      <p:sp>
        <p:nvSpPr>
          <p:cNvPr id="87" name="CustomShape 5"/>
          <p:cNvSpPr/>
          <p:nvPr/>
        </p:nvSpPr>
        <p:spPr>
          <a:xfrm>
            <a:off x="9565200" y="2047680"/>
            <a:ext cx="91440" cy="1280160"/>
          </a:xfrm>
          <a:prstGeom prst="ellipse">
            <a:avLst/>
          </a:prstGeom>
          <a:noFill/>
          <a:ln w="19080">
            <a:solidFill>
              <a:srgbClr val="990099"/>
            </a:solidFill>
            <a:round/>
          </a:ln>
        </p:spPr>
        <p:style>
          <a:lnRef idx="0">
            <a:scrgbClr r="0" g="0" b="0"/>
          </a:lnRef>
          <a:fillRef idx="0">
            <a:scrgbClr r="0" g="0" b="0"/>
          </a:fillRef>
          <a:effectRef idx="0">
            <a:scrgbClr r="0" g="0" b="0"/>
          </a:effectRef>
          <a:fontRef idx="minor"/>
        </p:style>
        <p:txBody>
          <a:bodyPr/>
          <a:lstStyle/>
          <a:p>
            <a:endParaRPr lang="en-IN"/>
          </a:p>
        </p:txBody>
      </p:sp>
      <p:sp>
        <p:nvSpPr>
          <p:cNvPr id="88" name="CustomShape 6"/>
          <p:cNvSpPr/>
          <p:nvPr/>
        </p:nvSpPr>
        <p:spPr>
          <a:xfrm>
            <a:off x="7151760" y="2120040"/>
            <a:ext cx="91440" cy="1280160"/>
          </a:xfrm>
          <a:prstGeom prst="ellipse">
            <a:avLst/>
          </a:prstGeom>
          <a:noFill/>
          <a:ln w="19080">
            <a:solidFill>
              <a:srgbClr val="990099"/>
            </a:solidFill>
            <a:round/>
          </a:ln>
        </p:spPr>
        <p:style>
          <a:lnRef idx="0">
            <a:scrgbClr r="0" g="0" b="0"/>
          </a:lnRef>
          <a:fillRef idx="0">
            <a:scrgbClr r="0" g="0" b="0"/>
          </a:fillRef>
          <a:effectRef idx="0">
            <a:scrgbClr r="0" g="0" b="0"/>
          </a:effectRef>
          <a:fontRef idx="minor"/>
        </p:style>
        <p:txBody>
          <a:bodyPr/>
          <a:lstStyle/>
          <a:p>
            <a:endParaRPr lang="en-IN"/>
          </a:p>
        </p:txBody>
      </p:sp>
      <p:sp>
        <p:nvSpPr>
          <p:cNvPr id="89" name="Line 7"/>
          <p:cNvSpPr/>
          <p:nvPr/>
        </p:nvSpPr>
        <p:spPr>
          <a:xfrm flipV="1">
            <a:off x="7223760" y="1828800"/>
            <a:ext cx="1188720" cy="2912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90" name="Line 8"/>
          <p:cNvSpPr/>
          <p:nvPr/>
        </p:nvSpPr>
        <p:spPr>
          <a:xfrm flipH="1" flipV="1">
            <a:off x="8595360" y="1828800"/>
            <a:ext cx="969840" cy="274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91" name="Line 9"/>
          <p:cNvSpPr/>
          <p:nvPr/>
        </p:nvSpPr>
        <p:spPr>
          <a:xfrm flipH="1" flipV="1">
            <a:off x="8503920" y="1828800"/>
            <a:ext cx="182880" cy="218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
        <p:nvSpPr>
          <p:cNvPr id="92" name="TextShape 10"/>
          <p:cNvSpPr txBox="1"/>
          <p:nvPr/>
        </p:nvSpPr>
        <p:spPr>
          <a:xfrm>
            <a:off x="7962120" y="1463040"/>
            <a:ext cx="1090440" cy="34632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No effect</a:t>
            </a:r>
          </a:p>
        </p:txBody>
      </p:sp>
      <p:sp>
        <p:nvSpPr>
          <p:cNvPr id="93" name="Line 11"/>
          <p:cNvSpPr/>
          <p:nvPr/>
        </p:nvSpPr>
        <p:spPr>
          <a:xfrm flipV="1">
            <a:off x="4754880" y="3017520"/>
            <a:ext cx="2103120" cy="18288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Modeling Time Series</a:t>
            </a:r>
          </a:p>
        </p:txBody>
      </p:sp>
      <p:pic>
        <p:nvPicPr>
          <p:cNvPr id="95" name="Picture 94"/>
          <p:cNvPicPr/>
          <p:nvPr/>
        </p:nvPicPr>
        <p:blipFill>
          <a:blip r:embed="rId2"/>
          <a:stretch/>
        </p:blipFill>
        <p:spPr>
          <a:xfrm>
            <a:off x="731520" y="2241360"/>
            <a:ext cx="3842280" cy="3656160"/>
          </a:xfrm>
          <a:prstGeom prst="rect">
            <a:avLst/>
          </a:prstGeom>
          <a:ln>
            <a:noFill/>
          </a:ln>
        </p:spPr>
      </p:pic>
      <p:pic>
        <p:nvPicPr>
          <p:cNvPr id="96" name="Picture 95"/>
          <p:cNvPicPr/>
          <p:nvPr/>
        </p:nvPicPr>
        <p:blipFill>
          <a:blip r:embed="rId3"/>
          <a:stretch/>
        </p:blipFill>
        <p:spPr>
          <a:xfrm>
            <a:off x="5250240" y="2242800"/>
            <a:ext cx="3842280" cy="3656160"/>
          </a:xfrm>
          <a:prstGeom prst="rect">
            <a:avLst/>
          </a:prstGeom>
          <a:ln>
            <a:noFill/>
          </a:ln>
        </p:spPr>
      </p:pic>
      <p:sp>
        <p:nvSpPr>
          <p:cNvPr id="97" name="TextShape 2"/>
          <p:cNvSpPr txBox="1"/>
          <p:nvPr/>
        </p:nvSpPr>
        <p:spPr>
          <a:xfrm>
            <a:off x="5299560" y="6005880"/>
            <a:ext cx="3931920" cy="95148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US" sz="1200" b="0" strike="noStrike" spc="-1">
                <a:solidFill>
                  <a:srgbClr val="000000"/>
                </a:solidFill>
                <a:uFill>
                  <a:solidFill>
                    <a:srgbClr val="FFFFFF"/>
                  </a:solidFill>
                </a:uFill>
                <a:latin typeface="Arial"/>
              </a:rPr>
              <a:t>Before building a model for forecasting by using SARIMAX, we processed the data by using moving mean and std </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200" b="0" strike="noStrike" spc="-1">
                <a:solidFill>
                  <a:srgbClr val="000000"/>
                </a:solidFill>
                <a:uFill>
                  <a:solidFill>
                    <a:srgbClr val="FFFFFF"/>
                  </a:solidFill>
                </a:uFill>
                <a:latin typeface="Arial"/>
              </a:rPr>
              <a:t>According to autocorrelation function, we have four powerful lags to use as a MA(4) order.</a:t>
            </a:r>
            <a:endParaRPr lang="en-US" sz="1800" b="0" strike="noStrike" spc="-1">
              <a:solidFill>
                <a:srgbClr val="000000"/>
              </a:solidFill>
              <a:uFill>
                <a:solidFill>
                  <a:srgbClr val="FFFFFF"/>
                </a:solidFill>
              </a:uFill>
              <a:latin typeface="Arial"/>
            </a:endParaRPr>
          </a:p>
        </p:txBody>
      </p:sp>
      <p:sp>
        <p:nvSpPr>
          <p:cNvPr id="98" name="TextShape 3"/>
          <p:cNvSpPr txBox="1"/>
          <p:nvPr/>
        </p:nvSpPr>
        <p:spPr>
          <a:xfrm>
            <a:off x="640080" y="1645920"/>
            <a:ext cx="4208760" cy="43164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Autocorrelation, Partial Autocorrelation, Histogram, Boxplot </a:t>
            </a:r>
            <a:endParaRPr lang="en-US" sz="1800" b="0" strike="noStrike" spc="-1">
              <a:solidFill>
                <a:srgbClr val="000000"/>
              </a:solidFill>
              <a:uFill>
                <a:solidFill>
                  <a:srgbClr val="FFFFFF"/>
                </a:solidFill>
              </a:uFill>
              <a:latin typeface="Arial"/>
            </a:endParaRPr>
          </a:p>
          <a:p>
            <a:pPr algn="ctr"/>
            <a:r>
              <a:rPr lang="en-US" sz="1200" b="0" strike="noStrike" spc="-1">
                <a:solidFill>
                  <a:srgbClr val="000000"/>
                </a:solidFill>
                <a:uFill>
                  <a:solidFill>
                    <a:srgbClr val="FFFFFF"/>
                  </a:solidFill>
                </a:uFill>
                <a:latin typeface="Arial"/>
              </a:rPr>
              <a:t>on Residual Component  </a:t>
            </a:r>
            <a:endParaRPr lang="en-US" sz="1800" b="0" strike="noStrike" spc="-1">
              <a:solidFill>
                <a:srgbClr val="000000"/>
              </a:solidFill>
              <a:uFill>
                <a:solidFill>
                  <a:srgbClr val="FFFFFF"/>
                </a:solidFill>
              </a:uFill>
              <a:latin typeface="Arial"/>
            </a:endParaRPr>
          </a:p>
        </p:txBody>
      </p:sp>
      <p:sp>
        <p:nvSpPr>
          <p:cNvPr id="99" name="TextShape 4"/>
          <p:cNvSpPr txBox="1"/>
          <p:nvPr/>
        </p:nvSpPr>
        <p:spPr>
          <a:xfrm>
            <a:off x="822960" y="5897520"/>
            <a:ext cx="3931920" cy="179676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US" sz="1200" b="0" strike="noStrike" spc="-1">
                <a:solidFill>
                  <a:srgbClr val="000000"/>
                </a:solidFill>
                <a:uFill>
                  <a:solidFill>
                    <a:srgbClr val="FFFFFF"/>
                  </a:solidFill>
                </a:uFill>
                <a:latin typeface="Arial"/>
              </a:rPr>
              <a:t>To check the stationarity of residual component, we used those methods,  above.</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200" b="0" strike="noStrike" spc="-1">
                <a:solidFill>
                  <a:srgbClr val="000000"/>
                </a:solidFill>
                <a:uFill>
                  <a:solidFill>
                    <a:srgbClr val="FFFFFF"/>
                  </a:solidFill>
                </a:uFill>
                <a:latin typeface="Arial"/>
              </a:rPr>
              <a:t>According to boxplot, the variance is a little bit high due to promos effects. </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200" b="0" strike="noStrike" spc="-1">
                <a:solidFill>
                  <a:srgbClr val="000000"/>
                </a:solidFill>
                <a:uFill>
                  <a:solidFill>
                    <a:srgbClr val="FFFFFF"/>
                  </a:solidFill>
                </a:uFill>
                <a:latin typeface="Arial"/>
              </a:rPr>
              <a:t>According to autocorrelation,  there is no strongly correlate lags on this component.</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200" b="0" strike="noStrike" spc="-1">
                <a:solidFill>
                  <a:srgbClr val="000000"/>
                </a:solidFill>
                <a:uFill>
                  <a:solidFill>
                    <a:srgbClr val="FFFFFF"/>
                  </a:solidFill>
                </a:uFill>
                <a:latin typeface="Arial"/>
              </a:rPr>
              <a:t>In addition these approaches, we can take difference (d = x(t) – t(t -1)) of actual series to obtain stationary components well.</a:t>
            </a:r>
            <a:endParaRPr lang="en-US" sz="1800" b="0" strike="noStrike" spc="-1">
              <a:solidFill>
                <a:srgbClr val="000000"/>
              </a:solidFill>
              <a:uFill>
                <a:solidFill>
                  <a:srgbClr val="FFFFFF"/>
                </a:solidFill>
              </a:uFill>
              <a:latin typeface="Arial"/>
            </a:endParaRPr>
          </a:p>
          <a:p>
            <a:pPr marL="216000" indent="-216000" algn="just">
              <a:buClr>
                <a:srgbClr val="000000"/>
              </a:buClr>
              <a:buSzPct val="45000"/>
              <a:buFont typeface="Wingdings" charset="2"/>
              <a:buChar char=""/>
            </a:pPr>
            <a:r>
              <a:rPr lang="en-US" sz="1200" b="0" strike="noStrike" spc="-1">
                <a:solidFill>
                  <a:srgbClr val="000000"/>
                </a:solidFill>
                <a:uFill>
                  <a:solidFill>
                    <a:srgbClr val="FFFFFF"/>
                  </a:solidFill>
                </a:uFill>
                <a:latin typeface="Arial"/>
              </a:rPr>
              <a:t> </a:t>
            </a:r>
            <a:endParaRPr lang="en-US" sz="1800" b="0" strike="noStrike" spc="-1">
              <a:solidFill>
                <a:srgbClr val="000000"/>
              </a:solidFill>
              <a:uFill>
                <a:solidFill>
                  <a:srgbClr val="FFFFFF"/>
                </a:solidFill>
              </a:uFill>
              <a:latin typeface="Arial"/>
            </a:endParaRPr>
          </a:p>
        </p:txBody>
      </p:sp>
      <p:sp>
        <p:nvSpPr>
          <p:cNvPr id="100" name="TextShape 5"/>
          <p:cNvSpPr txBox="1"/>
          <p:nvPr/>
        </p:nvSpPr>
        <p:spPr>
          <a:xfrm>
            <a:off x="6262920" y="1567800"/>
            <a:ext cx="2241000" cy="261000"/>
          </a:xfrm>
          <a:prstGeom prst="rect">
            <a:avLst/>
          </a:prstGeom>
          <a:noFill/>
          <a:ln>
            <a:noFill/>
          </a:ln>
        </p:spPr>
        <p:txBody>
          <a:bodyPr lIns="90000" tIns="45000" rIns="90000" bIns="45000"/>
          <a:lstStyle/>
          <a:p>
            <a:pPr algn="ctr"/>
            <a:r>
              <a:rPr lang="en-US" sz="1200" b="0" strike="noStrike" spc="-1">
                <a:solidFill>
                  <a:srgbClr val="000000"/>
                </a:solidFill>
                <a:uFill>
                  <a:solidFill>
                    <a:srgbClr val="FFFFFF"/>
                  </a:solidFill>
                </a:uFill>
                <a:latin typeface="Arial"/>
              </a:rPr>
              <a:t>Moving Average, Moving  STD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Forecasting</a:t>
            </a:r>
          </a:p>
        </p:txBody>
      </p:sp>
      <p:pic>
        <p:nvPicPr>
          <p:cNvPr id="102" name="Picture 101"/>
          <p:cNvPicPr/>
          <p:nvPr/>
        </p:nvPicPr>
        <p:blipFill>
          <a:blip r:embed="rId2"/>
          <a:stretch/>
        </p:blipFill>
        <p:spPr>
          <a:xfrm>
            <a:off x="1097280" y="1591560"/>
            <a:ext cx="4023360" cy="5723640"/>
          </a:xfrm>
          <a:prstGeom prst="rect">
            <a:avLst/>
          </a:prstGeom>
          <a:ln>
            <a:noFill/>
          </a:ln>
        </p:spPr>
      </p:pic>
      <p:sp>
        <p:nvSpPr>
          <p:cNvPr id="103" name="TextShape 2"/>
          <p:cNvSpPr txBox="1"/>
          <p:nvPr/>
        </p:nvSpPr>
        <p:spPr>
          <a:xfrm>
            <a:off x="5394960" y="1920240"/>
            <a:ext cx="4266720" cy="213804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We built three different models for each country to forecast the sales</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As you see in the graphs, there are two curves such as actual sales and forecasting sales.</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At this point any given date, we can make a forecasting about our future sales, roughly.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a:solidFill>
                  <a:srgbClr val="000000"/>
                </a:solidFill>
                <a:uFill>
                  <a:solidFill>
                    <a:srgbClr val="FFFFFF"/>
                  </a:solidFill>
                </a:uFill>
                <a:latin typeface="Arial"/>
              </a:rPr>
              <a:t>Regression - Approach#2</a:t>
            </a:r>
          </a:p>
        </p:txBody>
      </p:sp>
      <p:pic>
        <p:nvPicPr>
          <p:cNvPr id="105" name="Picture 104"/>
          <p:cNvPicPr/>
          <p:nvPr/>
        </p:nvPicPr>
        <p:blipFill>
          <a:blip r:embed="rId2"/>
          <a:stretch/>
        </p:blipFill>
        <p:spPr>
          <a:xfrm>
            <a:off x="504000" y="1459800"/>
            <a:ext cx="4795560" cy="5946840"/>
          </a:xfrm>
          <a:prstGeom prst="rect">
            <a:avLst/>
          </a:prstGeom>
          <a:ln>
            <a:noFill/>
          </a:ln>
        </p:spPr>
      </p:pic>
      <p:sp>
        <p:nvSpPr>
          <p:cNvPr id="106" name="TextShape 2"/>
          <p:cNvSpPr txBox="1"/>
          <p:nvPr/>
        </p:nvSpPr>
        <p:spPr>
          <a:xfrm>
            <a:off x="5465520" y="2926080"/>
            <a:ext cx="4410000" cy="3673800"/>
          </a:xfrm>
          <a:prstGeom prst="rect">
            <a:avLst/>
          </a:prstGeom>
          <a:noFill/>
          <a:ln>
            <a:noFill/>
          </a:ln>
        </p:spPr>
        <p:txBody>
          <a:bodyPr lIns="90000" tIns="45000" rIns="90000" bIns="45000"/>
          <a:lstStyle/>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To see all features impact to sales, </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We used ML algorithm.</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Regression Tree is kind of regression </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method that takes categorical inputs and </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maps to continues value. </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In our case, sales is target feature. The rest of them is input features.</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We also used Random Forest Regression. However, its performance worse than regression tree since it is over-fitting according to its variance graph.</a:t>
            </a:r>
          </a:p>
          <a:p>
            <a:pPr marL="216000" indent="-216000" algn="just">
              <a:buClr>
                <a:srgbClr val="000000"/>
              </a:buClr>
              <a:buSzPct val="45000"/>
              <a:buFont typeface="Wingdings" charset="2"/>
              <a:buChar char=""/>
            </a:pPr>
            <a:r>
              <a:rPr lang="en-US" sz="1800" b="0" strike="noStrike" spc="-1">
                <a:solidFill>
                  <a:srgbClr val="000000"/>
                </a:solidFill>
                <a:uFill>
                  <a:solidFill>
                    <a:srgbClr val="FFFFFF"/>
                  </a:solidFill>
                </a:uFill>
                <a:latin typeface="Arial"/>
              </a:rPr>
              <a:t> </a:t>
            </a:r>
          </a:p>
        </p:txBody>
      </p:sp>
      <p:sp>
        <p:nvSpPr>
          <p:cNvPr id="107" name="TextShape 3"/>
          <p:cNvSpPr txBox="1"/>
          <p:nvPr/>
        </p:nvSpPr>
        <p:spPr>
          <a:xfrm>
            <a:off x="548640" y="1198800"/>
            <a:ext cx="2433240" cy="26100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Actual vs Expected Sales (Mean)</a:t>
            </a:r>
          </a:p>
        </p:txBody>
      </p:sp>
      <p:sp>
        <p:nvSpPr>
          <p:cNvPr id="108" name="TextShape 4"/>
          <p:cNvSpPr txBox="1"/>
          <p:nvPr/>
        </p:nvSpPr>
        <p:spPr>
          <a:xfrm>
            <a:off x="3108960" y="1188720"/>
            <a:ext cx="2642040" cy="261000"/>
          </a:xfrm>
          <a:prstGeom prst="rect">
            <a:avLst/>
          </a:prstGeom>
          <a:noFill/>
          <a:ln>
            <a:noFill/>
          </a:ln>
        </p:spPr>
        <p:txBody>
          <a:bodyPr lIns="90000" tIns="45000" rIns="90000" bIns="45000"/>
          <a:lstStyle/>
          <a:p>
            <a:r>
              <a:rPr lang="en-US" sz="1200" b="0" strike="noStrike" spc="-1">
                <a:solidFill>
                  <a:srgbClr val="000000"/>
                </a:solidFill>
                <a:uFill>
                  <a:solidFill>
                    <a:srgbClr val="FFFFFF"/>
                  </a:solidFill>
                </a:uFill>
                <a:latin typeface="Arial"/>
              </a:rPr>
              <a:t>Actual vs Expected Sales (Variance)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1040</Words>
  <Application>Microsoft Office PowerPoint</Application>
  <PresentationFormat>Custom</PresentationFormat>
  <Paragraphs>100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Rajesh Garg</cp:lastModifiedBy>
  <cp:revision>32</cp:revision>
  <dcterms:created xsi:type="dcterms:W3CDTF">2017-06-16T17:11:59Z</dcterms:created>
  <dcterms:modified xsi:type="dcterms:W3CDTF">2023-08-11T11:59:30Z</dcterms:modified>
  <dc:language>en-US</dc:language>
</cp:coreProperties>
</file>