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Economica" charset="0"/>
      <p:regular r:id="rId23"/>
      <p:bold r:id="rId24"/>
      <p:italic r:id="rId25"/>
      <p:boldItalic r:id="rId26"/>
    </p:embeddedFont>
    <p:embeddedFont>
      <p:font typeface="Open Sans" charset="0"/>
      <p:regular r:id="rId27"/>
      <p:bold r:id="rId28"/>
      <p:italic r:id="rId29"/>
      <p:boldItalic r:id="rId30"/>
    </p:embeddedFont>
    <p:embeddedFont>
      <p:font typeface="Roboto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AEBA2DA-E527-4C74-8223-49204969BC59}">
  <a:tblStyle styleId="{8AEBA2DA-E527-4C74-8223-49204969BC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62" y="-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2b40e495_6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2b40e495_6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2b40e495_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c2b40e495_6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32a2f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32a2f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2ae63d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2ae63d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2b40e495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2b40e495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2b40e495_0_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2b40e495_0_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2ae63dc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c2ae63dc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2ae63dc9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2ae63dc9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2b40e495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2b40e495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2b40e495_1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2b40e495_1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c2ae63d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c2ae63d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2b40e495_1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c2b40e495_1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2ae63d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2ae63d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2b40e495_0_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2b40e495_0_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2b40e4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2b40e4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2ae63d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2ae63d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2b40e495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2b40e495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2b40e495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2b40e495_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2b40e495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c2b40e495_6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THROUGH VOICE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75"/>
            <a:ext cx="33888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BDANN GAIP SUMMER’19</a:t>
            </a:r>
            <a:endParaRPr sz="24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GROUP-4</a:t>
            </a:r>
            <a:endParaRPr sz="18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Maaheen Jaiswal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Meha Khanna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Mehak Bindra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Pranati R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Shubh Bansal </a:t>
            </a:r>
            <a:endParaRPr sz="12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0" y="520650"/>
            <a:ext cx="8839199" cy="440144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0" y="0"/>
            <a:ext cx="8786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3: EMOTION-SAD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833425" y="909925"/>
            <a:ext cx="16431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Mean pitch: 196.50 Hz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679400" y="968725"/>
            <a:ext cx="174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Pitch Range:119.836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714325" y="1771650"/>
            <a:ext cx="1809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Standard deviation: 26.319 Hz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82775" y="1771650"/>
            <a:ext cx="1430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Intensity:38.309 dB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75" y="627550"/>
            <a:ext cx="8839198" cy="432663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0" y="0"/>
            <a:ext cx="88392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4: EMOTION-SAD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73925" y="993300"/>
            <a:ext cx="21189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Mean pitch: 150.972 Hz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832125" y="1819300"/>
            <a:ext cx="18120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Standard Deviation: 31.266 Hz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6477000" y="993300"/>
            <a:ext cx="174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Pitch Range:110.005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477000" y="1909150"/>
            <a:ext cx="15711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Intensity:40.807 dB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36" y="712519"/>
            <a:ext cx="5954149" cy="41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580050" y="125775"/>
            <a:ext cx="7701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HEATMAP FOR CORRELATION BETWEEN THE FEATURES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11700" y="1038525"/>
            <a:ext cx="8520600" cy="3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Dataset: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RAVDESS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 actors(both male and female)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 emotions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Data Cleaning:</a:t>
            </a:r>
            <a:r>
              <a:rPr lang="en"/>
              <a:t> Noise removal, trimming.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Features Used: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MFCC Coefficients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Decibels relative to peak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Decibels relative to median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MFCC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Mel-frequency cepstrum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MFC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 is a representation of the short-term power spectrum of a sound, based on a linear cosine transform of a log power spectrum on a nonlinear mel scale of frequency.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7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94" name="Google Shape;194;p27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33333"/>
                  </a:solidFill>
                  <a:highlight>
                    <a:schemeClr val="lt1"/>
                  </a:highlight>
                  <a:latin typeface="Open Sans"/>
                  <a:ea typeface="Open Sans"/>
                  <a:cs typeface="Open Sans"/>
                  <a:sym typeface="Open Sans"/>
                </a:rPr>
                <a:t>Take the fourier transform of the signal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1838325" y="1189775"/>
            <a:ext cx="2064125" cy="2991650"/>
            <a:chOff x="1838325" y="1189775"/>
            <a:chExt cx="2064125" cy="2991650"/>
          </a:xfrm>
        </p:grpSpPr>
        <p:sp>
          <p:nvSpPr>
            <p:cNvPr id="197" name="Google Shape;197;p27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7"/>
            <p:cNvSpPr txBox="1"/>
            <p:nvPr/>
          </p:nvSpPr>
          <p:spPr>
            <a:xfrm>
              <a:off x="1838450" y="2057125"/>
              <a:ext cx="2064000" cy="212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33333"/>
                  </a:solidFill>
                  <a:highlight>
                    <a:schemeClr val="lt1"/>
                  </a:highlight>
                  <a:latin typeface="Open Sans"/>
                  <a:ea typeface="Open Sans"/>
                  <a:cs typeface="Open Sans"/>
                  <a:sym typeface="Open Sans"/>
                </a:rPr>
                <a:t>Map the powers of the spectrum obtained above to the mel scale.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8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9" name="Google Shape;199;p27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200" name="Google Shape;200;p27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333333"/>
                  </a:solidFill>
                  <a:highlight>
                    <a:schemeClr val="lt1"/>
                  </a:highlight>
                  <a:latin typeface="Open Sans"/>
                  <a:ea typeface="Open Sans"/>
                  <a:cs typeface="Open Sans"/>
                  <a:sym typeface="Open Sans"/>
                </a:rPr>
                <a:t>Take the logs of the power at each of the mel frequency.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6874025" y="1189775"/>
            <a:ext cx="2115113" cy="3217850"/>
            <a:chOff x="6874025" y="1189775"/>
            <a:chExt cx="2115113" cy="3217850"/>
          </a:xfrm>
        </p:grpSpPr>
        <p:sp>
          <p:nvSpPr>
            <p:cNvPr id="203" name="Google Shape;203;p2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7"/>
            <p:cNvSpPr txBox="1"/>
            <p:nvPr/>
          </p:nvSpPr>
          <p:spPr>
            <a:xfrm>
              <a:off x="7028938" y="2057125"/>
              <a:ext cx="19602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333333"/>
                  </a:solidFill>
                  <a:highlight>
                    <a:schemeClr val="lt1"/>
                  </a:highlight>
                  <a:latin typeface="Open Sans"/>
                  <a:ea typeface="Open Sans"/>
                  <a:cs typeface="Open Sans"/>
                  <a:sym typeface="Open Sans"/>
                </a:rPr>
                <a:t>The mfcc are the amplitudes of the resulting spectrum.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27"/>
          <p:cNvGrpSpPr/>
          <p:nvPr/>
        </p:nvGrpSpPr>
        <p:grpSpPr>
          <a:xfrm>
            <a:off x="5128350" y="1189775"/>
            <a:ext cx="2064000" cy="3217850"/>
            <a:chOff x="5195350" y="1189775"/>
            <a:chExt cx="2064000" cy="3217850"/>
          </a:xfrm>
        </p:grpSpPr>
        <p:sp>
          <p:nvSpPr>
            <p:cNvPr id="206" name="Google Shape;206;p27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5327800" y="2057125"/>
              <a:ext cx="19314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333333"/>
                  </a:solidFill>
                  <a:highlight>
                    <a:schemeClr val="lt1"/>
                  </a:highlight>
                  <a:latin typeface="Open Sans"/>
                  <a:ea typeface="Open Sans"/>
                  <a:cs typeface="Open Sans"/>
                  <a:sym typeface="Open Sans"/>
                </a:rPr>
                <a:t>Take the discrete cosine transform of the list of the mel log powers.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288450" y="2656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MFCC Calculation: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311700" y="215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CNN </a:t>
            </a:r>
            <a:r>
              <a:rPr lang="en"/>
              <a:t>: Traditionally used for images, we have applied a 18 layer CNN on audio features such as MFCC and Peak Amplitudes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Max-pooling</a:t>
            </a:r>
            <a:r>
              <a:rPr lang="en"/>
              <a:t>: To extract the most important low level features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Activation function</a:t>
            </a:r>
            <a:r>
              <a:rPr lang="en"/>
              <a:t>: ReLU (introduces sparsity and reduces likelihood of vanishing gradient)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Dense layer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Softmax at the final layer </a:t>
            </a:r>
            <a:r>
              <a:rPr lang="en"/>
              <a:t>: To generate a probability for each emotion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Loss</a:t>
            </a:r>
            <a:r>
              <a:rPr lang="en"/>
              <a:t>: Categorical cross-entropy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Dropout</a:t>
            </a:r>
            <a:r>
              <a:rPr lang="en"/>
              <a:t>: 0.1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   Confusion matrix                            Precision,Recall,F1-score,Support 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750" y="2250275"/>
            <a:ext cx="447675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00" y="2399825"/>
            <a:ext cx="3868926" cy="15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established models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4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Xianglin et al. has been performed emotion classification using GMM and obtained the recognition rate of 59% for best features 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M. Khan et.al. performed emotion classification using K-NN classifier average accuracy 71.71% forward feature selection while SVM classifier has accuracy of 76.57%.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classification rate achieved by ANN based classifiers for speaker dependent recognition with accuracy of 51.19% and for speaker independent recognition with 52.87% accuracy.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Sources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D. Ververidis and C. Kotropoulos, "Emotional Speech Recognition: Resources, Features and Methods", Elsevier Speech communication, vol. 48, no. 9, pp. 1162- 1181, September, 2006. 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M. E. Ayadi , M. S. Kamel , F. Karray, “Survey on Speech Emotion Recognition: Features, Classification Schemes, And Databases”, Pattern Recognition 44, PP.572-587, 2011. </a:t>
            </a:r>
            <a:endParaRPr sz="11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&amp; Conclusion</a:t>
            </a: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  <a:highlight>
                  <a:srgbClr val="FFFFFF"/>
                </a:highlight>
              </a:rPr>
              <a:t>In order to power natural human-machine communications, systems need to make sense of emotive display in humans and respond appropriately.</a:t>
            </a:r>
            <a:endParaRPr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improvement could include implementing RNN.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  <a:highlight>
                  <a:srgbClr val="FFFFFF"/>
                </a:highlight>
              </a:rPr>
              <a:t>Humans use multiple channels to display emotions, and our emotion display is not uniform - sometimes we rely more on the face, other times we display more through our voice, or even our gestures and body movements.</a:t>
            </a:r>
            <a:endParaRPr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  <a:highlight>
                  <a:srgbClr val="FFFFFF"/>
                </a:highlight>
              </a:rPr>
              <a:t>We need to pair facial features along with voice features to better understand the emotions.</a:t>
            </a:r>
            <a:endParaRPr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Emotions are the governing principal for humans. People express their emotions through multiple modalities.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speech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Facial expressions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pose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the advancement in technology, human-machine communication has gone beyond straightforward legitimate calculations.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In this project, we have proposed a model to detect emotions of a person through their voice.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311700" y="1273775"/>
            <a:ext cx="8520600" cy="23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/>
              <a:t>      Future? </a:t>
            </a:r>
            <a:endParaRPr sz="1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Application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voice interaction with AI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Gaming Experience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centres conversation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Aircraft Pilots’ Mental Status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Lie detection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Helpful against child abuse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Useful in Psychotherapy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6"/>
          <p:cNvGrpSpPr/>
          <p:nvPr/>
        </p:nvGrpSpPr>
        <p:grpSpPr>
          <a:xfrm>
            <a:off x="-314325" y="2262625"/>
            <a:ext cx="2348614" cy="2225766"/>
            <a:chOff x="689427" y="1695421"/>
            <a:chExt cx="2228498" cy="1880982"/>
          </a:xfrm>
        </p:grpSpPr>
        <p:sp>
          <p:nvSpPr>
            <p:cNvPr id="81" name="Google Shape;81;p16"/>
            <p:cNvSpPr txBox="1"/>
            <p:nvPr/>
          </p:nvSpPr>
          <p:spPr>
            <a:xfrm>
              <a:off x="689427" y="1849809"/>
              <a:ext cx="168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1227618" y="2834503"/>
              <a:ext cx="16830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Create dataset</a:t>
              </a:r>
              <a:endParaRPr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3" name="Google Shape;83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4" name="Google Shape;84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3514779" y="2261784"/>
            <a:ext cx="2124590" cy="2221278"/>
            <a:chOff x="901994" y="1695421"/>
            <a:chExt cx="2015931" cy="1877189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901994" y="1843159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Training</a:t>
              </a:r>
              <a:endParaRPr sz="1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1137158" y="283521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Train Neural Network (CNN) with the help of training data</a:t>
              </a:r>
              <a:endParaRPr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" name="Google Shape;89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" name="Google Shape;90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5387339" y="2261771"/>
            <a:ext cx="2057590" cy="2221303"/>
            <a:chOff x="965567" y="1695421"/>
            <a:chExt cx="1952358" cy="187721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965567" y="184317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Validation &amp; Testing</a:t>
              </a:r>
              <a:endParaRPr sz="1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1168957" y="2835232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Validation and Testing of Neural Network</a:t>
              </a:r>
              <a:endParaRPr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" name="Google Shape;95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7119850" y="2270491"/>
            <a:ext cx="2124685" cy="2212566"/>
            <a:chOff x="901966" y="1702066"/>
            <a:chExt cx="2016022" cy="1869826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901966" y="1783393"/>
              <a:ext cx="1695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Emotion Classification</a:t>
              </a:r>
              <a:endParaRPr sz="1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1227632" y="2834492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Predict the emotion and display</a:t>
              </a:r>
              <a:endParaRPr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" name="Google Shape;101;p16"/>
            <p:cNvCxnSpPr/>
            <p:nvPr/>
          </p:nvCxnSpPr>
          <p:spPr>
            <a:xfrm>
              <a:off x="2199488" y="1702066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" name="Google Shape;102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1827988" y="2262625"/>
            <a:ext cx="2007315" cy="2220428"/>
            <a:chOff x="1013271" y="1695421"/>
            <a:chExt cx="1904654" cy="1876471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1013271" y="1843181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Feature Extraction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1227620" y="2834492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Extract the feature(MFCC, Decibel rel. To Peak, decibel rel. To Mean)</a:t>
              </a:r>
              <a:endParaRPr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" name="Google Shape;107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" name="Google Shape;108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311700" y="1246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Process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3650" y="955975"/>
            <a:ext cx="9056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versatile applications of AI in voice recognition devices encouraged us to come up with this project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0" y="4188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Challenges: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Lack of knowledge and existing literature about voice features and analysis.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Availability of labelled data for speech emotion recognition due to issues surrounding data collection and data annotation.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classes are not mutually exclusive.(eg. Angry /Disgusted)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Male and female emotions are expressed differently.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Alignment of language and culture create discrepancy in the perception of emotions.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6181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Visualisation Techniques used: (Using Praat)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Waveforms(2D)</a:t>
            </a:r>
            <a:r>
              <a:rPr lang="en"/>
              <a:t>						        2.   </a:t>
            </a:r>
            <a:r>
              <a:rPr lang="en" b="1"/>
              <a:t>Spectrograms(3D)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475" y="2112750"/>
            <a:ext cx="3474650" cy="28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50" y="2624856"/>
            <a:ext cx="3172200" cy="209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9"/>
          <p:cNvGraphicFramePr/>
          <p:nvPr/>
        </p:nvGraphicFramePr>
        <p:xfrm>
          <a:off x="142050" y="902975"/>
          <a:ext cx="8577450" cy="3832615"/>
        </p:xfrm>
        <a:graphic>
          <a:graphicData uri="http://schemas.openxmlformats.org/drawingml/2006/table">
            <a:tbl>
              <a:tblPr>
                <a:noFill/>
                <a:tableStyleId>{8AEBA2DA-E527-4C74-8223-49204969BC59}</a:tableStyleId>
              </a:tblPr>
              <a:tblGrid>
                <a:gridCol w="953050"/>
                <a:gridCol w="953050"/>
                <a:gridCol w="953050"/>
                <a:gridCol w="953050"/>
                <a:gridCol w="953050"/>
                <a:gridCol w="953050"/>
                <a:gridCol w="953050"/>
                <a:gridCol w="953050"/>
                <a:gridCol w="953050"/>
              </a:tblGrid>
              <a:tr h="519275"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NEUTRAL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CALM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HAPPY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SAD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ANGRY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FEARFUL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DISGUST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SURPRISED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16550"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AVERAGE/MEAN PITCH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MODERATE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MODERATE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SLIGHTLY LOW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VERY HIGH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VERY HIGH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HIGH(MAYBE VERY HIGH)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21975"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PITCH RANGE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NARROW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NARROW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WIDE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NARROW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WIDE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WIDE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SLIGHTLY WIDER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WIDE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2825"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INTENSITY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   	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7350"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BREAKS</a:t>
                      </a:r>
                      <a:endParaRPr sz="10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AVERAGE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SLIGHTLY MORE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VERY LESS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MORE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VERY LESS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MORE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AVERAGE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LESS</a:t>
                      </a:r>
                      <a:endParaRPr sz="10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>
            <a:off x="772125" y="278275"/>
            <a:ext cx="73173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EMOTIONS AND PARAMETERS TO DETECT THEM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1" y="378240"/>
            <a:ext cx="8839198" cy="438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43200" y="0"/>
            <a:ext cx="84576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EXAMPLE 1: EMOTION-HAPPY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66725" y="988350"/>
            <a:ext cx="2321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   Mean pitch: 249.297 Hz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47625" y="1771650"/>
            <a:ext cx="2559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Standard deviation: 59.448 Hz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667450" y="988350"/>
            <a:ext cx="2217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Pitch Range:261.785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822300" y="1858475"/>
            <a:ext cx="2321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Intensity:57.381 dB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6275"/>
            <a:ext cx="8839200" cy="4373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0" y="0"/>
            <a:ext cx="8929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2: EMOTION-HAPPY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66725" y="988350"/>
            <a:ext cx="2321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   Mean pitch: 222.526 Hz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66725" y="1771650"/>
            <a:ext cx="2559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Standard deviation: 43.219 Hz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534100" y="988350"/>
            <a:ext cx="1943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Pitch Range:169.304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669900" y="1771650"/>
            <a:ext cx="2321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Intensity:58.291 dB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PresentationFormat>On-screen Show (16:9)</PresentationFormat>
  <Paragraphs>172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Economica</vt:lpstr>
      <vt:lpstr>Times New Roman</vt:lpstr>
      <vt:lpstr>Open Sans</vt:lpstr>
      <vt:lpstr>Roboto</vt:lpstr>
      <vt:lpstr>Luxe</vt:lpstr>
      <vt:lpstr>EMOTION DETECTION THROUGH VOICE</vt:lpstr>
      <vt:lpstr>Introduction</vt:lpstr>
      <vt:lpstr>Business Application</vt:lpstr>
      <vt:lpstr>Analysis Process</vt:lpstr>
      <vt:lpstr>Slide 5</vt:lpstr>
      <vt:lpstr>Data Exploration</vt:lpstr>
      <vt:lpstr>Slide 7</vt:lpstr>
      <vt:lpstr>Slide 8</vt:lpstr>
      <vt:lpstr>Slide 9</vt:lpstr>
      <vt:lpstr>Slide 10</vt:lpstr>
      <vt:lpstr>Slide 11</vt:lpstr>
      <vt:lpstr>Slide 12</vt:lpstr>
      <vt:lpstr>Data Preparation</vt:lpstr>
      <vt:lpstr>MFCC</vt:lpstr>
      <vt:lpstr>MFCC Calculation:</vt:lpstr>
      <vt:lpstr>Modeling</vt:lpstr>
      <vt:lpstr>Evaluation</vt:lpstr>
      <vt:lpstr>Comparison with other established models</vt:lpstr>
      <vt:lpstr>Discussion &amp; Conclusion</vt:lpstr>
      <vt:lpstr>      Future?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THROUGH VOICE</dc:title>
  <dc:creator>acer</dc:creator>
  <cp:lastModifiedBy>acer</cp:lastModifiedBy>
  <cp:revision>1</cp:revision>
  <dcterms:modified xsi:type="dcterms:W3CDTF">2019-08-09T19:12:52Z</dcterms:modified>
</cp:coreProperties>
</file>