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de7b7d87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de7b7d8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212419b4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212419b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211054c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211054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cf520b7b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cf520b7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cf520b7b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cf520b7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de7b7d8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de7b7d8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de7b7d87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de7b7d8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cf520b7b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cf520b7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212419b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212419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cf520b7bb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cf520b7b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de7b7d87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4de7b7d8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de7b7d87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de7b7d8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12419b4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12419b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Flight Delay Predictor</a:t>
            </a:r>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Kush Aggarwal</a:t>
            </a:r>
            <a:endParaRPr/>
          </a:p>
          <a:p>
            <a:pPr indent="0" lvl="0" marL="0" rtl="0" algn="r">
              <a:lnSpc>
                <a:spcPct val="90000"/>
              </a:lnSpc>
              <a:spcBef>
                <a:spcPts val="0"/>
              </a:spcBef>
              <a:spcAft>
                <a:spcPts val="0"/>
              </a:spcAft>
              <a:buClr>
                <a:srgbClr val="E9F7F6"/>
              </a:buClr>
              <a:buSzPts val="2400"/>
              <a:buNone/>
            </a:pPr>
            <a:r>
              <a:rPr lang="en-US"/>
              <a:t>Anoushka Kumar</a:t>
            </a:r>
            <a:endParaRPr/>
          </a:p>
          <a:p>
            <a:pPr indent="0" lvl="0" marL="0" rtl="0" algn="r">
              <a:lnSpc>
                <a:spcPct val="90000"/>
              </a:lnSpc>
              <a:spcBef>
                <a:spcPts val="0"/>
              </a:spcBef>
              <a:spcAft>
                <a:spcPts val="0"/>
              </a:spcAft>
              <a:buClr>
                <a:srgbClr val="E9F7F6"/>
              </a:buClr>
              <a:buSzPts val="2400"/>
              <a:buNone/>
            </a:pPr>
            <a:r>
              <a:rPr lang="en-US"/>
              <a:t>Mehak Gopal</a:t>
            </a:r>
            <a:endParaRPr/>
          </a:p>
          <a:p>
            <a:pPr indent="0" lvl="0" marL="0" rtl="0" algn="r">
              <a:lnSpc>
                <a:spcPct val="90000"/>
              </a:lnSpc>
              <a:spcBef>
                <a:spcPts val="0"/>
              </a:spcBef>
              <a:spcAft>
                <a:spcPts val="0"/>
              </a:spcAft>
              <a:buClr>
                <a:srgbClr val="E9F7F6"/>
              </a:buClr>
              <a:buSzPts val="2400"/>
              <a:buNone/>
            </a:pPr>
            <a:r>
              <a:rPr lang="en-US"/>
              <a:t>Nalin Arora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a:t>
            </a:r>
            <a:endParaRPr/>
          </a:p>
        </p:txBody>
      </p:sp>
      <p:sp>
        <p:nvSpPr>
          <p:cNvPr id="228" name="Google Shape;228;p28"/>
          <p:cNvSpPr txBox="1"/>
          <p:nvPr>
            <p:ph idx="1" type="body"/>
          </p:nvPr>
        </p:nvSpPr>
        <p:spPr>
          <a:xfrm>
            <a:off x="845125" y="3465778"/>
            <a:ext cx="10515600" cy="27144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Among the models, XGBoost consistently exhibits the highest metrics, with impressive precision and recall for both classes.</a:t>
            </a:r>
            <a:endParaRPr/>
          </a:p>
          <a:p>
            <a:pPr indent="-342900" lvl="0" marL="457200" rtl="0" algn="l">
              <a:spcBef>
                <a:spcPts val="0"/>
              </a:spcBef>
              <a:spcAft>
                <a:spcPts val="0"/>
              </a:spcAft>
              <a:buSzPts val="1800"/>
              <a:buChar char="●"/>
            </a:pPr>
            <a:r>
              <a:rPr lang="en-US"/>
              <a:t>Decision Trees and Random Forest follow closely, showcasing balanced metrics.</a:t>
            </a:r>
            <a:endParaRPr/>
          </a:p>
          <a:p>
            <a:pPr indent="-342900" lvl="0" marL="457200" rtl="0" algn="l">
              <a:spcBef>
                <a:spcPts val="0"/>
              </a:spcBef>
              <a:spcAft>
                <a:spcPts val="0"/>
              </a:spcAft>
              <a:buSzPts val="1800"/>
              <a:buChar char="●"/>
            </a:pPr>
            <a:r>
              <a:rPr lang="en-US"/>
              <a:t>Naive Bayes lags behind, displaying lower scores across precision, recall, and F1-Score, making it the least performing model in this binary classification evaluation.</a:t>
            </a:r>
            <a:endParaRPr/>
          </a:p>
        </p:txBody>
      </p:sp>
      <p:pic>
        <p:nvPicPr>
          <p:cNvPr id="229" name="Google Shape;229;p28"/>
          <p:cNvPicPr preferRelativeResize="0"/>
          <p:nvPr/>
        </p:nvPicPr>
        <p:blipFill>
          <a:blip r:embed="rId3">
            <a:alphaModFix/>
          </a:blip>
          <a:stretch>
            <a:fillRect/>
          </a:stretch>
        </p:blipFill>
        <p:spPr>
          <a:xfrm>
            <a:off x="961400" y="1344360"/>
            <a:ext cx="3415395" cy="1969018"/>
          </a:xfrm>
          <a:prstGeom prst="rect">
            <a:avLst/>
          </a:prstGeom>
          <a:noFill/>
          <a:ln>
            <a:noFill/>
          </a:ln>
        </p:spPr>
      </p:pic>
      <p:pic>
        <p:nvPicPr>
          <p:cNvPr id="230" name="Google Shape;230;p28"/>
          <p:cNvPicPr preferRelativeResize="0"/>
          <p:nvPr/>
        </p:nvPicPr>
        <p:blipFill>
          <a:blip r:embed="rId4">
            <a:alphaModFix/>
          </a:blip>
          <a:stretch>
            <a:fillRect/>
          </a:stretch>
        </p:blipFill>
        <p:spPr>
          <a:xfrm>
            <a:off x="4529201" y="1344349"/>
            <a:ext cx="2577000" cy="216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&amp; Analysis</a:t>
            </a:r>
            <a:endParaRPr/>
          </a:p>
        </p:txBody>
      </p:sp>
      <p:sp>
        <p:nvSpPr>
          <p:cNvPr id="236" name="Google Shape;236;p29"/>
          <p:cNvSpPr txBox="1"/>
          <p:nvPr>
            <p:ph idx="1" type="body"/>
          </p:nvPr>
        </p:nvSpPr>
        <p:spPr>
          <a:xfrm>
            <a:off x="469275" y="4172125"/>
            <a:ext cx="11116200" cy="2410800"/>
          </a:xfrm>
          <a:prstGeom prst="rect">
            <a:avLst/>
          </a:prstGeom>
        </p:spPr>
        <p:txBody>
          <a:bodyPr anchorCtr="0" anchor="t" bIns="45700" lIns="91425" spcFirstLastPara="1" rIns="91425" wrap="square" tIns="45700">
            <a:noAutofit/>
          </a:bodyPr>
          <a:lstStyle/>
          <a:p>
            <a:pPr indent="-365125" lvl="0" marL="457200" rtl="0" algn="l">
              <a:lnSpc>
                <a:spcPct val="70000"/>
              </a:lnSpc>
              <a:spcBef>
                <a:spcPts val="1000"/>
              </a:spcBef>
              <a:spcAft>
                <a:spcPts val="0"/>
              </a:spcAft>
              <a:buSzPts val="2150"/>
              <a:buChar char="●"/>
            </a:pPr>
            <a:r>
              <a:rPr lang="en-US" sz="2150"/>
              <a:t>K-Nearest Neighbours has the lowest Mean Squared Error (MSE) on both the training and test datasets, and high R-square values (0.64-train, 0.68-test) , and thus gives the best results</a:t>
            </a:r>
            <a:endParaRPr sz="2150"/>
          </a:p>
          <a:p>
            <a:pPr indent="0" lvl="0" marL="0" rtl="0" algn="l">
              <a:lnSpc>
                <a:spcPct val="70000"/>
              </a:lnSpc>
              <a:spcBef>
                <a:spcPts val="1000"/>
              </a:spcBef>
              <a:spcAft>
                <a:spcPts val="0"/>
              </a:spcAft>
              <a:buNone/>
            </a:pPr>
            <a:r>
              <a:t/>
            </a:r>
            <a:endParaRPr sz="2150"/>
          </a:p>
          <a:p>
            <a:pPr indent="-365125" lvl="0" marL="457200" rtl="0" algn="l">
              <a:lnSpc>
                <a:spcPct val="70000"/>
              </a:lnSpc>
              <a:spcBef>
                <a:spcPts val="1000"/>
              </a:spcBef>
              <a:spcAft>
                <a:spcPts val="0"/>
              </a:spcAft>
              <a:buSzPts val="2150"/>
              <a:buChar char="●"/>
            </a:pPr>
            <a:r>
              <a:rPr lang="en-US" sz="2150"/>
              <a:t>XGBoost has a reasonably high R-square value (0.53) and thus would give reasonably accurate predictions </a:t>
            </a:r>
            <a:endParaRPr sz="2150"/>
          </a:p>
          <a:p>
            <a:pPr indent="0" lvl="0" marL="0" rtl="0" algn="l">
              <a:lnSpc>
                <a:spcPct val="70000"/>
              </a:lnSpc>
              <a:spcBef>
                <a:spcPts val="1000"/>
              </a:spcBef>
              <a:spcAft>
                <a:spcPts val="0"/>
              </a:spcAft>
              <a:buNone/>
            </a:pPr>
            <a:r>
              <a:t/>
            </a:r>
            <a:endParaRPr sz="2150"/>
          </a:p>
          <a:p>
            <a:pPr indent="-365125" lvl="0" marL="457200" rtl="0" algn="l">
              <a:lnSpc>
                <a:spcPct val="70000"/>
              </a:lnSpc>
              <a:spcBef>
                <a:spcPts val="1000"/>
              </a:spcBef>
              <a:spcAft>
                <a:spcPts val="0"/>
              </a:spcAft>
              <a:buSzPts val="2150"/>
              <a:buChar char="●"/>
            </a:pPr>
            <a:r>
              <a:rPr lang="en-US" sz="2150"/>
              <a:t>AdaBoost and SVR give the lowest R-square values and are thus the weakest models</a:t>
            </a:r>
            <a:endParaRPr sz="2150"/>
          </a:p>
        </p:txBody>
      </p:sp>
      <p:pic>
        <p:nvPicPr>
          <p:cNvPr id="237" name="Google Shape;237;p29"/>
          <p:cNvPicPr preferRelativeResize="0"/>
          <p:nvPr/>
        </p:nvPicPr>
        <p:blipFill rotWithShape="1">
          <a:blip r:embed="rId3">
            <a:alphaModFix/>
          </a:blip>
          <a:srcRect b="4067" l="0" r="0" t="0"/>
          <a:stretch/>
        </p:blipFill>
        <p:spPr>
          <a:xfrm>
            <a:off x="2889375" y="1397475"/>
            <a:ext cx="5356999" cy="252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Pipeline</a:t>
            </a:r>
            <a:endParaRPr/>
          </a:p>
        </p:txBody>
      </p:sp>
      <p:sp>
        <p:nvSpPr>
          <p:cNvPr id="243" name="Google Shape;243;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best classifier and regressor were tested on unseen data and their evaluation metrics were calculated and are as follows: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Best classifier: XGB</a:t>
            </a:r>
            <a:endParaRPr/>
          </a:p>
          <a:p>
            <a:pPr indent="0" lvl="0" marL="0" rtl="0" algn="l">
              <a:spcBef>
                <a:spcPts val="1000"/>
              </a:spcBef>
              <a:spcAft>
                <a:spcPts val="0"/>
              </a:spcAft>
              <a:buNone/>
            </a:pPr>
            <a:r>
              <a:rPr lang="en-US"/>
              <a:t>Best Regressor: K-Nearest Neighbours</a:t>
            </a:r>
            <a:endParaRPr/>
          </a:p>
        </p:txBody>
      </p:sp>
      <p:pic>
        <p:nvPicPr>
          <p:cNvPr id="244" name="Google Shape;244;p30"/>
          <p:cNvPicPr preferRelativeResize="0"/>
          <p:nvPr/>
        </p:nvPicPr>
        <p:blipFill rotWithShape="1">
          <a:blip r:embed="rId3">
            <a:alphaModFix/>
          </a:blip>
          <a:srcRect b="0" l="0" r="0" t="14096"/>
          <a:stretch/>
        </p:blipFill>
        <p:spPr>
          <a:xfrm>
            <a:off x="2469100" y="2490536"/>
            <a:ext cx="3276600" cy="1350075"/>
          </a:xfrm>
          <a:prstGeom prst="rect">
            <a:avLst/>
          </a:prstGeom>
          <a:noFill/>
          <a:ln>
            <a:noFill/>
          </a:ln>
        </p:spPr>
      </p:pic>
      <p:pic>
        <p:nvPicPr>
          <p:cNvPr id="245" name="Google Shape;245;p30"/>
          <p:cNvPicPr preferRelativeResize="0"/>
          <p:nvPr/>
        </p:nvPicPr>
        <p:blipFill>
          <a:blip r:embed="rId4">
            <a:alphaModFix/>
          </a:blip>
          <a:stretch>
            <a:fillRect/>
          </a:stretch>
        </p:blipFill>
        <p:spPr>
          <a:xfrm>
            <a:off x="7179413" y="2679800"/>
            <a:ext cx="2600325"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251" name="Google Shape;251;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Pre- Midsem: We preprocessed data, conducted EDA and </a:t>
            </a:r>
            <a:r>
              <a:rPr lang="en-US"/>
              <a:t>tested various classification models.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Post - Midsem: We addressed class imbalance and tested various regression models.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All in all, we were able to follow the timeline that we proposed in the project proposal.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Contributions</a:t>
            </a:r>
            <a:endParaRPr/>
          </a:p>
        </p:txBody>
      </p:sp>
      <p:sp>
        <p:nvSpPr>
          <p:cNvPr id="257" name="Google Shape;257;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Kush Aggarwal: </a:t>
            </a:r>
            <a:r>
              <a:rPr lang="en-US"/>
              <a:t>Literature Review, EDA and preprocessing of dataset, Model Implementation, Analysis and Inference of results</a:t>
            </a:r>
            <a:endParaRPr/>
          </a:p>
          <a:p>
            <a:pPr indent="0" lvl="0" marL="0" rtl="0" algn="l">
              <a:spcBef>
                <a:spcPts val="1000"/>
              </a:spcBef>
              <a:spcAft>
                <a:spcPts val="0"/>
              </a:spcAft>
              <a:buNone/>
            </a:pPr>
            <a:r>
              <a:rPr b="1" lang="en-US"/>
              <a:t>Anoushka Kumar:</a:t>
            </a:r>
            <a:r>
              <a:rPr lang="en-US"/>
              <a:t> </a:t>
            </a:r>
            <a:r>
              <a:rPr lang="en-US"/>
              <a:t>Literature Review, EDA and preprocessing of dataset, Model Implementation, Analysis and Inference of results</a:t>
            </a:r>
            <a:endParaRPr/>
          </a:p>
          <a:p>
            <a:pPr indent="0" lvl="0" marL="0" rtl="0" algn="l">
              <a:spcBef>
                <a:spcPts val="1000"/>
              </a:spcBef>
              <a:spcAft>
                <a:spcPts val="0"/>
              </a:spcAft>
              <a:buNone/>
            </a:pPr>
            <a:r>
              <a:rPr b="1" lang="en-US"/>
              <a:t>Mehak Gopal:</a:t>
            </a:r>
            <a:r>
              <a:rPr lang="en-US"/>
              <a:t> </a:t>
            </a:r>
            <a:r>
              <a:rPr lang="en-US"/>
              <a:t>Literature Review, EDA and preprocessing of dataset, Model Implementation, Analysis and Inference of results</a:t>
            </a:r>
            <a:endParaRPr/>
          </a:p>
          <a:p>
            <a:pPr indent="0" lvl="0" marL="0" rtl="0" algn="l">
              <a:spcBef>
                <a:spcPts val="1000"/>
              </a:spcBef>
              <a:spcAft>
                <a:spcPts val="0"/>
              </a:spcAft>
              <a:buNone/>
            </a:pPr>
            <a:r>
              <a:rPr b="1" lang="en-US"/>
              <a:t>Nalin Arora:</a:t>
            </a:r>
            <a:r>
              <a:rPr lang="en-US"/>
              <a:t> </a:t>
            </a:r>
            <a:r>
              <a:rPr lang="en-US"/>
              <a:t>Literature Review, EDA and preprocessing of dataset, Model Implementation, Analysis and Inference of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Flight delays have a profound effect on both passengers and the aviation sector.</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They bring about inconveniences for travellers, including missed connections and disrupted itineraries.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Delays lead to operational inefficiencies, elevated expenses, and reduced airline customer satisfaction.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i="1" lang="en-US"/>
              <a:t>In this project we intend to predict the delay in a flight to enhance user experience and cut down on inefficiency costs.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81" name="Google Shape;181;p21"/>
          <p:cNvSpPr txBox="1"/>
          <p:nvPr>
            <p:ph idx="1" type="body"/>
          </p:nvPr>
        </p:nvSpPr>
        <p:spPr>
          <a:xfrm>
            <a:off x="838202" y="1355457"/>
            <a:ext cx="10515600" cy="4799100"/>
          </a:xfrm>
          <a:prstGeom prst="rect">
            <a:avLst/>
          </a:prstGeom>
        </p:spPr>
        <p:txBody>
          <a:bodyPr anchorCtr="0" anchor="t" bIns="45700" lIns="91425" spcFirstLastPara="1" rIns="91425" wrap="square" tIns="45700">
            <a:noAutofit/>
          </a:bodyPr>
          <a:lstStyle/>
          <a:p>
            <a:pPr indent="0" lvl="0" marL="0" rtl="0" algn="l">
              <a:lnSpc>
                <a:spcPct val="80000"/>
              </a:lnSpc>
              <a:spcBef>
                <a:spcPts val="1500"/>
              </a:spcBef>
              <a:spcAft>
                <a:spcPts val="0"/>
              </a:spcAft>
              <a:buNone/>
            </a:pPr>
            <a:r>
              <a:rPr b="1" lang="en-US" sz="2400">
                <a:solidFill>
                  <a:srgbClr val="333333"/>
                </a:solidFill>
                <a:highlight>
                  <a:srgbClr val="FFFFFF"/>
                </a:highlight>
              </a:rPr>
              <a:t>Airline Flight Delay Prediction Using Machine Learning Models</a:t>
            </a:r>
            <a:r>
              <a:rPr lang="en-US" sz="2400">
                <a:solidFill>
                  <a:srgbClr val="333333"/>
                </a:solidFill>
                <a:highlight>
                  <a:srgbClr val="FFFFFF"/>
                </a:highlight>
              </a:rPr>
              <a:t>,</a:t>
            </a:r>
            <a:r>
              <a:rPr lang="en-US" sz="2400">
                <a:solidFill>
                  <a:srgbClr val="333333"/>
                </a:solidFill>
                <a:highlight>
                  <a:srgbClr val="FFFFFF"/>
                </a:highlight>
              </a:rPr>
              <a:t>Yuemin Tang,2021,</a:t>
            </a:r>
            <a:r>
              <a:rPr lang="en-US" sz="2400">
                <a:solidFill>
                  <a:srgbClr val="333333"/>
                </a:solidFill>
                <a:highlight>
                  <a:srgbClr val="FFFFFF"/>
                </a:highlight>
              </a:rPr>
              <a:t> ACM, New York, NY, USA :</a:t>
            </a:r>
            <a:endParaRPr sz="2400">
              <a:solidFill>
                <a:srgbClr val="333333"/>
              </a:solidFill>
              <a:highlight>
                <a:srgbClr val="FFFFFF"/>
              </a:highlight>
            </a:endParaRPr>
          </a:p>
          <a:p>
            <a:pPr indent="-381000" lvl="0" marL="457200" rtl="0" algn="l">
              <a:lnSpc>
                <a:spcPct val="80000"/>
              </a:lnSpc>
              <a:spcBef>
                <a:spcPts val="1500"/>
              </a:spcBef>
              <a:spcAft>
                <a:spcPts val="0"/>
              </a:spcAft>
              <a:buClr>
                <a:srgbClr val="333333"/>
              </a:buClr>
              <a:buSzPts val="2400"/>
              <a:buFont typeface="Calibri"/>
              <a:buChar char="●"/>
            </a:pPr>
            <a:r>
              <a:rPr lang="en-US" sz="2400">
                <a:solidFill>
                  <a:srgbClr val="333333"/>
                </a:solidFill>
                <a:highlight>
                  <a:srgbClr val="FFFFFF"/>
                </a:highlight>
              </a:rPr>
              <a:t>Performs binary classification using five models and compares their performance</a:t>
            </a:r>
            <a:endParaRPr sz="2400">
              <a:solidFill>
                <a:srgbClr val="333333"/>
              </a:solidFill>
              <a:highlight>
                <a:srgbClr val="FFFFFF"/>
              </a:highlight>
            </a:endParaRPr>
          </a:p>
          <a:p>
            <a:pPr indent="0" lvl="0" marL="457200" rtl="0" algn="l">
              <a:lnSpc>
                <a:spcPct val="80000"/>
              </a:lnSpc>
              <a:spcBef>
                <a:spcPts val="1500"/>
              </a:spcBef>
              <a:spcAft>
                <a:spcPts val="0"/>
              </a:spcAft>
              <a:buNone/>
            </a:pPr>
            <a:r>
              <a:t/>
            </a:r>
            <a:endParaRPr sz="2400">
              <a:solidFill>
                <a:srgbClr val="333333"/>
              </a:solidFill>
              <a:highlight>
                <a:srgbClr val="FFFFFF"/>
              </a:highlight>
            </a:endParaRPr>
          </a:p>
          <a:p>
            <a:pPr indent="-381000" lvl="0" marL="457200" rtl="0" algn="l">
              <a:lnSpc>
                <a:spcPct val="80000"/>
              </a:lnSpc>
              <a:spcBef>
                <a:spcPts val="1500"/>
              </a:spcBef>
              <a:spcAft>
                <a:spcPts val="0"/>
              </a:spcAft>
              <a:buClr>
                <a:srgbClr val="333333"/>
              </a:buClr>
              <a:buSzPts val="2400"/>
              <a:buFont typeface="Calibri"/>
              <a:buChar char="●"/>
            </a:pPr>
            <a:r>
              <a:rPr lang="en-US" sz="2400">
                <a:solidFill>
                  <a:srgbClr val="333333"/>
                </a:solidFill>
                <a:highlight>
                  <a:srgbClr val="FFFFFF"/>
                </a:highlight>
              </a:rPr>
              <a:t>Uses a dataset containing flight details from JFK airport over a span of 1 year</a:t>
            </a:r>
            <a:endParaRPr sz="2400">
              <a:solidFill>
                <a:srgbClr val="333333"/>
              </a:solidFill>
              <a:highlight>
                <a:srgbClr val="FFFFFF"/>
              </a:highlight>
            </a:endParaRPr>
          </a:p>
          <a:p>
            <a:pPr indent="0" lvl="0" marL="457200" rtl="0" algn="l">
              <a:lnSpc>
                <a:spcPct val="80000"/>
              </a:lnSpc>
              <a:spcBef>
                <a:spcPts val="1500"/>
              </a:spcBef>
              <a:spcAft>
                <a:spcPts val="0"/>
              </a:spcAft>
              <a:buNone/>
            </a:pPr>
            <a:r>
              <a:t/>
            </a:r>
            <a:endParaRPr sz="2400">
              <a:solidFill>
                <a:srgbClr val="333333"/>
              </a:solidFill>
              <a:highlight>
                <a:srgbClr val="FFFFFF"/>
              </a:highlight>
            </a:endParaRPr>
          </a:p>
          <a:p>
            <a:pPr indent="-381000" lvl="0" marL="457200" rtl="0" algn="l">
              <a:lnSpc>
                <a:spcPct val="80000"/>
              </a:lnSpc>
              <a:spcBef>
                <a:spcPts val="1500"/>
              </a:spcBef>
              <a:spcAft>
                <a:spcPts val="0"/>
              </a:spcAft>
              <a:buClr>
                <a:srgbClr val="333333"/>
              </a:buClr>
              <a:buSzPts val="2400"/>
              <a:buFont typeface="Calibri"/>
              <a:buChar char="●"/>
            </a:pPr>
            <a:r>
              <a:rPr lang="en-US" sz="2400">
                <a:solidFill>
                  <a:srgbClr val="333333"/>
                </a:solidFill>
                <a:highlight>
                  <a:srgbClr val="FFFFFF"/>
                </a:highlight>
              </a:rPr>
              <a:t>The results point towards Decision Trees as </a:t>
            </a:r>
            <a:r>
              <a:rPr lang="en-US" sz="2400">
                <a:solidFill>
                  <a:srgbClr val="333333"/>
                </a:solidFill>
                <a:highlight>
                  <a:srgbClr val="FFFFFF"/>
                </a:highlight>
              </a:rPr>
              <a:t>having</a:t>
            </a:r>
            <a:r>
              <a:rPr lang="en-US" sz="2400">
                <a:solidFill>
                  <a:srgbClr val="333333"/>
                </a:solidFill>
                <a:highlight>
                  <a:srgbClr val="FFFFFF"/>
                </a:highlight>
              </a:rPr>
              <a:t> the most accurate predictions.</a:t>
            </a:r>
            <a:endParaRPr sz="2400">
              <a:solidFill>
                <a:srgbClr val="333333"/>
              </a:solidFill>
              <a:highlight>
                <a:srgbClr val="FFFFFF"/>
              </a:highlight>
            </a:endParaRPr>
          </a:p>
          <a:p>
            <a:pPr indent="0" lvl="0" marL="0" rtl="0" algn="l">
              <a:lnSpc>
                <a:spcPct val="80000"/>
              </a:lnSpc>
              <a:spcBef>
                <a:spcPts val="1500"/>
              </a:spcBef>
              <a:spcAft>
                <a:spcPts val="0"/>
              </a:spcAft>
              <a:buNone/>
            </a:pPr>
            <a:r>
              <a:t/>
            </a:r>
            <a:endParaRPr sz="2400">
              <a:solidFill>
                <a:srgbClr val="333333"/>
              </a:solidFill>
              <a:highlight>
                <a:srgbClr val="FFFFFF"/>
              </a:highlight>
            </a:endParaRPr>
          </a:p>
          <a:p>
            <a:pPr indent="0" lvl="0" marL="0" rtl="0" algn="l">
              <a:lnSpc>
                <a:spcPct val="80000"/>
              </a:lnSpc>
              <a:spcBef>
                <a:spcPts val="1500"/>
              </a:spcBef>
              <a:spcAft>
                <a:spcPts val="600"/>
              </a:spcAft>
              <a:buNone/>
            </a:pPr>
            <a:r>
              <a:rPr i="1" lang="en-US" sz="2400">
                <a:solidFill>
                  <a:srgbClr val="333333"/>
                </a:solidFill>
                <a:highlight>
                  <a:srgbClr val="FFFFFF"/>
                </a:highlight>
              </a:rPr>
              <a:t>This paper uses the same dataset that we have used in our project. It follows the same trajectory as our project till binary classification, following which we will perform linear regression to calculate the amount of delay.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87" name="Google Shape;187;p2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3333"/>
              </a:lnSpc>
              <a:spcBef>
                <a:spcPts val="0"/>
              </a:spcBef>
              <a:spcAft>
                <a:spcPts val="0"/>
              </a:spcAft>
              <a:buNone/>
            </a:pPr>
            <a:r>
              <a:rPr b="1" lang="en-US" sz="2400">
                <a:highlight>
                  <a:srgbClr val="FFFFFF"/>
                </a:highlight>
              </a:rPr>
              <a:t>Prediction of Flight Time Deviation for Lithuanian Airports Using Supervised Machine Learning Model, </a:t>
            </a:r>
            <a:r>
              <a:rPr lang="en-US" sz="2400"/>
              <a:t>P. Stefanovič, R. Štrimaitis, and O. Kurasova, </a:t>
            </a:r>
            <a:r>
              <a:rPr i="1" lang="en-US" sz="2400"/>
              <a:t>Computational Intelligence and Neuroscience</a:t>
            </a:r>
            <a:r>
              <a:rPr lang="en-US" sz="2400"/>
              <a:t>, vol. 2020</a:t>
            </a:r>
            <a:endParaRPr b="1" sz="2400">
              <a:solidFill>
                <a:srgbClr val="333333"/>
              </a:solidFill>
              <a:highlight>
                <a:srgbClr val="FFFFFF"/>
              </a:highlight>
            </a:endParaRPr>
          </a:p>
          <a:p>
            <a:pPr indent="-381000" lvl="0" marL="457200" rtl="0" algn="l">
              <a:lnSpc>
                <a:spcPct val="80000"/>
              </a:lnSpc>
              <a:spcBef>
                <a:spcPts val="1500"/>
              </a:spcBef>
              <a:spcAft>
                <a:spcPts val="0"/>
              </a:spcAft>
              <a:buClr>
                <a:srgbClr val="333333"/>
              </a:buClr>
              <a:buSzPts val="2400"/>
              <a:buFont typeface="Calibri"/>
              <a:buChar char="●"/>
            </a:pPr>
            <a:r>
              <a:rPr lang="en-US" sz="2400"/>
              <a:t>Analyzes the flight time deviation of Lithuanian Airports</a:t>
            </a:r>
            <a:endParaRPr sz="2400"/>
          </a:p>
          <a:p>
            <a:pPr indent="0" lvl="0" marL="0" rtl="0" algn="l">
              <a:lnSpc>
                <a:spcPct val="80000"/>
              </a:lnSpc>
              <a:spcBef>
                <a:spcPts val="1500"/>
              </a:spcBef>
              <a:spcAft>
                <a:spcPts val="0"/>
              </a:spcAft>
              <a:buNone/>
            </a:pPr>
            <a:r>
              <a:t/>
            </a:r>
            <a:endParaRPr sz="2400"/>
          </a:p>
          <a:p>
            <a:pPr indent="-381000" lvl="0" marL="457200" rtl="0" algn="l">
              <a:lnSpc>
                <a:spcPct val="80000"/>
              </a:lnSpc>
              <a:spcBef>
                <a:spcPts val="1500"/>
              </a:spcBef>
              <a:spcAft>
                <a:spcPts val="0"/>
              </a:spcAft>
              <a:buSzPts val="2400"/>
              <a:buChar char="●"/>
            </a:pPr>
            <a:r>
              <a:rPr lang="en-US" sz="2400"/>
              <a:t>Uses 7 different models to compare and contrast results, and SMOTE analysis to address class imbalance</a:t>
            </a:r>
            <a:endParaRPr sz="2400"/>
          </a:p>
          <a:p>
            <a:pPr indent="0" lvl="0" marL="0" rtl="0" algn="l">
              <a:lnSpc>
                <a:spcPct val="80000"/>
              </a:lnSpc>
              <a:spcBef>
                <a:spcPts val="1500"/>
              </a:spcBef>
              <a:spcAft>
                <a:spcPts val="0"/>
              </a:spcAft>
              <a:buNone/>
            </a:pPr>
            <a:r>
              <a:t/>
            </a:r>
            <a:endParaRPr sz="2400"/>
          </a:p>
          <a:p>
            <a:pPr indent="-381000" lvl="0" marL="457200" rtl="0" algn="l">
              <a:lnSpc>
                <a:spcPct val="80000"/>
              </a:lnSpc>
              <a:spcBef>
                <a:spcPts val="1500"/>
              </a:spcBef>
              <a:spcAft>
                <a:spcPts val="0"/>
              </a:spcAft>
              <a:buSzPts val="2400"/>
              <a:buChar char="●"/>
            </a:pPr>
            <a:r>
              <a:rPr lang="en-US" sz="2400"/>
              <a:t>Uses grid search to compare result parameters and maximise the accuracy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93" name="Google Shape;193;p23"/>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23913"/>
              </a:lnSpc>
              <a:spcBef>
                <a:spcPts val="0"/>
              </a:spcBef>
              <a:spcAft>
                <a:spcPts val="0"/>
              </a:spcAft>
              <a:buNone/>
            </a:pPr>
            <a:r>
              <a:rPr b="1" lang="en-US" sz="2400">
                <a:solidFill>
                  <a:srgbClr val="333333"/>
                </a:solidFill>
                <a:highlight>
                  <a:srgbClr val="FFFFFF"/>
                </a:highlight>
                <a:latin typeface="Arial"/>
                <a:ea typeface="Arial"/>
                <a:cs typeface="Arial"/>
                <a:sym typeface="Arial"/>
              </a:rPr>
              <a:t>A machine learning approach for prediction of on-time performance of flights</a:t>
            </a:r>
            <a:r>
              <a:rPr b="1" lang="en-US" sz="2400">
                <a:highlight>
                  <a:srgbClr val="FFFFFF"/>
                </a:highlight>
              </a:rPr>
              <a:t>, </a:t>
            </a:r>
            <a:r>
              <a:rPr lang="en-US" sz="2400"/>
              <a:t>Balasubramanian Thiagarajan,Lakshminarasimhan Srinivasan, Aditya Vikram Sharma, Dinesh Shrikanthan,Vineeth Vijayaraghavan</a:t>
            </a:r>
            <a:r>
              <a:rPr lang="en-US" sz="2400"/>
              <a:t>, </a:t>
            </a:r>
            <a:r>
              <a:rPr i="1" lang="en-US" sz="2400"/>
              <a:t>IEEE</a:t>
            </a:r>
            <a:endParaRPr b="1" sz="2400">
              <a:solidFill>
                <a:srgbClr val="333333"/>
              </a:solidFill>
              <a:highlight>
                <a:srgbClr val="FFFFFF"/>
              </a:highlight>
            </a:endParaRPr>
          </a:p>
          <a:p>
            <a:pPr indent="-381000" lvl="0" marL="457200" rtl="0" algn="l">
              <a:lnSpc>
                <a:spcPct val="80000"/>
              </a:lnSpc>
              <a:spcBef>
                <a:spcPts val="1500"/>
              </a:spcBef>
              <a:spcAft>
                <a:spcPts val="0"/>
              </a:spcAft>
              <a:buClr>
                <a:srgbClr val="333333"/>
              </a:buClr>
              <a:buSzPts val="2400"/>
              <a:buFont typeface="Calibri"/>
              <a:buChar char="●"/>
            </a:pPr>
            <a:r>
              <a:rPr lang="en-US" sz="2400"/>
              <a:t>2-stage prediction model to predict the expected delay</a:t>
            </a:r>
            <a:endParaRPr sz="2400"/>
          </a:p>
          <a:p>
            <a:pPr indent="0" lvl="0" marL="0" rtl="0" algn="l">
              <a:lnSpc>
                <a:spcPct val="80000"/>
              </a:lnSpc>
              <a:spcBef>
                <a:spcPts val="1500"/>
              </a:spcBef>
              <a:spcAft>
                <a:spcPts val="0"/>
              </a:spcAft>
              <a:buNone/>
            </a:pPr>
            <a:r>
              <a:t/>
            </a:r>
            <a:endParaRPr sz="2400"/>
          </a:p>
          <a:p>
            <a:pPr indent="-381000" lvl="0" marL="457200" rtl="0" algn="l">
              <a:lnSpc>
                <a:spcPct val="80000"/>
              </a:lnSpc>
              <a:spcBef>
                <a:spcPts val="1500"/>
              </a:spcBef>
              <a:spcAft>
                <a:spcPts val="0"/>
              </a:spcAft>
              <a:buSzPts val="2400"/>
              <a:buChar char="●"/>
            </a:pPr>
            <a:r>
              <a:rPr lang="en-US" sz="2400"/>
              <a:t>Carries out both regression and classification tasks with four models for each</a:t>
            </a:r>
            <a:endParaRPr sz="2400"/>
          </a:p>
          <a:p>
            <a:pPr indent="0" lvl="0" marL="0" rtl="0" algn="l">
              <a:lnSpc>
                <a:spcPct val="80000"/>
              </a:lnSpc>
              <a:spcBef>
                <a:spcPts val="1500"/>
              </a:spcBef>
              <a:spcAft>
                <a:spcPts val="0"/>
              </a:spcAft>
              <a:buNone/>
            </a:pPr>
            <a:r>
              <a:t/>
            </a:r>
            <a:endParaRPr sz="2400"/>
          </a:p>
          <a:p>
            <a:pPr indent="-381000" lvl="0" marL="457200" rtl="0" algn="l">
              <a:lnSpc>
                <a:spcPct val="80000"/>
              </a:lnSpc>
              <a:spcBef>
                <a:spcPts val="1500"/>
              </a:spcBef>
              <a:spcAft>
                <a:spcPts val="0"/>
              </a:spcAft>
              <a:buSzPts val="2400"/>
              <a:buFont typeface="Calibri"/>
              <a:buChar char="●"/>
            </a:pPr>
            <a:r>
              <a:rPr lang="en-US" sz="2400">
                <a:solidFill>
                  <a:srgbClr val="333333"/>
                </a:solidFill>
                <a:highlight>
                  <a:srgbClr val="FFFFFF"/>
                </a:highlight>
              </a:rPr>
              <a:t>Built a real-time Decision Support Tool to inform passengers and airlines about expected delays using available factors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a:t>
            </a:r>
            <a:endParaRPr/>
          </a:p>
        </p:txBody>
      </p:sp>
      <p:sp>
        <p:nvSpPr>
          <p:cNvPr id="199" name="Google Shape;199;p24"/>
          <p:cNvSpPr txBox="1"/>
          <p:nvPr>
            <p:ph idx="1" type="body"/>
          </p:nvPr>
        </p:nvSpPr>
        <p:spPr>
          <a:xfrm>
            <a:off x="845125" y="1381175"/>
            <a:ext cx="7104900" cy="15699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rPr lang="en-US"/>
              <a:t>We made boxplots and a correlation heatmap for the dataset. The boxplots led to the conclusion that normalisation of the features was required. </a:t>
            </a:r>
            <a:endParaRPr/>
          </a:p>
          <a:p>
            <a:pPr indent="0" lvl="0" marL="0" rtl="0" algn="l">
              <a:spcBef>
                <a:spcPts val="1000"/>
              </a:spcBef>
              <a:spcAft>
                <a:spcPts val="0"/>
              </a:spcAft>
              <a:buNone/>
            </a:pPr>
            <a:r>
              <a:t/>
            </a:r>
            <a:endParaRPr/>
          </a:p>
        </p:txBody>
      </p:sp>
      <p:pic>
        <p:nvPicPr>
          <p:cNvPr id="200" name="Google Shape;200;p24"/>
          <p:cNvPicPr preferRelativeResize="0"/>
          <p:nvPr/>
        </p:nvPicPr>
        <p:blipFill>
          <a:blip r:embed="rId3">
            <a:alphaModFix/>
          </a:blip>
          <a:stretch>
            <a:fillRect/>
          </a:stretch>
        </p:blipFill>
        <p:spPr>
          <a:xfrm>
            <a:off x="934294" y="2501169"/>
            <a:ext cx="3804351" cy="3336726"/>
          </a:xfrm>
          <a:prstGeom prst="rect">
            <a:avLst/>
          </a:prstGeom>
          <a:noFill/>
          <a:ln>
            <a:noFill/>
          </a:ln>
        </p:spPr>
      </p:pic>
      <p:pic>
        <p:nvPicPr>
          <p:cNvPr id="201" name="Google Shape;201;p24"/>
          <p:cNvPicPr preferRelativeResize="0"/>
          <p:nvPr/>
        </p:nvPicPr>
        <p:blipFill>
          <a:blip r:embed="rId4">
            <a:alphaModFix/>
          </a:blip>
          <a:stretch>
            <a:fillRect/>
          </a:stretch>
        </p:blipFill>
        <p:spPr>
          <a:xfrm>
            <a:off x="8250998" y="1381175"/>
            <a:ext cx="3313125" cy="2455826"/>
          </a:xfrm>
          <a:prstGeom prst="rect">
            <a:avLst/>
          </a:prstGeom>
          <a:noFill/>
          <a:ln>
            <a:noFill/>
          </a:ln>
        </p:spPr>
      </p:pic>
      <p:pic>
        <p:nvPicPr>
          <p:cNvPr id="202" name="Google Shape;202;p24"/>
          <p:cNvPicPr preferRelativeResize="0"/>
          <p:nvPr/>
        </p:nvPicPr>
        <p:blipFill>
          <a:blip r:embed="rId5">
            <a:alphaModFix/>
          </a:blip>
          <a:stretch>
            <a:fillRect/>
          </a:stretch>
        </p:blipFill>
        <p:spPr>
          <a:xfrm>
            <a:off x="4845025" y="2608575"/>
            <a:ext cx="3519125" cy="2590001"/>
          </a:xfrm>
          <a:prstGeom prst="rect">
            <a:avLst/>
          </a:prstGeom>
          <a:noFill/>
          <a:ln>
            <a:noFill/>
          </a:ln>
        </p:spPr>
      </p:pic>
      <p:pic>
        <p:nvPicPr>
          <p:cNvPr id="203" name="Google Shape;203;p24"/>
          <p:cNvPicPr preferRelativeResize="0"/>
          <p:nvPr/>
        </p:nvPicPr>
        <p:blipFill>
          <a:blip r:embed="rId6">
            <a:alphaModFix/>
          </a:blip>
          <a:stretch>
            <a:fillRect/>
          </a:stretch>
        </p:blipFill>
        <p:spPr>
          <a:xfrm>
            <a:off x="8251000" y="3837000"/>
            <a:ext cx="3364342" cy="245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Preprocessing</a:t>
            </a:r>
            <a:endParaRPr/>
          </a:p>
        </p:txBody>
      </p:sp>
      <p:sp>
        <p:nvSpPr>
          <p:cNvPr id="209" name="Google Shape;209;p25"/>
          <p:cNvSpPr txBox="1"/>
          <p:nvPr>
            <p:ph idx="1" type="body"/>
          </p:nvPr>
        </p:nvSpPr>
        <p:spPr>
          <a:xfrm>
            <a:off x="845125" y="1285150"/>
            <a:ext cx="8556900" cy="4703700"/>
          </a:xfrm>
          <a:prstGeom prst="rect">
            <a:avLst/>
          </a:prstGeom>
        </p:spPr>
        <p:txBody>
          <a:bodyPr anchorCtr="0" anchor="t" bIns="45700" lIns="91425" spcFirstLastPara="1" rIns="91425" wrap="square" tIns="45700">
            <a:normAutofit lnSpcReduction="10000"/>
          </a:bodyPr>
          <a:lstStyle/>
          <a:p>
            <a:pPr indent="-330200" lvl="0" marL="457200" rtl="0" algn="l">
              <a:spcBef>
                <a:spcPts val="1000"/>
              </a:spcBef>
              <a:spcAft>
                <a:spcPts val="0"/>
              </a:spcAft>
              <a:buSzPts val="1600"/>
              <a:buChar char="●"/>
            </a:pPr>
            <a:r>
              <a:rPr lang="en-US" sz="2600"/>
              <a:t>We had 23 features in our dataset total and its description is shown.</a:t>
            </a:r>
            <a:endParaRPr sz="2600"/>
          </a:p>
          <a:p>
            <a:pPr indent="-330200" lvl="0" marL="457200" rtl="0" algn="l">
              <a:spcBef>
                <a:spcPts val="0"/>
              </a:spcBef>
              <a:spcAft>
                <a:spcPts val="0"/>
              </a:spcAft>
              <a:buSzPts val="1600"/>
              <a:buChar char="●"/>
            </a:pPr>
            <a:r>
              <a:rPr lang="en-US" sz="2600"/>
              <a:t>We deleted the NaN entries(2 samples).</a:t>
            </a:r>
            <a:endParaRPr sz="2600"/>
          </a:p>
          <a:p>
            <a:pPr indent="-342900" lvl="0" marL="457200" rtl="0" algn="l">
              <a:spcBef>
                <a:spcPts val="0"/>
              </a:spcBef>
              <a:spcAft>
                <a:spcPts val="0"/>
              </a:spcAft>
              <a:buSzPts val="1800"/>
              <a:buChar char="●"/>
            </a:pPr>
            <a:r>
              <a:rPr lang="en-US" sz="2600"/>
              <a:t>Six columns </a:t>
            </a:r>
            <a:r>
              <a:rPr lang="en-US" sz="1300"/>
              <a:t>(</a:t>
            </a:r>
            <a:r>
              <a:rPr lang="en-US" sz="1300"/>
              <a:t>'OP_UNIQUE_CARRIER', 'TAIL_NUM', 'CRS_DEP_M', 'DEP_TIME_M', 'CRS_ARR_M' and 'TAXI_OUT’) </a:t>
            </a:r>
            <a:r>
              <a:rPr lang="en-US" sz="2600"/>
              <a:t>were dropped which we considered unnecessary to our model predictions</a:t>
            </a:r>
            <a:endParaRPr sz="2600"/>
          </a:p>
          <a:p>
            <a:pPr indent="-330200" lvl="0" marL="457200" rtl="0" algn="l">
              <a:spcBef>
                <a:spcPts val="0"/>
              </a:spcBef>
              <a:spcAft>
                <a:spcPts val="0"/>
              </a:spcAft>
              <a:buSzPts val="1600"/>
              <a:buChar char="●"/>
            </a:pPr>
            <a:r>
              <a:rPr lang="en-US" sz="2600"/>
              <a:t>The ‘DEW_POINT’ column was changed to int type and the ‘DEP_DELAY’ column was changed to 0/1 format for binary classification and moved to the end of the dataset. For regression, ‘DEP_DELAY’ was kept as is and the ground truth for classification (0/1 format) was added in a separate column called ‘delayed’.</a:t>
            </a:r>
            <a:endParaRPr sz="2600"/>
          </a:p>
          <a:p>
            <a:pPr indent="-330200" lvl="0" marL="457200" rtl="0" algn="l">
              <a:spcBef>
                <a:spcPts val="0"/>
              </a:spcBef>
              <a:spcAft>
                <a:spcPts val="0"/>
              </a:spcAft>
              <a:buSzPts val="1600"/>
              <a:buChar char="●"/>
            </a:pPr>
            <a:r>
              <a:rPr lang="en-US" sz="2600"/>
              <a:t>We label encoded categorical columns (‘DEST’, ‘Wind’ and ‘Condition’) and Z-normalised the columns.</a:t>
            </a:r>
            <a:endParaRPr sz="2600"/>
          </a:p>
        </p:txBody>
      </p:sp>
      <p:pic>
        <p:nvPicPr>
          <p:cNvPr id="210" name="Google Shape;210;p25"/>
          <p:cNvPicPr preferRelativeResize="0"/>
          <p:nvPr/>
        </p:nvPicPr>
        <p:blipFill>
          <a:blip r:embed="rId3">
            <a:alphaModFix/>
          </a:blip>
          <a:stretch>
            <a:fillRect/>
          </a:stretch>
        </p:blipFill>
        <p:spPr>
          <a:xfrm>
            <a:off x="9322000" y="1346700"/>
            <a:ext cx="2544300" cy="420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16" name="Google Shape;216;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The objective was to </a:t>
            </a:r>
            <a:r>
              <a:rPr lang="en-US"/>
              <a:t>correctly</a:t>
            </a:r>
            <a:r>
              <a:rPr lang="en-US"/>
              <a:t> classify delay in flights and predict the amount of delay.</a:t>
            </a:r>
            <a:endParaRPr/>
          </a:p>
          <a:p>
            <a:pPr indent="0" lvl="0" marL="0" rtl="0" algn="l">
              <a:spcBef>
                <a:spcPts val="1000"/>
              </a:spcBef>
              <a:spcAft>
                <a:spcPts val="0"/>
              </a:spcAft>
              <a:buNone/>
            </a:pPr>
            <a:r>
              <a:rPr b="1" lang="en-US"/>
              <a:t>Classification</a:t>
            </a:r>
            <a:r>
              <a:rPr lang="en-US"/>
              <a:t>: This was </a:t>
            </a:r>
            <a:r>
              <a:rPr lang="en-US"/>
              <a:t>attempted</a:t>
            </a:r>
            <a:r>
              <a:rPr lang="en-US"/>
              <a:t> through multiple classification models using K-fold cross validation.</a:t>
            </a:r>
            <a:endParaRPr/>
          </a:p>
          <a:p>
            <a:pPr indent="0" lvl="0" marL="0" rtl="0" algn="l">
              <a:spcBef>
                <a:spcPts val="1000"/>
              </a:spcBef>
              <a:spcAft>
                <a:spcPts val="0"/>
              </a:spcAft>
              <a:buNone/>
            </a:pPr>
            <a:r>
              <a:rPr lang="en-US"/>
              <a:t>We set K = 10 and used the following classification methods:</a:t>
            </a:r>
            <a:endParaRPr/>
          </a:p>
          <a:p>
            <a:pPr indent="-342900" lvl="0" marL="457200" rtl="0" algn="l">
              <a:spcBef>
                <a:spcPts val="1000"/>
              </a:spcBef>
              <a:spcAft>
                <a:spcPts val="0"/>
              </a:spcAft>
              <a:buSzPts val="1800"/>
              <a:buChar char="●"/>
            </a:pPr>
            <a:r>
              <a:rPr lang="en-US"/>
              <a:t>Decision Trees</a:t>
            </a:r>
            <a:endParaRPr/>
          </a:p>
          <a:p>
            <a:pPr indent="-342900" lvl="0" marL="457200" rtl="0" algn="l">
              <a:spcBef>
                <a:spcPts val="0"/>
              </a:spcBef>
              <a:spcAft>
                <a:spcPts val="0"/>
              </a:spcAft>
              <a:buSzPts val="1800"/>
              <a:buChar char="●"/>
            </a:pPr>
            <a:r>
              <a:rPr lang="en-US"/>
              <a:t>Random Forest</a:t>
            </a:r>
            <a:endParaRPr/>
          </a:p>
          <a:p>
            <a:pPr indent="-342900" lvl="0" marL="457200" rtl="0" algn="l">
              <a:spcBef>
                <a:spcPts val="0"/>
              </a:spcBef>
              <a:spcAft>
                <a:spcPts val="0"/>
              </a:spcAft>
              <a:buSzPts val="1800"/>
              <a:buChar char="●"/>
            </a:pPr>
            <a:r>
              <a:rPr lang="en-US"/>
              <a:t>K-Nearest Neighbours</a:t>
            </a:r>
            <a:endParaRPr/>
          </a:p>
          <a:p>
            <a:pPr indent="-342900" lvl="0" marL="457200" rtl="0" algn="l">
              <a:spcBef>
                <a:spcPts val="0"/>
              </a:spcBef>
              <a:spcAft>
                <a:spcPts val="0"/>
              </a:spcAft>
              <a:buSzPts val="1800"/>
              <a:buChar char="●"/>
            </a:pPr>
            <a:r>
              <a:rPr lang="en-US"/>
              <a:t>Naive Bayes</a:t>
            </a:r>
            <a:endParaRPr/>
          </a:p>
          <a:p>
            <a:pPr indent="-342900" lvl="0" marL="457200" rtl="0" algn="l">
              <a:spcBef>
                <a:spcPts val="0"/>
              </a:spcBef>
              <a:spcAft>
                <a:spcPts val="0"/>
              </a:spcAft>
              <a:buSzPts val="1800"/>
              <a:buChar char="●"/>
            </a:pPr>
            <a:r>
              <a:rPr lang="en-US"/>
              <a:t>Logistic Regression</a:t>
            </a:r>
            <a:endParaRPr/>
          </a:p>
          <a:p>
            <a:pPr indent="-342900" lvl="0" marL="457200" rtl="0" algn="l">
              <a:spcBef>
                <a:spcPts val="0"/>
              </a:spcBef>
              <a:spcAft>
                <a:spcPts val="0"/>
              </a:spcAft>
              <a:buSzPts val="1800"/>
              <a:buChar char="●"/>
            </a:pPr>
            <a:r>
              <a:rPr lang="en-US"/>
              <a:t>SVM</a:t>
            </a:r>
            <a:endParaRPr/>
          </a:p>
          <a:p>
            <a:pPr indent="-342900" lvl="0" marL="457200" rtl="0" algn="l">
              <a:spcBef>
                <a:spcPts val="0"/>
              </a:spcBef>
              <a:spcAft>
                <a:spcPts val="0"/>
              </a:spcAft>
              <a:buSzPts val="1800"/>
              <a:buChar char="●"/>
            </a:pPr>
            <a:r>
              <a:rPr lang="en-US"/>
              <a:t>Gradient Boosting</a:t>
            </a:r>
            <a:endParaRPr/>
          </a:p>
          <a:p>
            <a:pPr indent="-342900" lvl="0" marL="457200" rtl="0" algn="l">
              <a:spcBef>
                <a:spcPts val="0"/>
              </a:spcBef>
              <a:spcAft>
                <a:spcPts val="0"/>
              </a:spcAft>
              <a:buSzPts val="1800"/>
              <a:buChar char="●"/>
            </a:pPr>
            <a:r>
              <a:rPr lang="en-US"/>
              <a:t>ADA Boosting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22" name="Google Shape;222;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Class Imbalance</a:t>
            </a:r>
            <a:r>
              <a:rPr lang="en-US"/>
              <a:t>: This was addressed using SMOTE analysis.</a:t>
            </a:r>
            <a:endParaRPr/>
          </a:p>
          <a:p>
            <a:pPr indent="0" lvl="0" marL="0" rtl="0" algn="l">
              <a:spcBef>
                <a:spcPts val="1000"/>
              </a:spcBef>
              <a:spcAft>
                <a:spcPts val="0"/>
              </a:spcAft>
              <a:buNone/>
            </a:pPr>
            <a:r>
              <a:rPr b="1" lang="en-US"/>
              <a:t>Regression: </a:t>
            </a:r>
            <a:r>
              <a:rPr lang="en-US"/>
              <a:t>This was done by fitting several regression models and using K fold cross validation (K=10) and comparing the obtained results.</a:t>
            </a:r>
            <a:endParaRPr/>
          </a:p>
          <a:p>
            <a:pPr indent="0" lvl="0" marL="0" rtl="0" algn="l">
              <a:spcBef>
                <a:spcPts val="1000"/>
              </a:spcBef>
              <a:spcAft>
                <a:spcPts val="0"/>
              </a:spcAft>
              <a:buNone/>
            </a:pPr>
            <a:r>
              <a:rPr lang="en-US"/>
              <a:t>We used the following regression methods:</a:t>
            </a:r>
            <a:endParaRPr/>
          </a:p>
          <a:p>
            <a:pPr indent="-342900" lvl="0" marL="457200" rtl="0" algn="l">
              <a:spcBef>
                <a:spcPts val="1000"/>
              </a:spcBef>
              <a:spcAft>
                <a:spcPts val="0"/>
              </a:spcAft>
              <a:buSzPts val="1800"/>
              <a:buChar char="●"/>
            </a:pPr>
            <a:r>
              <a:rPr lang="en-US"/>
              <a:t>K-Nearest Neighbours</a:t>
            </a:r>
            <a:endParaRPr/>
          </a:p>
          <a:p>
            <a:pPr indent="-342900" lvl="0" marL="457200" rtl="0" algn="l">
              <a:spcBef>
                <a:spcPts val="0"/>
              </a:spcBef>
              <a:spcAft>
                <a:spcPts val="0"/>
              </a:spcAft>
              <a:buSzPts val="1800"/>
              <a:buChar char="●"/>
            </a:pPr>
            <a:r>
              <a:rPr lang="en-US"/>
              <a:t>Decision Tree Regressor</a:t>
            </a:r>
            <a:endParaRPr/>
          </a:p>
          <a:p>
            <a:pPr indent="-342900" lvl="0" marL="457200" rtl="0" algn="l">
              <a:spcBef>
                <a:spcPts val="0"/>
              </a:spcBef>
              <a:spcAft>
                <a:spcPts val="0"/>
              </a:spcAft>
              <a:buSzPts val="1800"/>
              <a:buChar char="●"/>
            </a:pPr>
            <a:r>
              <a:rPr lang="en-US"/>
              <a:t>Random Forest Regressor</a:t>
            </a:r>
            <a:endParaRPr/>
          </a:p>
          <a:p>
            <a:pPr indent="-342900" lvl="0" marL="457200" rtl="0" algn="l">
              <a:spcBef>
                <a:spcPts val="0"/>
              </a:spcBef>
              <a:spcAft>
                <a:spcPts val="0"/>
              </a:spcAft>
              <a:buSzPts val="1800"/>
              <a:buChar char="●"/>
            </a:pPr>
            <a:r>
              <a:rPr lang="en-US"/>
              <a:t>Ridge and Lasso</a:t>
            </a:r>
            <a:endParaRPr/>
          </a:p>
          <a:p>
            <a:pPr indent="-342900" lvl="0" marL="457200" rtl="0" algn="l">
              <a:spcBef>
                <a:spcPts val="0"/>
              </a:spcBef>
              <a:spcAft>
                <a:spcPts val="0"/>
              </a:spcAft>
              <a:buSzPts val="1800"/>
              <a:buChar char="●"/>
            </a:pPr>
            <a:r>
              <a:rPr lang="en-US"/>
              <a:t>XGBoost</a:t>
            </a:r>
            <a:endParaRPr/>
          </a:p>
          <a:p>
            <a:pPr indent="-342900" lvl="0" marL="457200" rtl="0" algn="l">
              <a:spcBef>
                <a:spcPts val="0"/>
              </a:spcBef>
              <a:spcAft>
                <a:spcPts val="0"/>
              </a:spcAft>
              <a:buSzPts val="1800"/>
              <a:buChar char="●"/>
            </a:pPr>
            <a:r>
              <a:rPr lang="en-US"/>
              <a:t>Linear Regression</a:t>
            </a:r>
            <a:endParaRPr/>
          </a:p>
          <a:p>
            <a:pPr indent="-342900" lvl="0" marL="457200" rtl="0" algn="l">
              <a:spcBef>
                <a:spcPts val="0"/>
              </a:spcBef>
              <a:spcAft>
                <a:spcPts val="0"/>
              </a:spcAft>
              <a:buSzPts val="1800"/>
              <a:buChar char="●"/>
            </a:pPr>
            <a:r>
              <a:rPr lang="en-US"/>
              <a:t>SVR</a:t>
            </a:r>
            <a:endParaRPr/>
          </a:p>
          <a:p>
            <a:pPr indent="-342900" lvl="0" marL="457200" rtl="0" algn="l">
              <a:spcBef>
                <a:spcPts val="0"/>
              </a:spcBef>
              <a:spcAft>
                <a:spcPts val="0"/>
              </a:spcAft>
              <a:buSzPts val="1800"/>
              <a:buChar char="●"/>
            </a:pPr>
            <a:r>
              <a:rPr lang="en-US"/>
              <a:t>Gradient Boost Regressor</a:t>
            </a:r>
            <a:endParaRPr/>
          </a:p>
          <a:p>
            <a:pPr indent="-342900" lvl="0" marL="457200" rtl="0" algn="l">
              <a:spcBef>
                <a:spcPts val="0"/>
              </a:spcBef>
              <a:spcAft>
                <a:spcPts val="0"/>
              </a:spcAft>
              <a:buSzPts val="1800"/>
              <a:buChar char="●"/>
            </a:pPr>
            <a:r>
              <a:rPr lang="en-US"/>
              <a:t>ADA Boost regressor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