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LL1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Attia Agha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4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085908" cy="2830286"/>
          </a:xfrm>
        </p:spPr>
        <p:txBody>
          <a:bodyPr/>
          <a:lstStyle/>
          <a:p>
            <a:r>
              <a:rPr lang="en-US" dirty="0"/>
              <a:t>Let’s use a </a:t>
            </a:r>
            <a:r>
              <a:rPr lang="en-US" dirty="0" smtClean="0"/>
              <a:t>simple </a:t>
            </a:r>
            <a:r>
              <a:rPr lang="en-US" dirty="0"/>
              <a:t>grammar to explain the concept</a:t>
            </a:r>
            <a:r>
              <a:rPr lang="en-US" dirty="0" smtClean="0"/>
              <a:t>:</a:t>
            </a:r>
          </a:p>
          <a:p>
            <a:r>
              <a:rPr lang="en-US" dirty="0"/>
              <a:t>Here, the non-terminal S expands to A B, A expands to a, and B expands to b.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063" y="2229792"/>
            <a:ext cx="2734411" cy="263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7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Parse with an LL(1) Parser:</a:t>
            </a:r>
            <a:b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14446" y="1264555"/>
            <a:ext cx="530075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Let's parse the input string "ab".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Initialize: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Stack: Start with $ (end of stack marker) and the start symbol (S): S$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 "ab$"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Lookahead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Parsing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an LL(1) parsing table, we use two functions: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First: What terminal symbols can appear at the beginning of a string derived from a non-terminal.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Follow: What terminal symbols can appear immediately after a non-terminal.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412" y="2061390"/>
            <a:ext cx="5364374" cy="369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6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59" y="2481943"/>
            <a:ext cx="11079441" cy="23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1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Parsing Process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Step </a:t>
            </a:r>
            <a:r>
              <a:rPr lang="en-US" dirty="0"/>
              <a:t>1:Stack: </a:t>
            </a:r>
            <a:r>
              <a:rPr lang="en-US" dirty="0" err="1"/>
              <a:t>S$Input</a:t>
            </a:r>
            <a:r>
              <a:rPr lang="en-US" dirty="0"/>
              <a:t>: </a:t>
            </a:r>
            <a:r>
              <a:rPr lang="en-US" dirty="0" err="1"/>
              <a:t>ab$Lookahead</a:t>
            </a:r>
            <a:r>
              <a:rPr lang="en-US" dirty="0"/>
              <a:t>: </a:t>
            </a:r>
            <a:r>
              <a:rPr lang="en-US" dirty="0" err="1"/>
              <a:t>aSince</a:t>
            </a:r>
            <a:r>
              <a:rPr lang="en-US" dirty="0"/>
              <a:t> the top of the stack is S, and the </a:t>
            </a:r>
            <a:r>
              <a:rPr lang="en-US" dirty="0" err="1"/>
              <a:t>lookahead</a:t>
            </a:r>
            <a:r>
              <a:rPr lang="en-US" dirty="0"/>
              <a:t> is a, from the parsing table, we apply the production S → A </a:t>
            </a:r>
            <a:r>
              <a:rPr lang="en-US" dirty="0" err="1"/>
              <a:t>B.Stack</a:t>
            </a:r>
            <a:r>
              <a:rPr lang="en-US" dirty="0"/>
              <a:t>: A </a:t>
            </a:r>
            <a:r>
              <a:rPr lang="en-US" dirty="0" err="1"/>
              <a:t>B$Step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2:Stack</a:t>
            </a:r>
            <a:r>
              <a:rPr lang="en-US" dirty="0"/>
              <a:t>: A </a:t>
            </a:r>
            <a:r>
              <a:rPr lang="en-US" dirty="0" err="1"/>
              <a:t>B$Input</a:t>
            </a:r>
            <a:r>
              <a:rPr lang="en-US" dirty="0"/>
              <a:t>: </a:t>
            </a:r>
            <a:r>
              <a:rPr lang="en-US" dirty="0" err="1"/>
              <a:t>ab$Lookahead</a:t>
            </a:r>
            <a:r>
              <a:rPr lang="en-US" dirty="0"/>
              <a:t>: </a:t>
            </a:r>
            <a:r>
              <a:rPr lang="en-US" dirty="0" err="1"/>
              <a:t>aThe</a:t>
            </a:r>
            <a:r>
              <a:rPr lang="en-US" dirty="0"/>
              <a:t> top of the stack is A, and the </a:t>
            </a:r>
            <a:r>
              <a:rPr lang="en-US" dirty="0" err="1"/>
              <a:t>lookahead</a:t>
            </a:r>
            <a:r>
              <a:rPr lang="en-US" dirty="0"/>
              <a:t> is a. According to the table, we apply A → </a:t>
            </a:r>
            <a:r>
              <a:rPr lang="en-US" dirty="0" err="1"/>
              <a:t>a.Stack</a:t>
            </a:r>
            <a:r>
              <a:rPr lang="en-US" dirty="0"/>
              <a:t>: a </a:t>
            </a:r>
            <a:r>
              <a:rPr lang="en-US" dirty="0" err="1"/>
              <a:t>B$Step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3:Stack</a:t>
            </a:r>
            <a:r>
              <a:rPr lang="en-US" dirty="0"/>
              <a:t>: a </a:t>
            </a:r>
            <a:r>
              <a:rPr lang="en-US" dirty="0" err="1"/>
              <a:t>B$Input</a:t>
            </a:r>
            <a:r>
              <a:rPr lang="en-US" dirty="0"/>
              <a:t>: </a:t>
            </a:r>
            <a:r>
              <a:rPr lang="en-US" dirty="0" err="1"/>
              <a:t>ab$Lookahead</a:t>
            </a:r>
            <a:r>
              <a:rPr lang="en-US" dirty="0"/>
              <a:t>: </a:t>
            </a:r>
            <a:r>
              <a:rPr lang="en-US" dirty="0" err="1"/>
              <a:t>aThe</a:t>
            </a:r>
            <a:r>
              <a:rPr lang="en-US" dirty="0"/>
              <a:t> top of the stack is a terminal a, and the </a:t>
            </a:r>
            <a:r>
              <a:rPr lang="en-US" dirty="0" err="1"/>
              <a:t>lookahead</a:t>
            </a:r>
            <a:r>
              <a:rPr lang="en-US" dirty="0"/>
              <a:t> is also a, so we match them and move </a:t>
            </a:r>
            <a:r>
              <a:rPr lang="en-US" dirty="0" err="1"/>
              <a:t>forward.Stack</a:t>
            </a:r>
            <a:r>
              <a:rPr lang="en-US" dirty="0"/>
              <a:t>: </a:t>
            </a:r>
            <a:r>
              <a:rPr lang="en-US" dirty="0" err="1"/>
              <a:t>B$Input</a:t>
            </a:r>
            <a:r>
              <a:rPr lang="en-US" dirty="0"/>
              <a:t>: </a:t>
            </a:r>
            <a:r>
              <a:rPr lang="en-US" dirty="0" err="1"/>
              <a:t>b$Lookahead</a:t>
            </a:r>
            <a:r>
              <a:rPr lang="en-US" dirty="0"/>
              <a:t>: </a:t>
            </a:r>
            <a:r>
              <a:rPr lang="en-US" dirty="0" err="1"/>
              <a:t>bStep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4:Stack</a:t>
            </a:r>
            <a:r>
              <a:rPr lang="en-US" dirty="0"/>
              <a:t>: </a:t>
            </a:r>
            <a:r>
              <a:rPr lang="en-US" dirty="0" err="1"/>
              <a:t>B$Input</a:t>
            </a:r>
            <a:r>
              <a:rPr lang="en-US" dirty="0"/>
              <a:t>: </a:t>
            </a:r>
            <a:r>
              <a:rPr lang="en-US" dirty="0" err="1"/>
              <a:t>b$Lookahead</a:t>
            </a:r>
            <a:r>
              <a:rPr lang="en-US" dirty="0"/>
              <a:t>: </a:t>
            </a:r>
            <a:r>
              <a:rPr lang="en-US" dirty="0" err="1"/>
              <a:t>bThe</a:t>
            </a:r>
            <a:r>
              <a:rPr lang="en-US" dirty="0"/>
              <a:t> top of the stack is B, and the </a:t>
            </a:r>
            <a:r>
              <a:rPr lang="en-US" dirty="0" err="1"/>
              <a:t>lookahead</a:t>
            </a:r>
            <a:r>
              <a:rPr lang="en-US" dirty="0"/>
              <a:t> is b. From the table, we apply B → </a:t>
            </a:r>
            <a:r>
              <a:rPr lang="en-US" dirty="0" err="1"/>
              <a:t>b.Stack</a:t>
            </a:r>
            <a:r>
              <a:rPr lang="en-US" dirty="0"/>
              <a:t>: b$</a:t>
            </a:r>
          </a:p>
        </p:txBody>
      </p:sp>
    </p:spTree>
    <p:extLst>
      <p:ext uri="{BB962C8B-B14F-4D97-AF65-F5344CB8AC3E}">
        <p14:creationId xmlns:p14="http://schemas.microsoft.com/office/powerpoint/2010/main" val="392039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5:Stack: </a:t>
            </a:r>
            <a:r>
              <a:rPr lang="en-US" dirty="0" err="1"/>
              <a:t>b$Input</a:t>
            </a:r>
            <a:r>
              <a:rPr lang="en-US" dirty="0"/>
              <a:t>: </a:t>
            </a:r>
            <a:r>
              <a:rPr lang="en-US" dirty="0" err="1"/>
              <a:t>b$Lookahead</a:t>
            </a:r>
            <a:r>
              <a:rPr lang="en-US" dirty="0"/>
              <a:t>: </a:t>
            </a:r>
            <a:r>
              <a:rPr lang="en-US" dirty="0" err="1"/>
              <a:t>bThe</a:t>
            </a:r>
            <a:r>
              <a:rPr lang="en-US" dirty="0"/>
              <a:t> top of the stack is b, and the </a:t>
            </a:r>
            <a:r>
              <a:rPr lang="en-US" dirty="0" err="1"/>
              <a:t>lookahead</a:t>
            </a:r>
            <a:r>
              <a:rPr lang="en-US" dirty="0"/>
              <a:t> is also b, so we match </a:t>
            </a:r>
            <a:r>
              <a:rPr lang="en-US" dirty="0" err="1"/>
              <a:t>them.Stack</a:t>
            </a:r>
            <a:r>
              <a:rPr lang="en-US" dirty="0"/>
              <a:t>: $Input: $Step </a:t>
            </a:r>
            <a:endParaRPr lang="en-US" dirty="0" smtClean="0"/>
          </a:p>
          <a:p>
            <a:r>
              <a:rPr lang="en-US" dirty="0" smtClean="0"/>
              <a:t>6:Both </a:t>
            </a:r>
            <a:r>
              <a:rPr lang="en-US" dirty="0"/>
              <a:t>the stack and input are $, so the parsing is successful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LL(1) parser successfully parsed the input "ab" by following the grammar rules and using one symbol of </a:t>
            </a:r>
            <a:r>
              <a:rPr lang="en-US" dirty="0" err="1"/>
              <a:t>lookahead</a:t>
            </a:r>
            <a:r>
              <a:rPr lang="en-US" dirty="0"/>
              <a:t> at each step. It uses a stack and parsing table to decide which production to apply based on the current input.</a:t>
            </a:r>
          </a:p>
        </p:txBody>
      </p:sp>
    </p:spTree>
    <p:extLst>
      <p:ext uri="{BB962C8B-B14F-4D97-AF65-F5344CB8AC3E}">
        <p14:creationId xmlns:p14="http://schemas.microsoft.com/office/powerpoint/2010/main" val="46358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698" y="2029098"/>
            <a:ext cx="3994468" cy="3196045"/>
          </a:xfrm>
        </p:spPr>
        <p:txBody>
          <a:bodyPr/>
          <a:lstStyle/>
          <a:p>
            <a:r>
              <a:rPr lang="en-US" dirty="0"/>
              <a:t>E is the expression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</a:t>
            </a:r>
            <a:r>
              <a:rPr lang="en-US" dirty="0"/>
              <a:t>' is for handling + expressions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 </a:t>
            </a:r>
            <a:r>
              <a:rPr lang="en-US" dirty="0"/>
              <a:t>is a term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</a:t>
            </a:r>
            <a:r>
              <a:rPr lang="en-US" dirty="0"/>
              <a:t>' is for handling </a:t>
            </a:r>
            <a:r>
              <a:rPr lang="en-US" dirty="0" smtClean="0"/>
              <a:t>* </a:t>
            </a:r>
            <a:r>
              <a:rPr lang="en-US" dirty="0"/>
              <a:t>expressions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 </a:t>
            </a:r>
            <a:r>
              <a:rPr lang="en-US" dirty="0"/>
              <a:t>is a factor, which can either be an id (identifier) or an expression inside parentheses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283" y="2143621"/>
            <a:ext cx="3270706" cy="296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7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90" y="1397724"/>
            <a:ext cx="5859947" cy="4310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537" y="1854925"/>
            <a:ext cx="5561971" cy="397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3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86840"/>
            <a:ext cx="8488091" cy="518160"/>
          </a:xfrm>
        </p:spPr>
        <p:txBody>
          <a:bodyPr/>
          <a:lstStyle/>
          <a:p>
            <a:r>
              <a:rPr lang="en-US" dirty="0"/>
              <a:t>We'll generate the LL(1) parsing table based on the First and Follow sets.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130" y="1905000"/>
            <a:ext cx="9706091" cy="34507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8056" y="5355771"/>
            <a:ext cx="71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String:Let’s parse the input string id + id *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49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Steps: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38388" y="1627022"/>
            <a:ext cx="5522666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E$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+ id * id$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Lookahead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E$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+ id * id$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Lookahead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According to the parsing table for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we apply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 → T E'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 E'$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+ id * id$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 E'$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+ id * id$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Lookahead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of the stack is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the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lookahead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We apply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 → F T'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 T' E'$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+ id * id$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18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 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+ id 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Lookahead: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of the stack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and the lookahead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 We apply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 → 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+ id 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+ id 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Lookahead: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of the stack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which matches the lookahead. So, we match and move forward.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 id 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Lookahead: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analzers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122331" cy="1210491"/>
          </a:xfrm>
        </p:spPr>
        <p:txBody>
          <a:bodyPr/>
          <a:lstStyle/>
          <a:p>
            <a:r>
              <a:rPr lang="en-US" dirty="0"/>
              <a:t>Syntax analyzers follow production rules defined by means of context-free grammar. The way the production rules are implemented (derivation) divides parsing into two types : top-down parsing and bottom-up parsing.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449" y="3675983"/>
            <a:ext cx="3705742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2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5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 id 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Lookahead: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of the stack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and the lookahead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 From the parsing table for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we apply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T' → ε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(which means we pop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 id 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6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 id 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Lookahead: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of the stack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and the lookahead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 From the parsing table for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we apply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E' → + T E'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 T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 id 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5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7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 T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 id 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Lookahead: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of the stack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which matches the lookahead. So, we match and move forward.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Lookahead: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8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Lookahead: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of the stack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and the lookahead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 From the parsing table, we apply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 → F T'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 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31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9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 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Lookahead: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of the stack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and the lookahead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 From the parsing table, we apply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 → 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10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Lookahead: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of the stack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which matches the lookahead. So, we match and move forward.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Lookahead: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6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11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Lookahead: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of the stack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and the lookahead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 From the parsing table, we apply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T' → * F T'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 F 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12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 F 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 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Lookahead: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of the stack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which matches the lookahead. So, we match and move forward.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 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Lookahead: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22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233" y="375916"/>
            <a:ext cx="8911687" cy="1280890"/>
          </a:xfrm>
        </p:spPr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1" y="1769827"/>
            <a:ext cx="9010605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13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 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Lookahead: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of the stack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and the lookahead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 From the parsing table, we apply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 → 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14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Lookahead: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of the stack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which matches the lookahead. So, we match and move forward.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Lookahead: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15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T' 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Lookahead: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of the stack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and the lookahead is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 From the parsing table, we apply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T' → ε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E'$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002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983" y="611047"/>
            <a:ext cx="8911687" cy="1280890"/>
          </a:xfrm>
        </p:spPr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92924" y="2384518"/>
            <a:ext cx="7831235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16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E'$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Lookahead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of the stack is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the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lookahead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From the parsing table, we apply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E' → ε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17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the stack and input are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so the parsing is successful!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LL(1) parser successfully parsed the input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 + id * 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by following the grammar rules.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5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9611" cy="674914"/>
          </a:xfrm>
        </p:spPr>
        <p:txBody>
          <a:bodyPr/>
          <a:lstStyle/>
          <a:p>
            <a:r>
              <a:rPr lang="en-US" dirty="0" smtClean="0"/>
              <a:t>bottom-up </a:t>
            </a:r>
            <a:r>
              <a:rPr lang="en-US" dirty="0"/>
              <a:t>parsing starts with the input symbols and tries to construct the parse tree up to the start symbol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519" y="3037114"/>
            <a:ext cx="6554115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2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33" y="1685110"/>
            <a:ext cx="9050670" cy="496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7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331337" cy="2164080"/>
          </a:xfrm>
        </p:spPr>
        <p:txBody>
          <a:bodyPr/>
          <a:lstStyle/>
          <a:p>
            <a:pPr fontAlgn="base"/>
            <a:r>
              <a:rPr lang="en-US" dirty="0"/>
              <a:t>A top-down parser builds the parse tree from the top down, starting with the start non-terminal. There are two types of Top-Down Parsers: </a:t>
            </a:r>
          </a:p>
          <a:p>
            <a:pPr fontAlgn="base"/>
            <a:r>
              <a:rPr lang="en-US" dirty="0"/>
              <a:t>Top-Down Parser with Backtracking</a:t>
            </a:r>
          </a:p>
          <a:p>
            <a:pPr fontAlgn="base"/>
            <a:r>
              <a:rPr lang="en-US" dirty="0"/>
              <a:t>Top-Down Parsers without Backtracking</a:t>
            </a:r>
          </a:p>
          <a:p>
            <a:pPr fontAlgn="base"/>
            <a:r>
              <a:rPr lang="en-US" dirty="0"/>
              <a:t>Top-Down Parsers without backtracking can further be divided into two parts: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90" y="4199008"/>
            <a:ext cx="522995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7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the parser starts constructing the parse tree from the start symbol and then tries to transform the start symbol to the input, it is called top-down parsing.</a:t>
            </a:r>
          </a:p>
          <a:p>
            <a:r>
              <a:rPr lang="en-US" b="1" dirty="0"/>
              <a:t>Recursive descent parsing</a:t>
            </a:r>
            <a:r>
              <a:rPr lang="en-US" dirty="0"/>
              <a:t> : It is a common form of top-down parsing. It is called recursive as it uses recursive procedures to process the input. Recursive descent parsing suffers from backtracking.</a:t>
            </a:r>
          </a:p>
          <a:p>
            <a:r>
              <a:rPr lang="en-US" b="1" dirty="0"/>
              <a:t>Backtracking</a:t>
            </a:r>
            <a:r>
              <a:rPr lang="en-US" dirty="0"/>
              <a:t> : It means, if one derivation of a production fails, the syntax analyzer restarts the process using different rules of same production. This technique may process the input string more than once to determine the right production.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7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LL1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LL(1) Parsing: Here the 1st L represents that the scanning of the Input will be done from the Left to Right manner and the second L shows that in this parsing technique, we are going to use the Left most Derivation Tree. And finally, the 1 represents the number of look-ahead, which means how many symbols are you going to see when you want to make a decision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Essential conditions to check first are as follows: </a:t>
            </a:r>
          </a:p>
          <a:p>
            <a:pPr lvl="1"/>
            <a:r>
              <a:rPr lang="en-US" dirty="0"/>
              <a:t>The grammar is free from left recursion.</a:t>
            </a:r>
          </a:p>
          <a:p>
            <a:pPr lvl="1"/>
            <a:r>
              <a:rPr lang="en-US" dirty="0"/>
              <a:t>The grammar should not be ambiguous.</a:t>
            </a:r>
          </a:p>
          <a:p>
            <a:pPr lvl="1"/>
            <a:r>
              <a:rPr lang="en-US" dirty="0"/>
              <a:t>The grammar has to be left factored in so that the grammar is deterministic grammar.</a:t>
            </a:r>
          </a:p>
        </p:txBody>
      </p:sp>
    </p:spTree>
    <p:extLst>
      <p:ext uri="{BB962C8B-B14F-4D97-AF65-F5344CB8AC3E}">
        <p14:creationId xmlns:p14="http://schemas.microsoft.com/office/powerpoint/2010/main" val="387858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to construct LL(1) Parsing Table: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 </a:t>
            </a:r>
            <a:r>
              <a:rPr lang="en-US" dirty="0"/>
              <a:t>1:  First check all the essential conditions mentioned above and go to step 2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Step 2: Calculate First() and Follow() for all non-terminals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 First(): If there is a variable, and from that variable, if we try to drive all the strings then the beginning Terminal Symbol is called the First. </a:t>
            </a:r>
          </a:p>
          <a:p>
            <a:pPr lvl="1"/>
            <a:r>
              <a:rPr lang="en-US" dirty="0"/>
              <a:t>Follow(): What is the Terminal Symbol which follows a variable in the process of derivation. </a:t>
            </a:r>
          </a:p>
          <a:p>
            <a:r>
              <a:rPr lang="en-US" dirty="0"/>
              <a:t>Step 3: For each production A –&gt; α. (A tends to alpha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Find First(α) and for each terminal in First(α), make entry A –&gt; α in the table.</a:t>
            </a:r>
          </a:p>
          <a:p>
            <a:r>
              <a:rPr lang="en-US" dirty="0"/>
              <a:t>If First(α) contains ε (epsilon) as terminal, then find the Follow(A) and for each terminal in Follow(A), make entry A –&gt;  ε in the table.</a:t>
            </a:r>
          </a:p>
          <a:p>
            <a:r>
              <a:rPr lang="en-US" dirty="0"/>
              <a:t>If the First(α) contains ε and Follow(A) contains $ as terminal, then make entry A –&gt;  ε in the table for the $.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8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LL(1) parser is a type of top-down parser for context-free grammars that parses the input from Left to right, and produces a Leftmost derivation of the sentence using 1 </a:t>
            </a:r>
            <a:r>
              <a:rPr lang="en-US" dirty="0" err="1"/>
              <a:t>lookahead</a:t>
            </a:r>
            <a:r>
              <a:rPr lang="en-US" dirty="0"/>
              <a:t> token. It works by predicting which rule to apply by looking at the next token in the input.</a:t>
            </a:r>
          </a:p>
          <a:p>
            <a:r>
              <a:rPr lang="en-US" dirty="0"/>
              <a:t>Components of an LL(1) Parser:</a:t>
            </a:r>
          </a:p>
          <a:p>
            <a:pPr>
              <a:buFont typeface="+mj-lt"/>
              <a:buAutoNum type="arabicPeriod"/>
            </a:pPr>
            <a:r>
              <a:rPr lang="en-US" dirty="0"/>
              <a:t>Input buffer: Holds the string to be parsed.</a:t>
            </a:r>
          </a:p>
          <a:p>
            <a:pPr>
              <a:buFont typeface="+mj-lt"/>
              <a:buAutoNum type="arabicPeriod"/>
            </a:pPr>
            <a:r>
              <a:rPr lang="en-US" dirty="0"/>
              <a:t>Stack: Holds the sequence of grammar symbols that need to be processed.</a:t>
            </a:r>
          </a:p>
          <a:p>
            <a:pPr>
              <a:buFont typeface="+mj-lt"/>
              <a:buAutoNum type="arabicPeriod"/>
            </a:pPr>
            <a:r>
              <a:rPr lang="en-US" dirty="0"/>
              <a:t>Parsing table: Guides the parser in deciding which grammar rule to apply.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Lookahead</a:t>
            </a:r>
            <a:r>
              <a:rPr lang="en-US" dirty="0"/>
              <a:t> symbol: The current input symbol (one symbol ahead).</a:t>
            </a:r>
          </a:p>
          <a:p>
            <a:pPr>
              <a:buFont typeface="+mj-lt"/>
              <a:buAutoNum type="arabicPeriod"/>
            </a:pPr>
            <a:r>
              <a:rPr lang="en-US" dirty="0"/>
              <a:t>Output: The production rules applied.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272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1923</Words>
  <Application>Microsoft Office PowerPoint</Application>
  <PresentationFormat>Widescreen</PresentationFormat>
  <Paragraphs>208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 Unicode MS</vt:lpstr>
      <vt:lpstr>Arial</vt:lpstr>
      <vt:lpstr>Century Gothic</vt:lpstr>
      <vt:lpstr>Times New Roman</vt:lpstr>
      <vt:lpstr>Wingdings 3</vt:lpstr>
      <vt:lpstr>Wisp</vt:lpstr>
      <vt:lpstr>LL1</vt:lpstr>
      <vt:lpstr>Syntax analzers</vt:lpstr>
      <vt:lpstr>Bottom-up Parsing </vt:lpstr>
      <vt:lpstr>Cont.</vt:lpstr>
      <vt:lpstr>Top down</vt:lpstr>
      <vt:lpstr>Top-down Parsing </vt:lpstr>
      <vt:lpstr>LL1 parsing</vt:lpstr>
      <vt:lpstr>Algorithm to construct LL(1) Parsing Table:  </vt:lpstr>
      <vt:lpstr>Cont.</vt:lpstr>
      <vt:lpstr>Simple example</vt:lpstr>
      <vt:lpstr>Steps to Parse with an LL(1) Parser: </vt:lpstr>
      <vt:lpstr>PowerPoint Presentation</vt:lpstr>
      <vt:lpstr>Cont.</vt:lpstr>
      <vt:lpstr>PowerPoint Presentation</vt:lpstr>
      <vt:lpstr>Another example</vt:lpstr>
      <vt:lpstr>PowerPoint Presentation</vt:lpstr>
      <vt:lpstr>Parsing table</vt:lpstr>
      <vt:lpstr>Parsing Steps: </vt:lpstr>
      <vt:lpstr>Cont.</vt:lpstr>
      <vt:lpstr>Cont.</vt:lpstr>
      <vt:lpstr>Cont.</vt:lpstr>
      <vt:lpstr>Cont.</vt:lpstr>
      <vt:lpstr>Cont.</vt:lpstr>
      <vt:lpstr>Cont.</vt:lpstr>
      <vt:lpstr>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2024-09-25T13:38:43Z</dcterms:created>
  <dcterms:modified xsi:type="dcterms:W3CDTF">2024-09-25T15:24:49Z</dcterms:modified>
</cp:coreProperties>
</file>