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7" r:id="rId3"/>
    <p:sldId id="278" r:id="rId4"/>
    <p:sldId id="279" r:id="rId5"/>
    <p:sldId id="281" r:id="rId6"/>
    <p:sldId id="282" r:id="rId7"/>
    <p:sldId id="285" r:id="rId8"/>
    <p:sldId id="286" r:id="rId9"/>
    <p:sldId id="287" r:id="rId10"/>
    <p:sldId id="257" r:id="rId11"/>
    <p:sldId id="258" r:id="rId12"/>
    <p:sldId id="264" r:id="rId13"/>
    <p:sldId id="263" r:id="rId14"/>
    <p:sldId id="262" r:id="rId15"/>
    <p:sldId id="266" r:id="rId16"/>
    <p:sldId id="265" r:id="rId17"/>
    <p:sldId id="268" r:id="rId18"/>
    <p:sldId id="267" r:id="rId19"/>
    <p:sldId id="269" r:id="rId20"/>
    <p:sldId id="270" r:id="rId21"/>
    <p:sldId id="259" r:id="rId22"/>
    <p:sldId id="260" r:id="rId23"/>
    <p:sldId id="261" r:id="rId24"/>
    <p:sldId id="271" r:id="rId25"/>
    <p:sldId id="272" r:id="rId26"/>
    <p:sldId id="273" r:id="rId27"/>
    <p:sldId id="274" r:id="rId28"/>
    <p:sldId id="275" r:id="rId29"/>
    <p:sldId id="27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9/22/2024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
            </a:r>
            <a:br>
              <a:rPr lang="en-US" b="1" dirty="0"/>
            </a:br>
            <a:r>
              <a:rPr lang="en-US" dirty="0" smtClean="0"/>
              <a:t>left factoring and first &amp; fo</a:t>
            </a:r>
            <a:r>
              <a:rPr lang="en-US" dirty="0" smtClean="0"/>
              <a:t>llow</a:t>
            </a:r>
            <a:endParaRPr lang="en-US" dirty="0"/>
          </a:p>
        </p:txBody>
      </p:sp>
      <p:sp>
        <p:nvSpPr>
          <p:cNvPr id="3" name="Subtitle 2"/>
          <p:cNvSpPr>
            <a:spLocks noGrp="1"/>
          </p:cNvSpPr>
          <p:nvPr>
            <p:ph type="subTitle" idx="1"/>
          </p:nvPr>
        </p:nvSpPr>
        <p:spPr/>
        <p:txBody>
          <a:bodyPr/>
          <a:lstStyle/>
          <a:p>
            <a:r>
              <a:rPr lang="en-US" dirty="0" smtClean="0"/>
              <a:t>By</a:t>
            </a:r>
          </a:p>
          <a:p>
            <a:r>
              <a:rPr lang="en-US" dirty="0" smtClean="0"/>
              <a:t>Attia Agha</a:t>
            </a:r>
            <a:endParaRPr lang="en-US" dirty="0" smtClean="0"/>
          </a:p>
        </p:txBody>
      </p:sp>
    </p:spTree>
    <p:extLst>
      <p:ext uri="{BB962C8B-B14F-4D97-AF65-F5344CB8AC3E}">
        <p14:creationId xmlns:p14="http://schemas.microsoft.com/office/powerpoint/2010/main" val="4148343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first</a:t>
            </a:r>
            <a:endParaRPr lang="en-US" dirty="0"/>
          </a:p>
        </p:txBody>
      </p:sp>
      <p:sp>
        <p:nvSpPr>
          <p:cNvPr id="3" name="Content Placeholder 2"/>
          <p:cNvSpPr>
            <a:spLocks noGrp="1"/>
          </p:cNvSpPr>
          <p:nvPr>
            <p:ph idx="1"/>
          </p:nvPr>
        </p:nvSpPr>
        <p:spPr>
          <a:xfrm>
            <a:off x="2589211" y="2133600"/>
            <a:ext cx="9102045" cy="2947851"/>
          </a:xfrm>
        </p:spPr>
        <p:txBody>
          <a:bodyPr/>
          <a:lstStyle/>
          <a:p>
            <a:pPr fontAlgn="base"/>
            <a:r>
              <a:rPr lang="en-US" dirty="0"/>
              <a:t>We saw the need of backtrack in </a:t>
            </a:r>
            <a:r>
              <a:rPr lang="en-US" dirty="0" smtClean="0"/>
              <a:t>the</a:t>
            </a:r>
            <a:r>
              <a:rPr lang="en-US" dirty="0"/>
              <a:t> </a:t>
            </a:r>
            <a:r>
              <a:rPr lang="en-US" dirty="0" smtClean="0"/>
              <a:t>previous lecture</a:t>
            </a:r>
            <a:r>
              <a:rPr lang="en-US" dirty="0"/>
              <a:t> of on Introduction to Syntax Analysis, which is really a complex process to implement. There can be easier way to sort out this problem:</a:t>
            </a:r>
          </a:p>
          <a:p>
            <a:pPr fontAlgn="base"/>
            <a:r>
              <a:rPr lang="en-US" dirty="0"/>
              <a:t>If the compiler would have come to know in advance, that what is the “first character of the string produced when a production rule is applied”, and comparing it to the current character or token in the input string it sees, it can wisely take decision on which production rule to apply.</a:t>
            </a:r>
          </a:p>
          <a:p>
            <a:r>
              <a:rPr lang="en-US" dirty="0"/>
              <a:t>Let’s take the same grammar from the previous</a:t>
            </a:r>
          </a:p>
        </p:txBody>
      </p:sp>
      <p:pic>
        <p:nvPicPr>
          <p:cNvPr id="4" name="Picture 3"/>
          <p:cNvPicPr>
            <a:picLocks noChangeAspect="1"/>
          </p:cNvPicPr>
          <p:nvPr/>
        </p:nvPicPr>
        <p:blipFill>
          <a:blip r:embed="rId2"/>
          <a:stretch>
            <a:fillRect/>
          </a:stretch>
        </p:blipFill>
        <p:spPr>
          <a:xfrm>
            <a:off x="4778196" y="4872446"/>
            <a:ext cx="4081637" cy="1162722"/>
          </a:xfrm>
          <a:prstGeom prst="rect">
            <a:avLst/>
          </a:prstGeom>
        </p:spPr>
      </p:pic>
    </p:spTree>
    <p:extLst>
      <p:ext uri="{BB962C8B-B14F-4D97-AF65-F5344CB8AC3E}">
        <p14:creationId xmlns:p14="http://schemas.microsoft.com/office/powerpoint/2010/main" val="3283649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a:t>
            </a:r>
            <a:endParaRPr lang="en-US" dirty="0"/>
          </a:p>
        </p:txBody>
      </p:sp>
      <p:sp>
        <p:nvSpPr>
          <p:cNvPr id="3" name="Content Placeholder 2"/>
          <p:cNvSpPr>
            <a:spLocks noGrp="1"/>
          </p:cNvSpPr>
          <p:nvPr>
            <p:ph idx="1"/>
          </p:nvPr>
        </p:nvSpPr>
        <p:spPr>
          <a:xfrm>
            <a:off x="2589212" y="2133599"/>
            <a:ext cx="6672354" cy="4097383"/>
          </a:xfrm>
        </p:spPr>
        <p:txBody>
          <a:bodyPr>
            <a:normAutofit lnSpcReduction="10000"/>
          </a:bodyPr>
          <a:lstStyle/>
          <a:p>
            <a:r>
              <a:rPr lang="en-US" dirty="0"/>
              <a:t>in the example above, if it knew that after reading character ‘c’ in the input string and applying S-&gt;</a:t>
            </a:r>
            <a:r>
              <a:rPr lang="en-US" dirty="0" err="1"/>
              <a:t>cAd</a:t>
            </a:r>
            <a:r>
              <a:rPr lang="en-US" dirty="0"/>
              <a:t>, next character in the input string is ‘a’, then it would have ignored the production rule A-&gt;</a:t>
            </a:r>
            <a:r>
              <a:rPr lang="en-US" dirty="0" err="1"/>
              <a:t>bc</a:t>
            </a:r>
            <a:r>
              <a:rPr lang="en-US" dirty="0"/>
              <a:t> (because ‘b’ is the first character of the string produced by this production rule, not ‘a’ ), and directly use the production rule A-&gt;a (because ‘a’ is the first character of the string produced by this production rule, and is same as the current character of the input string which is also ‘a’).</a:t>
            </a:r>
          </a:p>
          <a:p>
            <a:r>
              <a:rPr lang="en-US" dirty="0"/>
              <a:t>Hence it is validated that if the compiler/parser knows about first character of the string that can be obtained by applying a production rule, then it can wisely apply the correct production rule to get the correct syntax tree for the given input string.</a:t>
            </a:r>
          </a:p>
        </p:txBody>
      </p:sp>
    </p:spTree>
    <p:extLst>
      <p:ext uri="{BB962C8B-B14F-4D97-AF65-F5344CB8AC3E}">
        <p14:creationId xmlns:p14="http://schemas.microsoft.com/office/powerpoint/2010/main" val="1998329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Set in Syntax Analysis</a:t>
            </a:r>
            <a:r>
              <a:rPr lang="en-US" b="1" dirty="0"/>
              <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t>FIRST(X) for a grammar symbol X is the set of terminals that begin the strings derivable from X. </a:t>
            </a:r>
          </a:p>
          <a:p>
            <a:pPr fontAlgn="base"/>
            <a:r>
              <a:rPr lang="en-US" dirty="0"/>
              <a:t>FIRST set is a concept used in syntax analysis, specifically in the context of LL and LR parsing algorithms. It is a set of terminals that can appear immediately after a given non-terminal in a grammar.</a:t>
            </a:r>
          </a:p>
          <a:p>
            <a:pPr fontAlgn="base"/>
            <a:r>
              <a:rPr lang="en-US" dirty="0"/>
              <a:t>The FIRST set of a non-terminal A is defined as the set of terminals that can appear as the first symbol in any string derived from A. If a non-terminal A can derive the empty string, then the empty string is also included in the FIRST set of A.</a:t>
            </a:r>
          </a:p>
          <a:p>
            <a:r>
              <a:rPr lang="en-US" dirty="0"/>
              <a:t>The FIRST set is used to determine which production rule should be used to expand a non-terminal in an LL or LR parser. For example, in an LL parser, if the next symbol in the input stream is in the FIRST set of a non-terminal, then that non-terminal can be safely expanded using the production rule that starts with that symbol.</a:t>
            </a:r>
          </a:p>
        </p:txBody>
      </p:sp>
    </p:spTree>
    <p:extLst>
      <p:ext uri="{BB962C8B-B14F-4D97-AF65-F5344CB8AC3E}">
        <p14:creationId xmlns:p14="http://schemas.microsoft.com/office/powerpoint/2010/main" val="4211805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fontAlgn="base"/>
            <a:r>
              <a:rPr lang="en-US" dirty="0"/>
              <a:t>It is worth noting that FIRST set is also used in computing FOLLOW set, which is a set of terminals that can appear immediately after a non-terminal in a grammar. FOLLOW set is used in LR parsing, which requires more information than LL parsing.</a:t>
            </a:r>
          </a:p>
          <a:p>
            <a:pPr fontAlgn="base"/>
            <a:r>
              <a:rPr lang="en-US" dirty="0"/>
              <a:t>To compute the FIRST set of a grammar, one can start with all terminals having the respective terminal in their FIRST set and continue the process by adding the first terminal of the right-hand side of the production to the set of the non-terminal in the left-hand side of the production. Repeat this process until no new element can be added to any set.</a:t>
            </a:r>
          </a:p>
          <a:p>
            <a:endParaRPr lang="en-US" dirty="0"/>
          </a:p>
        </p:txBody>
      </p:sp>
    </p:spTree>
    <p:extLst>
      <p:ext uri="{BB962C8B-B14F-4D97-AF65-F5344CB8AC3E}">
        <p14:creationId xmlns:p14="http://schemas.microsoft.com/office/powerpoint/2010/main" val="3050081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fontAlgn="base"/>
            <a:r>
              <a:rPr lang="en-US" dirty="0"/>
              <a:t>FIRST set is a fundamental concept in syntax analysis, and it is used in many parsing algorithms and techniques. Its computation is a</a:t>
            </a:r>
          </a:p>
          <a:p>
            <a:pPr fontAlgn="base"/>
            <a:r>
              <a:rPr lang="en-US" b="1" dirty="0"/>
              <a:t>Rules to compute FIRST set:</a:t>
            </a:r>
            <a:r>
              <a:rPr lang="en-US" dirty="0"/>
              <a:t> </a:t>
            </a:r>
          </a:p>
          <a:p>
            <a:pPr fontAlgn="base"/>
            <a:r>
              <a:rPr lang="en-US" dirty="0"/>
              <a:t>If x is a terminal, then FIRST(x) = { ‘x’ }</a:t>
            </a:r>
          </a:p>
          <a:p>
            <a:pPr fontAlgn="base"/>
            <a:r>
              <a:rPr lang="en-US" dirty="0"/>
              <a:t>If x-&gt; ?, is a production rule, then add ? to FIRST(x).</a:t>
            </a:r>
          </a:p>
          <a:p>
            <a:pPr fontAlgn="base"/>
            <a:r>
              <a:rPr lang="en-US" dirty="0"/>
              <a:t>If X-&gt;Y1 Y2 Y3….</a:t>
            </a:r>
            <a:r>
              <a:rPr lang="en-US" dirty="0" err="1"/>
              <a:t>Yn</a:t>
            </a:r>
            <a:r>
              <a:rPr lang="en-US" dirty="0"/>
              <a:t> is a production, </a:t>
            </a:r>
          </a:p>
          <a:p>
            <a:pPr lvl="1" fontAlgn="base"/>
            <a:r>
              <a:rPr lang="en-US" dirty="0"/>
              <a:t>FIRST(X) = FIRST(Y1)</a:t>
            </a:r>
          </a:p>
          <a:p>
            <a:pPr lvl="1" fontAlgn="base"/>
            <a:r>
              <a:rPr lang="en-US" dirty="0"/>
              <a:t>If FIRST(Y1) contains ? then FIRST(X) = { FIRST(Y1) – ? } U { FIRST(Y2) }</a:t>
            </a:r>
          </a:p>
          <a:p>
            <a:pPr lvl="1" fontAlgn="base"/>
            <a:r>
              <a:rPr lang="en-US" dirty="0"/>
              <a:t>If FIRST (Yi) contains ? for all </a:t>
            </a:r>
            <a:r>
              <a:rPr lang="en-US" dirty="0" err="1"/>
              <a:t>i</a:t>
            </a:r>
            <a:r>
              <a:rPr lang="en-US" dirty="0"/>
              <a:t> = 1 to n, then add ? to FIRST(X).</a:t>
            </a:r>
          </a:p>
          <a:p>
            <a:endParaRPr lang="en-US" dirty="0"/>
          </a:p>
        </p:txBody>
      </p:sp>
    </p:spTree>
    <p:extLst>
      <p:ext uri="{BB962C8B-B14F-4D97-AF65-F5344CB8AC3E}">
        <p14:creationId xmlns:p14="http://schemas.microsoft.com/office/powerpoint/2010/main" val="4292097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15368" y="1570935"/>
            <a:ext cx="7249537" cy="4029637"/>
          </a:xfrm>
          <a:prstGeom prst="rect">
            <a:avLst/>
          </a:prstGeom>
        </p:spPr>
      </p:pic>
    </p:spTree>
    <p:extLst>
      <p:ext uri="{BB962C8B-B14F-4D97-AF65-F5344CB8AC3E}">
        <p14:creationId xmlns:p14="http://schemas.microsoft.com/office/powerpoint/2010/main" val="2551742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37863" y="1371313"/>
            <a:ext cx="7516274" cy="4115374"/>
          </a:xfrm>
          <a:prstGeom prst="rect">
            <a:avLst/>
          </a:prstGeom>
        </p:spPr>
      </p:pic>
    </p:spTree>
    <p:extLst>
      <p:ext uri="{BB962C8B-B14F-4D97-AF65-F5344CB8AC3E}">
        <p14:creationId xmlns:p14="http://schemas.microsoft.com/office/powerpoint/2010/main" val="2630018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b="1" dirty="0"/>
              <a:t>Notes: </a:t>
            </a:r>
            <a:endParaRPr lang="en-US" dirty="0"/>
          </a:p>
          <a:p>
            <a:pPr fontAlgn="base"/>
            <a:r>
              <a:rPr lang="en-US" dirty="0"/>
              <a:t>The grammar used above is Context-Free Grammar (CFG). Syntax of most programming languages can be specified using CFG.</a:t>
            </a:r>
          </a:p>
          <a:p>
            <a:pPr fontAlgn="base"/>
            <a:r>
              <a:rPr lang="en-US" dirty="0"/>
              <a:t>CFG is of the form A -&gt; B, where A is a single Non-Terminal, and B can be a set of grammar symbols ( i.e. Terminals as well as Non-Terminals)</a:t>
            </a:r>
          </a:p>
          <a:p>
            <a:endParaRPr lang="en-US" dirty="0"/>
          </a:p>
        </p:txBody>
      </p:sp>
    </p:spTree>
    <p:extLst>
      <p:ext uri="{BB962C8B-B14F-4D97-AF65-F5344CB8AC3E}">
        <p14:creationId xmlns:p14="http://schemas.microsoft.com/office/powerpoint/2010/main" val="1261451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first set</a:t>
            </a:r>
            <a:endParaRPr lang="en-US" dirty="0"/>
          </a:p>
        </p:txBody>
      </p:sp>
      <p:sp>
        <p:nvSpPr>
          <p:cNvPr id="3" name="Content Placeholder 2"/>
          <p:cNvSpPr>
            <a:spLocks noGrp="1"/>
          </p:cNvSpPr>
          <p:nvPr>
            <p:ph idx="1"/>
          </p:nvPr>
        </p:nvSpPr>
        <p:spPr/>
        <p:txBody>
          <a:bodyPr>
            <a:normAutofit fontScale="85000" lnSpcReduction="10000"/>
          </a:bodyPr>
          <a:lstStyle/>
          <a:p>
            <a:r>
              <a:rPr lang="en-US" dirty="0"/>
              <a:t>Definition: The FIRST set of a nonterminal symbol is the set of terminal symbols that can appear as the first symbol in a string derived from that nonterminal. In other words, it is the set of all possible starting symbols for a string derived from that nonterminal</a:t>
            </a:r>
            <a:r>
              <a:rPr lang="en-US" dirty="0" smtClean="0"/>
              <a:t>.</a:t>
            </a:r>
            <a:endParaRPr lang="en-US" dirty="0"/>
          </a:p>
          <a:p>
            <a:r>
              <a:rPr lang="en-US" dirty="0"/>
              <a:t>Calculation: The FIRST set for each nonterminal symbol is calculated by examining the productions for that symbol and determining which terminal symbols can appear as the first symbol in a string derived from that production</a:t>
            </a:r>
            <a:r>
              <a:rPr lang="en-US" dirty="0" smtClean="0"/>
              <a:t>.</a:t>
            </a:r>
            <a:endParaRPr lang="en-US" dirty="0"/>
          </a:p>
          <a:p>
            <a:r>
              <a:rPr lang="en-US" dirty="0"/>
              <a:t>Recursive Descent Parsing: The FIRST set is often used in recursive descent parsing, which is a top-down parsing technique that uses the FIRST set to determine which production to use at each step of the parsing process</a:t>
            </a:r>
            <a:r>
              <a:rPr lang="en-US" dirty="0" smtClean="0"/>
              <a:t>.</a:t>
            </a:r>
            <a:endParaRPr lang="en-US" dirty="0"/>
          </a:p>
          <a:p>
            <a:r>
              <a:rPr lang="en-US" dirty="0"/>
              <a:t>Ambiguity Resolution: The FIRST set can help resolve ambiguities in the grammar by providing a way to determine which production to use based on the next input symbol</a:t>
            </a:r>
            <a:r>
              <a:rPr lang="en-US" dirty="0" smtClean="0"/>
              <a:t>.</a:t>
            </a:r>
          </a:p>
          <a:p>
            <a:r>
              <a:rPr lang="en-US" b="1" dirty="0"/>
              <a:t>Follow Set: </a:t>
            </a:r>
            <a:r>
              <a:rPr lang="en-US" dirty="0"/>
              <a:t>The FOLLOW set is another concept used in syntax analysis that represents the set of symbols that can appear immediately after a nonterminal symbol in a derivation. The FOLLOW set is often used in conjunction with the FIRST set to resolve parsing conflicts and ensure that the parser can correctly identify the structure of the input code</a:t>
            </a:r>
          </a:p>
        </p:txBody>
      </p:sp>
    </p:spTree>
    <p:extLst>
      <p:ext uri="{BB962C8B-B14F-4D97-AF65-F5344CB8AC3E}">
        <p14:creationId xmlns:p14="http://schemas.microsoft.com/office/powerpoint/2010/main" val="3294870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first set</a:t>
            </a:r>
            <a:endParaRPr lang="en-US" dirty="0"/>
          </a:p>
        </p:txBody>
      </p:sp>
      <p:sp>
        <p:nvSpPr>
          <p:cNvPr id="3" name="Content Placeholder 2"/>
          <p:cNvSpPr>
            <a:spLocks noGrp="1"/>
          </p:cNvSpPr>
          <p:nvPr>
            <p:ph idx="1"/>
          </p:nvPr>
        </p:nvSpPr>
        <p:spPr/>
        <p:txBody>
          <a:bodyPr/>
          <a:lstStyle/>
          <a:p>
            <a:pPr fontAlgn="base"/>
            <a:r>
              <a:rPr lang="en-US" dirty="0"/>
              <a:t>Improved parsing: FIRST set can be used to determine which production rule should be used to expand a non-terminal in an LL or LR parser, which helps to improve the accuracy and efficiency of the parsing process.</a:t>
            </a:r>
          </a:p>
          <a:p>
            <a:pPr fontAlgn="base"/>
            <a:r>
              <a:rPr lang="en-US" dirty="0"/>
              <a:t>Ambiguity resolution: FIRST set can be used to resolve ambiguities in the grammar, by determining which production rule should be used in cases where multiple production rules can apply to the same non-terminal.</a:t>
            </a:r>
          </a:p>
          <a:p>
            <a:pPr fontAlgn="base"/>
            <a:r>
              <a:rPr lang="en-US" dirty="0"/>
              <a:t>Simplified error handling: By determining which production rule should be used based on the FIRST set, an LL or LR parser can detect errors in the source code more quickly and accurately</a:t>
            </a:r>
          </a:p>
          <a:p>
            <a:endParaRPr lang="en-US" dirty="0"/>
          </a:p>
        </p:txBody>
      </p:sp>
    </p:spTree>
    <p:extLst>
      <p:ext uri="{BB962C8B-B14F-4D97-AF65-F5344CB8AC3E}">
        <p14:creationId xmlns:p14="http://schemas.microsoft.com/office/powerpoint/2010/main" val="975237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Ambiguity</a:t>
            </a:r>
            <a:br>
              <a:rPr lang="en-US" dirty="0" smtClean="0"/>
            </a:br>
            <a:endParaRPr lang="en-US" dirty="0"/>
          </a:p>
        </p:txBody>
      </p:sp>
      <p:sp>
        <p:nvSpPr>
          <p:cNvPr id="3" name="Content Placeholder 2"/>
          <p:cNvSpPr>
            <a:spLocks noGrp="1"/>
          </p:cNvSpPr>
          <p:nvPr>
            <p:ph idx="1"/>
          </p:nvPr>
        </p:nvSpPr>
        <p:spPr>
          <a:xfrm>
            <a:off x="2246812" y="1658983"/>
            <a:ext cx="5577840" cy="4689565"/>
          </a:xfrm>
        </p:spPr>
        <p:txBody>
          <a:bodyPr/>
          <a:lstStyle/>
          <a:p>
            <a:pPr marL="0" indent="0">
              <a:buNone/>
            </a:pPr>
            <a:endParaRPr lang="en-US" dirty="0"/>
          </a:p>
          <a:p>
            <a:r>
              <a:rPr lang="en-US" dirty="0"/>
              <a:t>A grammar G is said to be ambiguous if it has more than one parse tree (left or right derivation) for at least one string</a:t>
            </a:r>
            <a:r>
              <a:rPr lang="en-US" dirty="0" smtClean="0"/>
              <a:t>.</a:t>
            </a:r>
          </a:p>
          <a:p>
            <a:r>
              <a:rPr lang="en-US" dirty="0"/>
              <a:t>The language generated by an ambiguous grammar is said to be </a:t>
            </a:r>
            <a:r>
              <a:rPr lang="en-US" b="1" dirty="0"/>
              <a:t>inherently ambiguous</a:t>
            </a:r>
            <a:r>
              <a:rPr lang="en-US" dirty="0"/>
              <a:t>. Ambiguity in grammar is not good for a compiler construction. No method can detect and remove ambiguity automatically, but it can be removed by either re-writing the whole grammar without </a:t>
            </a:r>
            <a:r>
              <a:rPr lang="en-US" dirty="0" smtClean="0"/>
              <a:t>ambiguity.</a:t>
            </a: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7824652" y="2168434"/>
            <a:ext cx="4316914" cy="3722914"/>
          </a:xfrm>
          <a:prstGeom prst="rect">
            <a:avLst/>
          </a:prstGeom>
        </p:spPr>
      </p:pic>
    </p:spTree>
    <p:extLst>
      <p:ext uri="{BB962C8B-B14F-4D97-AF65-F5344CB8AC3E}">
        <p14:creationId xmlns:p14="http://schemas.microsoft.com/office/powerpoint/2010/main" val="107506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 advantages </a:t>
            </a:r>
            <a:endParaRPr lang="en-US" dirty="0"/>
          </a:p>
        </p:txBody>
      </p:sp>
      <p:sp>
        <p:nvSpPr>
          <p:cNvPr id="3" name="Content Placeholder 2"/>
          <p:cNvSpPr>
            <a:spLocks noGrp="1"/>
          </p:cNvSpPr>
          <p:nvPr>
            <p:ph idx="1"/>
          </p:nvPr>
        </p:nvSpPr>
        <p:spPr/>
        <p:txBody>
          <a:bodyPr/>
          <a:lstStyle/>
          <a:p>
            <a:pPr fontAlgn="base"/>
            <a:r>
              <a:rPr lang="en-US" dirty="0"/>
              <a:t>Complexity: Computing FIRST set can be a complex process, especially for grammars with many non-terminals and production rules.</a:t>
            </a:r>
          </a:p>
          <a:p>
            <a:pPr fontAlgn="base"/>
            <a:r>
              <a:rPr lang="en-US" dirty="0"/>
              <a:t>Limited applicability: FIRST set is mainly used in LL and LR parsing algorithms, and may not be applicable to other types of parsing algorithms.</a:t>
            </a:r>
          </a:p>
          <a:p>
            <a:pPr fontAlgn="base"/>
            <a:r>
              <a:rPr lang="en-US" dirty="0"/>
              <a:t>Limitations of LL parsing: LL parsing is limited in its ability to handle certain types of grammars, such as those with left-recursive rules, which can lead to an infinite loop in the parser.</a:t>
            </a:r>
          </a:p>
          <a:p>
            <a:pPr fontAlgn="base"/>
            <a:r>
              <a:rPr lang="en-US" dirty="0"/>
              <a:t>Overall, the use of FIRST set in syntax analysis can improve the accuracy and efficiency of the parsing process, but it should be balanced against the complexity and limitations of the parsing algorithm being used</a:t>
            </a:r>
          </a:p>
          <a:p>
            <a:endParaRPr lang="en-US" dirty="0"/>
          </a:p>
        </p:txBody>
      </p:sp>
    </p:spTree>
    <p:extLst>
      <p:ext uri="{BB962C8B-B14F-4D97-AF65-F5344CB8AC3E}">
        <p14:creationId xmlns:p14="http://schemas.microsoft.com/office/powerpoint/2010/main" val="3285291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follow</a:t>
            </a:r>
            <a:endParaRPr lang="en-US" dirty="0"/>
          </a:p>
        </p:txBody>
      </p:sp>
      <p:sp>
        <p:nvSpPr>
          <p:cNvPr id="3" name="Content Placeholder 2"/>
          <p:cNvSpPr>
            <a:spLocks noGrp="1"/>
          </p:cNvSpPr>
          <p:nvPr>
            <p:ph idx="1"/>
          </p:nvPr>
        </p:nvSpPr>
        <p:spPr/>
        <p:txBody>
          <a:bodyPr/>
          <a:lstStyle/>
          <a:p>
            <a:r>
              <a:rPr lang="en-US" dirty="0"/>
              <a:t>The parser faces one more problem. Let us consider below grammar to understand this problem</a:t>
            </a:r>
            <a:r>
              <a:rPr lang="en-US" dirty="0" smtClean="0"/>
              <a:t>.</a:t>
            </a:r>
          </a:p>
          <a:p>
            <a:endParaRPr lang="en-US" dirty="0"/>
          </a:p>
          <a:p>
            <a:endParaRPr lang="en-US" dirty="0" smtClean="0"/>
          </a:p>
          <a:p>
            <a:endParaRPr lang="en-US" dirty="0"/>
          </a:p>
          <a:p>
            <a:r>
              <a:rPr lang="en-US" dirty="0"/>
              <a:t>As the first character in the input is a, the parser applies the rule A-&gt;</a:t>
            </a:r>
            <a:r>
              <a:rPr lang="en-US" dirty="0" err="1"/>
              <a:t>aBb.</a:t>
            </a:r>
            <a:endParaRPr lang="en-US" dirty="0" smtClean="0"/>
          </a:p>
          <a:p>
            <a:endParaRPr lang="en-US" dirty="0"/>
          </a:p>
        </p:txBody>
      </p:sp>
      <p:pic>
        <p:nvPicPr>
          <p:cNvPr id="4" name="Picture 3"/>
          <p:cNvPicPr>
            <a:picLocks noChangeAspect="1"/>
          </p:cNvPicPr>
          <p:nvPr/>
        </p:nvPicPr>
        <p:blipFill>
          <a:blip r:embed="rId2"/>
          <a:stretch>
            <a:fillRect/>
          </a:stretch>
        </p:blipFill>
        <p:spPr>
          <a:xfrm>
            <a:off x="3995444" y="3057473"/>
            <a:ext cx="4201111" cy="743054"/>
          </a:xfrm>
          <a:prstGeom prst="rect">
            <a:avLst/>
          </a:prstGeom>
        </p:spPr>
      </p:pic>
      <p:pic>
        <p:nvPicPr>
          <p:cNvPr id="5" name="Picture 4"/>
          <p:cNvPicPr>
            <a:picLocks noChangeAspect="1"/>
          </p:cNvPicPr>
          <p:nvPr/>
        </p:nvPicPr>
        <p:blipFill>
          <a:blip r:embed="rId3"/>
          <a:stretch>
            <a:fillRect/>
          </a:stretch>
        </p:blipFill>
        <p:spPr>
          <a:xfrm>
            <a:off x="5121208" y="4535742"/>
            <a:ext cx="1609950" cy="895475"/>
          </a:xfrm>
          <a:prstGeom prst="rect">
            <a:avLst/>
          </a:prstGeom>
        </p:spPr>
      </p:pic>
    </p:spTree>
    <p:extLst>
      <p:ext uri="{BB962C8B-B14F-4D97-AF65-F5344CB8AC3E}">
        <p14:creationId xmlns:p14="http://schemas.microsoft.com/office/powerpoint/2010/main" val="1543827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2351314" y="1371600"/>
            <a:ext cx="9153298" cy="4539622"/>
          </a:xfrm>
        </p:spPr>
        <p:txBody>
          <a:bodyPr/>
          <a:lstStyle/>
          <a:p>
            <a:r>
              <a:rPr lang="en-US" dirty="0"/>
              <a:t>Now the parser checks for the second character of the input string which is b, and the Non-Terminal to derive is B, but the parser can’t get any string derivable from B that contains b as first character.</a:t>
            </a:r>
            <a:br>
              <a:rPr lang="en-US" dirty="0"/>
            </a:br>
            <a:r>
              <a:rPr lang="en-US" dirty="0"/>
              <a:t>But the Grammar does contain a production rule B -&gt; ε, if that is applied then B will vanish, and the parser gets the input “ab”, as shown below. But the parser can apply it only when it knows that the character that follows B in the production rule is same as the current character in the </a:t>
            </a:r>
            <a:r>
              <a:rPr lang="en-US" dirty="0" smtClean="0"/>
              <a:t>input</a:t>
            </a:r>
          </a:p>
          <a:p>
            <a:r>
              <a:rPr lang="en-US" dirty="0"/>
              <a:t>In RHS of A -&gt; </a:t>
            </a:r>
            <a:r>
              <a:rPr lang="en-US" dirty="0" err="1"/>
              <a:t>aBb</a:t>
            </a:r>
            <a:r>
              <a:rPr lang="en-US" dirty="0"/>
              <a:t>, b follows Non-Terminal B, i.e. FOLLOW(B) = {b}, and the current input character read is also b. Hence the parser applies this rule. And it is able to get the string “ab” from the given </a:t>
            </a:r>
            <a:r>
              <a:rPr lang="en-US" dirty="0" smtClean="0"/>
              <a:t>grammar</a:t>
            </a:r>
          </a:p>
          <a:p>
            <a:endParaRPr lang="en-US" dirty="0"/>
          </a:p>
        </p:txBody>
      </p:sp>
      <p:pic>
        <p:nvPicPr>
          <p:cNvPr id="4" name="Picture 3"/>
          <p:cNvPicPr>
            <a:picLocks noChangeAspect="1"/>
          </p:cNvPicPr>
          <p:nvPr/>
        </p:nvPicPr>
        <p:blipFill>
          <a:blip r:embed="rId2"/>
          <a:stretch>
            <a:fillRect/>
          </a:stretch>
        </p:blipFill>
        <p:spPr>
          <a:xfrm>
            <a:off x="5019317" y="4539431"/>
            <a:ext cx="3172268" cy="1371791"/>
          </a:xfrm>
          <a:prstGeom prst="rect">
            <a:avLst/>
          </a:prstGeom>
        </p:spPr>
      </p:pic>
    </p:spTree>
    <p:extLst>
      <p:ext uri="{BB962C8B-B14F-4D97-AF65-F5344CB8AC3E}">
        <p14:creationId xmlns:p14="http://schemas.microsoft.com/office/powerpoint/2010/main" val="3981896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dirty="0"/>
              <a:t>So FOLLOW can make a Non-terminal vanish out if needed to generate the string from the parse tree</a:t>
            </a:r>
            <a:r>
              <a:rPr lang="en-US" dirty="0" smtClean="0"/>
              <a:t>.</a:t>
            </a:r>
            <a:r>
              <a:rPr lang="en-US" dirty="0"/>
              <a:t> </a:t>
            </a:r>
          </a:p>
          <a:p>
            <a:pPr fontAlgn="base"/>
            <a:r>
              <a:rPr lang="en-US" dirty="0"/>
              <a:t>The conclusions is, we need to find FIRST and FOLLOW sets for a given grammar so that the parser can properly apply the needed rule at the correct position.</a:t>
            </a:r>
          </a:p>
          <a:p>
            <a:pPr fontAlgn="base"/>
            <a:r>
              <a:rPr lang="en-US" dirty="0"/>
              <a:t>In the next article, we will discuss formal definitions of FIRST and FOLLOW, and some easy rules to compute these sets</a:t>
            </a:r>
          </a:p>
          <a:p>
            <a:endParaRPr lang="en-US" dirty="0"/>
          </a:p>
        </p:txBody>
      </p:sp>
    </p:spTree>
    <p:extLst>
      <p:ext uri="{BB962C8B-B14F-4D97-AF65-F5344CB8AC3E}">
        <p14:creationId xmlns:p14="http://schemas.microsoft.com/office/powerpoint/2010/main" val="4123454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Follow set in </a:t>
            </a:r>
            <a:r>
              <a:rPr lang="en-US" dirty="0" err="1" smtClean="0"/>
              <a:t>sytax</a:t>
            </a:r>
            <a:r>
              <a:rPr lang="en-US" dirty="0" smtClean="0"/>
              <a:t> analysis</a:t>
            </a:r>
            <a:endParaRPr lang="en-US" dirty="0"/>
          </a:p>
        </p:txBody>
      </p:sp>
      <p:sp>
        <p:nvSpPr>
          <p:cNvPr id="3" name="Content Placeholder 2"/>
          <p:cNvSpPr>
            <a:spLocks noGrp="1"/>
          </p:cNvSpPr>
          <p:nvPr>
            <p:ph idx="1"/>
          </p:nvPr>
        </p:nvSpPr>
        <p:spPr/>
        <p:txBody>
          <a:bodyPr/>
          <a:lstStyle/>
          <a:p>
            <a:pPr fontAlgn="base"/>
            <a:r>
              <a:rPr lang="en-US" dirty="0"/>
              <a:t>FOLLOW set in compiler design are used to identify the terminal symbol immediately after a non-terminal in a given language. FOLLOW set is also used to avoid backtracking same as the </a:t>
            </a:r>
            <a:r>
              <a:rPr lang="en-US" dirty="0" smtClean="0">
                <a:solidFill>
                  <a:schemeClr val="tx1"/>
                </a:solidFill>
              </a:rPr>
              <a:t>first set</a:t>
            </a:r>
            <a:r>
              <a:rPr lang="en-US" dirty="0" smtClean="0"/>
              <a:t>. </a:t>
            </a:r>
            <a:r>
              <a:rPr lang="en-US" dirty="0"/>
              <a:t>The only difference is FOLLOW set works on vanishing non-terminal on the right-hand side so that decision-making gets easier for the compiler while </a:t>
            </a:r>
            <a:r>
              <a:rPr lang="en-US" dirty="0" smtClean="0"/>
              <a:t>parsing</a:t>
            </a:r>
            <a:r>
              <a:rPr lang="en-US" dirty="0"/>
              <a:t> </a:t>
            </a:r>
          </a:p>
          <a:p>
            <a:pPr fontAlgn="base"/>
            <a:r>
              <a:rPr lang="en-US" b="1" dirty="0"/>
              <a:t>Follow(X)</a:t>
            </a:r>
            <a:r>
              <a:rPr lang="en-US" dirty="0"/>
              <a:t> to be the set of terminals that can appear immediately to the right of Non-Terminal X in some sentential form. </a:t>
            </a:r>
            <a:br>
              <a:rPr lang="en-US" dirty="0"/>
            </a:br>
            <a:r>
              <a:rPr lang="en-US" dirty="0"/>
              <a:t>Example:</a:t>
            </a:r>
          </a:p>
          <a:p>
            <a:endParaRPr lang="en-US" dirty="0"/>
          </a:p>
        </p:txBody>
      </p:sp>
      <p:pic>
        <p:nvPicPr>
          <p:cNvPr id="4" name="Picture 3"/>
          <p:cNvPicPr>
            <a:picLocks noChangeAspect="1"/>
          </p:cNvPicPr>
          <p:nvPr/>
        </p:nvPicPr>
        <p:blipFill>
          <a:blip r:embed="rId2"/>
          <a:stretch>
            <a:fillRect/>
          </a:stretch>
        </p:blipFill>
        <p:spPr>
          <a:xfrm>
            <a:off x="4762408" y="4249783"/>
            <a:ext cx="4969420" cy="2399211"/>
          </a:xfrm>
          <a:prstGeom prst="rect">
            <a:avLst/>
          </a:prstGeom>
        </p:spPr>
      </p:pic>
    </p:spTree>
    <p:extLst>
      <p:ext uri="{BB962C8B-B14F-4D97-AF65-F5344CB8AC3E}">
        <p14:creationId xmlns:p14="http://schemas.microsoft.com/office/powerpoint/2010/main" val="2802472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59301" y="1658983"/>
            <a:ext cx="8517853" cy="3881119"/>
          </a:xfrm>
          <a:prstGeom prst="rect">
            <a:avLst/>
          </a:prstGeom>
        </p:spPr>
      </p:pic>
    </p:spTree>
    <p:extLst>
      <p:ext uri="{BB962C8B-B14F-4D97-AF65-F5344CB8AC3E}">
        <p14:creationId xmlns:p14="http://schemas.microsoft.com/office/powerpoint/2010/main" val="3561873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99705" y="1118864"/>
            <a:ext cx="9137202" cy="5281935"/>
          </a:xfrm>
          <a:prstGeom prst="rect">
            <a:avLst/>
          </a:prstGeom>
        </p:spPr>
      </p:pic>
    </p:spTree>
    <p:extLst>
      <p:ext uri="{BB962C8B-B14F-4D97-AF65-F5344CB8AC3E}">
        <p14:creationId xmlns:p14="http://schemas.microsoft.com/office/powerpoint/2010/main" val="596465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56863" y="894996"/>
            <a:ext cx="7878274" cy="5068007"/>
          </a:xfrm>
          <a:prstGeom prst="rect">
            <a:avLst/>
          </a:prstGeom>
        </p:spPr>
      </p:pic>
    </p:spTree>
    <p:extLst>
      <p:ext uri="{BB962C8B-B14F-4D97-AF65-F5344CB8AC3E}">
        <p14:creationId xmlns:p14="http://schemas.microsoft.com/office/powerpoint/2010/main" val="1311446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17859" y="1581689"/>
            <a:ext cx="7887801" cy="3982006"/>
          </a:xfrm>
          <a:prstGeom prst="rect">
            <a:avLst/>
          </a:prstGeom>
        </p:spPr>
      </p:pic>
    </p:spTree>
    <p:extLst>
      <p:ext uri="{BB962C8B-B14F-4D97-AF65-F5344CB8AC3E}">
        <p14:creationId xmlns:p14="http://schemas.microsoft.com/office/powerpoint/2010/main" val="3721007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b="1" dirty="0"/>
              <a:t>Note:</a:t>
            </a:r>
            <a:endParaRPr lang="en-US" dirty="0"/>
          </a:p>
          <a:p>
            <a:pPr fontAlgn="base"/>
            <a:r>
              <a:rPr lang="en-US" dirty="0"/>
              <a:t>Є as a FOLLOW doesn’t mean anything (Є is an empty string).</a:t>
            </a:r>
          </a:p>
          <a:p>
            <a:pPr fontAlgn="base"/>
            <a:r>
              <a:rPr lang="en-US" dirty="0"/>
              <a:t>$ is called end-marker, which represents the end of the input string, hence used while parsing to indicate that the input string has been completely processed.</a:t>
            </a:r>
          </a:p>
          <a:p>
            <a:pPr fontAlgn="base"/>
            <a:r>
              <a:rPr lang="en-US" dirty="0"/>
              <a:t>The grammar used above is Context-Free Grammar (CFG). The syntax of a programming language can be specified using CFG.</a:t>
            </a:r>
          </a:p>
          <a:p>
            <a:pPr fontAlgn="base"/>
            <a:r>
              <a:rPr lang="en-US" dirty="0"/>
              <a:t>CFG is of the form A -&gt; B, where A is a single Non-Terminal, and B can be a set of grammar symbols ( i.e. Terminals as well as Non-Terminals)</a:t>
            </a:r>
          </a:p>
        </p:txBody>
      </p:sp>
    </p:spTree>
    <p:extLst>
      <p:ext uri="{BB962C8B-B14F-4D97-AF65-F5344CB8AC3E}">
        <p14:creationId xmlns:p14="http://schemas.microsoft.com/office/powerpoint/2010/main" val="2129471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Associativity</a:t>
            </a:r>
            <a:br>
              <a:rPr lang="en-US" dirty="0"/>
            </a:br>
            <a:endParaRPr lang="en-US" dirty="0"/>
          </a:p>
        </p:txBody>
      </p:sp>
      <p:sp>
        <p:nvSpPr>
          <p:cNvPr id="3" name="Content Placeholder 2"/>
          <p:cNvSpPr>
            <a:spLocks noGrp="1"/>
          </p:cNvSpPr>
          <p:nvPr>
            <p:ph idx="1"/>
          </p:nvPr>
        </p:nvSpPr>
        <p:spPr>
          <a:xfrm>
            <a:off x="2589212" y="2133600"/>
            <a:ext cx="4020594" cy="3966754"/>
          </a:xfrm>
        </p:spPr>
        <p:txBody>
          <a:bodyPr/>
          <a:lstStyle/>
          <a:p>
            <a:r>
              <a:rPr lang="en-US" dirty="0" smtClean="0"/>
              <a:t>If </a:t>
            </a:r>
            <a:r>
              <a:rPr lang="en-US" dirty="0"/>
              <a:t>an operand has operators on both sides, the side on which the operator takes this operand is decided by the associativity of those operators. If the operation is left-associative, then the operand will be taken by the left operator or if the operation is right-associative, the right operator will take the operand.</a:t>
            </a:r>
          </a:p>
          <a:p>
            <a:endParaRPr lang="en-US" dirty="0"/>
          </a:p>
        </p:txBody>
      </p:sp>
      <p:pic>
        <p:nvPicPr>
          <p:cNvPr id="4" name="Picture 3"/>
          <p:cNvPicPr>
            <a:picLocks noChangeAspect="1"/>
          </p:cNvPicPr>
          <p:nvPr/>
        </p:nvPicPr>
        <p:blipFill>
          <a:blip r:embed="rId2"/>
          <a:stretch>
            <a:fillRect/>
          </a:stretch>
        </p:blipFill>
        <p:spPr>
          <a:xfrm>
            <a:off x="6845408" y="1905000"/>
            <a:ext cx="5163312" cy="3562171"/>
          </a:xfrm>
          <a:prstGeom prst="rect">
            <a:avLst/>
          </a:prstGeom>
        </p:spPr>
      </p:pic>
    </p:spTree>
    <p:extLst>
      <p:ext uri="{BB962C8B-B14F-4D97-AF65-F5344CB8AC3E}">
        <p14:creationId xmlns:p14="http://schemas.microsoft.com/office/powerpoint/2010/main" val="2230764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a:t>
            </a:r>
            <a:br>
              <a:rPr lang="en-US" dirty="0"/>
            </a:br>
            <a:endParaRPr lang="en-US" dirty="0"/>
          </a:p>
        </p:txBody>
      </p:sp>
      <p:sp>
        <p:nvSpPr>
          <p:cNvPr id="3" name="Content Placeholder 2"/>
          <p:cNvSpPr>
            <a:spLocks noGrp="1"/>
          </p:cNvSpPr>
          <p:nvPr>
            <p:ph idx="1"/>
          </p:nvPr>
        </p:nvSpPr>
        <p:spPr>
          <a:xfrm>
            <a:off x="2589212" y="2133599"/>
            <a:ext cx="4660674" cy="4136571"/>
          </a:xfrm>
        </p:spPr>
        <p:txBody>
          <a:bodyPr/>
          <a:lstStyle/>
          <a:p>
            <a:r>
              <a:rPr lang="en-US" dirty="0"/>
              <a:t>If two different operators share a common operand, the precedence of operators decides which will take the operand. That is, 2+3*4 can have two different parse trees, one corresponding to (2+3)*4 and another corresponding to 2+(3*4). By setting precedence among operators, this problem can be easily removed. As in the previous example, mathematically * (multiplication) has precedence over + (addition), so the expression 2+3*4 will always be interpreted as:</a:t>
            </a:r>
            <a:endParaRPr lang="en-US" dirty="0"/>
          </a:p>
        </p:txBody>
      </p:sp>
      <p:pic>
        <p:nvPicPr>
          <p:cNvPr id="4" name="Picture 3"/>
          <p:cNvPicPr>
            <a:picLocks noChangeAspect="1"/>
          </p:cNvPicPr>
          <p:nvPr/>
        </p:nvPicPr>
        <p:blipFill>
          <a:blip r:embed="rId2"/>
          <a:stretch>
            <a:fillRect/>
          </a:stretch>
        </p:blipFill>
        <p:spPr>
          <a:xfrm>
            <a:off x="7619404" y="2931459"/>
            <a:ext cx="4423114" cy="1823420"/>
          </a:xfrm>
          <a:prstGeom prst="rect">
            <a:avLst/>
          </a:prstGeom>
        </p:spPr>
      </p:pic>
    </p:spTree>
    <p:extLst>
      <p:ext uri="{BB962C8B-B14F-4D97-AF65-F5344CB8AC3E}">
        <p14:creationId xmlns:p14="http://schemas.microsoft.com/office/powerpoint/2010/main" val="2933965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6D2C1E-9C36-4AAB-9F49-2768C65D1B97}"/>
              </a:ext>
            </a:extLst>
          </p:cNvPr>
          <p:cNvSpPr>
            <a:spLocks noGrp="1"/>
          </p:cNvSpPr>
          <p:nvPr>
            <p:ph type="title"/>
          </p:nvPr>
        </p:nvSpPr>
        <p:spPr>
          <a:xfrm>
            <a:off x="838200" y="365125"/>
            <a:ext cx="10515600" cy="824483"/>
          </a:xfrm>
        </p:spPr>
        <p:txBody>
          <a:bodyPr/>
          <a:lstStyle/>
          <a:p>
            <a:r>
              <a:rPr lang="en-IN" b="1" dirty="0"/>
              <a:t>Left-Recursion</a:t>
            </a:r>
          </a:p>
        </p:txBody>
      </p:sp>
      <p:sp>
        <p:nvSpPr>
          <p:cNvPr id="3" name="Content Placeholder 2">
            <a:extLst>
              <a:ext uri="{FF2B5EF4-FFF2-40B4-BE49-F238E27FC236}">
                <a16:creationId xmlns:a16="http://schemas.microsoft.com/office/drawing/2014/main" xmlns="" id="{F34E9843-9CD3-4F24-A1DB-408FD68C2D22}"/>
              </a:ext>
            </a:extLst>
          </p:cNvPr>
          <p:cNvSpPr>
            <a:spLocks noGrp="1"/>
          </p:cNvSpPr>
          <p:nvPr>
            <p:ph idx="1"/>
          </p:nvPr>
        </p:nvSpPr>
        <p:spPr>
          <a:xfrm>
            <a:off x="909221" y="1189608"/>
            <a:ext cx="10515600" cy="5273336"/>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514350" indent="-514350">
              <a:buAutoNum type="arabicPeriod"/>
            </a:pPr>
            <a:r>
              <a:rPr lang="en-IN" dirty="0"/>
              <a:t>Left-Recursion   S → Sa / ∈</a:t>
            </a:r>
          </a:p>
          <a:p>
            <a:pPr marL="514350" indent="-514350">
              <a:buAutoNum type="arabicPeriod"/>
            </a:pPr>
            <a:r>
              <a:rPr lang="en-IN" dirty="0"/>
              <a:t>Right-Recursion S → </a:t>
            </a:r>
            <a:r>
              <a:rPr lang="en-IN" dirty="0" err="1"/>
              <a:t>aS</a:t>
            </a:r>
            <a:r>
              <a:rPr lang="en-IN" dirty="0"/>
              <a:t> / ∈</a:t>
            </a:r>
          </a:p>
          <a:p>
            <a:pPr marL="514350" indent="-514350">
              <a:buAutoNum type="arabicPeriod"/>
            </a:pPr>
            <a:r>
              <a:rPr lang="en-IN" dirty="0"/>
              <a:t>General-Recursion S → </a:t>
            </a:r>
            <a:r>
              <a:rPr lang="en-IN" dirty="0" err="1"/>
              <a:t>aSb</a:t>
            </a:r>
            <a:r>
              <a:rPr lang="en-IN" dirty="0"/>
              <a:t> / ∈</a:t>
            </a:r>
          </a:p>
          <a:p>
            <a:pPr marL="0" indent="0">
              <a:buNone/>
            </a:pPr>
            <a:r>
              <a:rPr lang="en-US" dirty="0"/>
              <a:t>A production of grammar is said to have left recursion if the leftmost variable of its RHS is same as variable of its LHS.</a:t>
            </a:r>
          </a:p>
          <a:p>
            <a:pPr marL="0" indent="0">
              <a:buNone/>
            </a:pPr>
            <a:r>
              <a:rPr lang="en-US" dirty="0"/>
              <a:t>A grammar containing a production having left recursion is called as Left Recursive Grammar.</a:t>
            </a:r>
            <a:endParaRPr lang="en-IN" dirty="0"/>
          </a:p>
          <a:p>
            <a:pPr marL="0" indent="0">
              <a:buNone/>
            </a:pPr>
            <a:endParaRPr lang="en-IN" dirty="0"/>
          </a:p>
        </p:txBody>
      </p:sp>
      <p:pic>
        <p:nvPicPr>
          <p:cNvPr id="6146" name="Picture 2">
            <a:extLst>
              <a:ext uri="{FF2B5EF4-FFF2-40B4-BE49-F238E27FC236}">
                <a16:creationId xmlns:a16="http://schemas.microsoft.com/office/drawing/2014/main" xmlns="" id="{D25C3275-D61A-4B62-B20B-D752A33A4A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0520" y="1825162"/>
            <a:ext cx="6109133" cy="1489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8176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down)">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additive="base">
                                        <p:cTn id="1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 calcmode="lin" valueType="num">
                                      <p:cBhvr additive="base">
                                        <p:cTn id="1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 calcmode="lin" valueType="num">
                                      <p:cBhvr additive="base">
                                        <p:cTn id="2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 calcmode="lin" valueType="num">
                                      <p:cBhvr additive="base">
                                        <p:cTn id="3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 calcmode="lin" valueType="num">
                                      <p:cBhvr additive="base">
                                        <p:cTn id="36"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6D2C1E-9C36-4AAB-9F49-2768C65D1B97}"/>
              </a:ext>
            </a:extLst>
          </p:cNvPr>
          <p:cNvSpPr>
            <a:spLocks noGrp="1"/>
          </p:cNvSpPr>
          <p:nvPr>
            <p:ph type="title"/>
          </p:nvPr>
        </p:nvSpPr>
        <p:spPr>
          <a:xfrm>
            <a:off x="838200" y="239179"/>
            <a:ext cx="10515600" cy="824483"/>
          </a:xfrm>
        </p:spPr>
        <p:txBody>
          <a:bodyPr/>
          <a:lstStyle/>
          <a:p>
            <a:r>
              <a:rPr lang="en-IN" b="1" dirty="0"/>
              <a:t>Left-Recursion</a:t>
            </a:r>
          </a:p>
        </p:txBody>
      </p:sp>
      <p:sp>
        <p:nvSpPr>
          <p:cNvPr id="3" name="Content Placeholder 2">
            <a:extLst>
              <a:ext uri="{FF2B5EF4-FFF2-40B4-BE49-F238E27FC236}">
                <a16:creationId xmlns:a16="http://schemas.microsoft.com/office/drawing/2014/main" xmlns="" id="{F34E9843-9CD3-4F24-A1DB-408FD68C2D22}"/>
              </a:ext>
            </a:extLst>
          </p:cNvPr>
          <p:cNvSpPr>
            <a:spLocks noGrp="1"/>
          </p:cNvSpPr>
          <p:nvPr>
            <p:ph idx="1"/>
          </p:nvPr>
        </p:nvSpPr>
        <p:spPr>
          <a:xfrm>
            <a:off x="720941" y="1063662"/>
            <a:ext cx="10750118" cy="5514692"/>
          </a:xfrm>
        </p:spPr>
        <p:txBody>
          <a:bodyPr>
            <a:normAutofit/>
          </a:bodyPr>
          <a:lstStyle/>
          <a:p>
            <a:pPr marL="0" indent="0" algn="ctr">
              <a:buNone/>
            </a:pPr>
            <a:r>
              <a:rPr lang="en-US" dirty="0"/>
              <a:t> </a:t>
            </a:r>
            <a:r>
              <a:rPr lang="en-US" dirty="0">
                <a:solidFill>
                  <a:srgbClr val="FF0000"/>
                </a:solidFill>
              </a:rPr>
              <a:t>A → A</a:t>
            </a:r>
            <a:r>
              <a:rPr lang="el-GR" dirty="0">
                <a:solidFill>
                  <a:srgbClr val="FF0000"/>
                </a:solidFill>
              </a:rPr>
              <a:t>α / β</a:t>
            </a:r>
            <a:endParaRPr lang="en-IN" dirty="0">
              <a:solidFill>
                <a:srgbClr val="FF0000"/>
              </a:solidFill>
            </a:endParaRPr>
          </a:p>
          <a:p>
            <a:pPr marL="0" indent="0" algn="just">
              <a:buNone/>
            </a:pPr>
            <a:r>
              <a:rPr lang="en-US" sz="2400" dirty="0"/>
              <a:t>Left recursion is considered to be a problematic </a:t>
            </a:r>
          </a:p>
          <a:p>
            <a:pPr marL="0" indent="0" algn="just">
              <a:buNone/>
            </a:pPr>
            <a:r>
              <a:rPr lang="en-US" sz="2400" dirty="0"/>
              <a:t>situation for Top down parsers. </a:t>
            </a:r>
          </a:p>
          <a:p>
            <a:pPr marL="0" indent="0" algn="just">
              <a:buNone/>
            </a:pPr>
            <a:r>
              <a:rPr lang="en-US" sz="2400" dirty="0"/>
              <a:t>Therefore, left recursion has to be eliminated from </a:t>
            </a:r>
          </a:p>
          <a:p>
            <a:pPr marL="0" indent="0" algn="just">
              <a:buNone/>
            </a:pPr>
            <a:r>
              <a:rPr lang="en-US" sz="2400" dirty="0"/>
              <a:t>the grammar.</a:t>
            </a:r>
          </a:p>
          <a:p>
            <a:pPr marL="0" indent="0">
              <a:buNone/>
            </a:pPr>
            <a:r>
              <a:rPr lang="en-US" dirty="0">
                <a:solidFill>
                  <a:srgbClr val="0070C0"/>
                </a:solidFill>
              </a:rPr>
              <a:t>Left-Recursion Elimination</a:t>
            </a:r>
          </a:p>
          <a:p>
            <a:pPr marL="0" indent="0">
              <a:buNone/>
            </a:pPr>
            <a:r>
              <a:rPr lang="en-US" sz="2400" dirty="0"/>
              <a:t>we can eliminate left recursion by replacing the pair </a:t>
            </a:r>
          </a:p>
          <a:p>
            <a:pPr marL="0" indent="0">
              <a:buNone/>
            </a:pPr>
            <a:r>
              <a:rPr lang="en-US" sz="2400" dirty="0"/>
              <a:t>of productions with-</a:t>
            </a:r>
          </a:p>
          <a:p>
            <a:pPr marL="0" indent="0">
              <a:buNone/>
            </a:pPr>
            <a:r>
              <a:rPr lang="en-US" sz="2400" dirty="0"/>
              <a:t>A → βA’</a:t>
            </a:r>
          </a:p>
          <a:p>
            <a:pPr marL="0" indent="0">
              <a:buNone/>
            </a:pPr>
            <a:r>
              <a:rPr lang="en-US" sz="2400" dirty="0"/>
              <a:t>A’ → αA’ / ∈</a:t>
            </a:r>
          </a:p>
          <a:p>
            <a:pPr marL="0" indent="0">
              <a:buNone/>
            </a:pPr>
            <a:endParaRPr lang="en-IN" dirty="0"/>
          </a:p>
        </p:txBody>
      </p:sp>
      <p:pic>
        <p:nvPicPr>
          <p:cNvPr id="8194" name="Picture 2" descr="Left Recursion">
            <a:extLst>
              <a:ext uri="{FF2B5EF4-FFF2-40B4-BE49-F238E27FC236}">
                <a16:creationId xmlns:a16="http://schemas.microsoft.com/office/drawing/2014/main" xmlns="" id="{B88AD0F2-2821-49AA-83CE-3697CC5B60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0810" y="1935146"/>
            <a:ext cx="2660249" cy="3771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26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8194"/>
                                        </p:tgtEl>
                                        <p:attrNameLst>
                                          <p:attrName>style.visibility</p:attrName>
                                        </p:attrNameLst>
                                      </p:cBhvr>
                                      <p:to>
                                        <p:strVal val="visible"/>
                                      </p:to>
                                    </p:set>
                                    <p:animEffect transition="in" filter="wheel(1)">
                                      <p:cBhvr>
                                        <p:cTn id="13" dur="2000"/>
                                        <p:tgtEl>
                                          <p:spTgt spid="819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27E93C-8A49-44AB-A178-45D05EA66020}"/>
              </a:ext>
            </a:extLst>
          </p:cNvPr>
          <p:cNvSpPr>
            <a:spLocks noGrp="1"/>
          </p:cNvSpPr>
          <p:nvPr>
            <p:ph type="title"/>
          </p:nvPr>
        </p:nvSpPr>
        <p:spPr>
          <a:xfrm>
            <a:off x="1933302" y="180022"/>
            <a:ext cx="10491651" cy="1002982"/>
          </a:xfrm>
        </p:spPr>
        <p:txBody>
          <a:bodyPr/>
          <a:lstStyle/>
          <a:p>
            <a:r>
              <a:rPr lang="en-IN" b="1" dirty="0"/>
              <a:t>Left-Factoring</a:t>
            </a:r>
          </a:p>
        </p:txBody>
      </p:sp>
      <p:sp>
        <p:nvSpPr>
          <p:cNvPr id="3" name="Content Placeholder 2">
            <a:extLst>
              <a:ext uri="{FF2B5EF4-FFF2-40B4-BE49-F238E27FC236}">
                <a16:creationId xmlns:a16="http://schemas.microsoft.com/office/drawing/2014/main" xmlns="" id="{BC27F5BB-ED6F-4915-A88C-86593CE26443}"/>
              </a:ext>
            </a:extLst>
          </p:cNvPr>
          <p:cNvSpPr>
            <a:spLocks noGrp="1"/>
          </p:cNvSpPr>
          <p:nvPr>
            <p:ph idx="1"/>
          </p:nvPr>
        </p:nvSpPr>
        <p:spPr>
          <a:xfrm>
            <a:off x="2026920" y="1183004"/>
            <a:ext cx="10515600" cy="5401369"/>
          </a:xfrm>
        </p:spPr>
        <p:txBody>
          <a:bodyPr/>
          <a:lstStyle/>
          <a:p>
            <a:pPr marL="0" indent="0">
              <a:buNone/>
            </a:pPr>
            <a:r>
              <a:rPr lang="en-US" i="1" dirty="0"/>
              <a:t>Left factoring </a:t>
            </a:r>
            <a:r>
              <a:rPr lang="en-US" dirty="0"/>
              <a:t>is a process by which the grammar with common prefixes is transformed to make it useful for Top down parsers.</a:t>
            </a:r>
          </a:p>
          <a:p>
            <a:pPr marL="0" indent="0">
              <a:buNone/>
            </a:pPr>
            <a:r>
              <a:rPr lang="en-US" b="1" dirty="0">
                <a:solidFill>
                  <a:srgbClr val="0070C0"/>
                </a:solidFill>
              </a:rPr>
              <a:t>Example</a:t>
            </a:r>
          </a:p>
          <a:p>
            <a:pPr marL="0" indent="0">
              <a:buNone/>
            </a:pPr>
            <a:r>
              <a:rPr lang="en-IN" dirty="0">
                <a:solidFill>
                  <a:srgbClr val="FF0000"/>
                </a:solidFill>
              </a:rPr>
              <a:t>A → </a:t>
            </a:r>
            <a:r>
              <a:rPr lang="el-GR" dirty="0">
                <a:solidFill>
                  <a:srgbClr val="FF0000"/>
                </a:solidFill>
              </a:rPr>
              <a:t>αβ1 / αβ2 / αβ3</a:t>
            </a:r>
            <a:endParaRPr lang="en-IN" dirty="0">
              <a:solidFill>
                <a:srgbClr val="FF0000"/>
              </a:solidFill>
            </a:endParaRPr>
          </a:p>
          <a:p>
            <a:pPr marL="0" indent="0">
              <a:buNone/>
            </a:pPr>
            <a:r>
              <a:rPr lang="en-US" dirty="0"/>
              <a:t>This kind of grammar creates a problematic situation for Top down parsers.</a:t>
            </a:r>
          </a:p>
          <a:p>
            <a:pPr marL="0" indent="0">
              <a:buNone/>
            </a:pPr>
            <a:r>
              <a:rPr lang="en-US" dirty="0"/>
              <a:t>Top down parsers can not decide which production must be chosen to parse the string in hand.</a:t>
            </a:r>
          </a:p>
          <a:p>
            <a:pPr marL="0" indent="0">
              <a:buNone/>
            </a:pPr>
            <a:r>
              <a:rPr lang="en-US" dirty="0"/>
              <a:t>To remove this confusion, we use left factoring.</a:t>
            </a:r>
          </a:p>
          <a:p>
            <a:pPr marL="0" indent="0">
              <a:buNone/>
            </a:pPr>
            <a:endParaRPr lang="en-IN" dirty="0"/>
          </a:p>
        </p:txBody>
      </p:sp>
    </p:spTree>
    <p:extLst>
      <p:ext uri="{BB962C8B-B14F-4D97-AF65-F5344CB8AC3E}">
        <p14:creationId xmlns:p14="http://schemas.microsoft.com/office/powerpoint/2010/main" val="83549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27E93C-8A49-44AB-A178-45D05EA66020}"/>
              </a:ext>
            </a:extLst>
          </p:cNvPr>
          <p:cNvSpPr>
            <a:spLocks noGrp="1"/>
          </p:cNvSpPr>
          <p:nvPr>
            <p:ph type="title"/>
          </p:nvPr>
        </p:nvSpPr>
        <p:spPr>
          <a:xfrm>
            <a:off x="2146639" y="241525"/>
            <a:ext cx="10515600" cy="1009651"/>
          </a:xfrm>
        </p:spPr>
        <p:txBody>
          <a:bodyPr/>
          <a:lstStyle/>
          <a:p>
            <a:r>
              <a:rPr lang="en-IN" b="1" dirty="0"/>
              <a:t>Left-Factoring</a:t>
            </a:r>
          </a:p>
        </p:txBody>
      </p:sp>
      <p:sp>
        <p:nvSpPr>
          <p:cNvPr id="3" name="Content Placeholder 2">
            <a:extLst>
              <a:ext uri="{FF2B5EF4-FFF2-40B4-BE49-F238E27FC236}">
                <a16:creationId xmlns:a16="http://schemas.microsoft.com/office/drawing/2014/main" xmlns="" id="{BC27F5BB-ED6F-4915-A88C-86593CE26443}"/>
              </a:ext>
            </a:extLst>
          </p:cNvPr>
          <p:cNvSpPr>
            <a:spLocks noGrp="1"/>
          </p:cNvSpPr>
          <p:nvPr>
            <p:ph idx="1"/>
          </p:nvPr>
        </p:nvSpPr>
        <p:spPr>
          <a:xfrm>
            <a:off x="838200" y="1088208"/>
            <a:ext cx="10515600" cy="5401369"/>
          </a:xfrm>
        </p:spPr>
        <p:txBody>
          <a:bodyPr/>
          <a:lstStyle/>
          <a:p>
            <a:pPr marL="0" indent="0">
              <a:buNone/>
            </a:pPr>
            <a:endParaRPr lang="en-US" i="1" dirty="0"/>
          </a:p>
          <a:p>
            <a:pPr marL="0" indent="0">
              <a:buNone/>
            </a:pPr>
            <a:endParaRPr lang="en-IN" dirty="0"/>
          </a:p>
        </p:txBody>
      </p:sp>
      <p:pic>
        <p:nvPicPr>
          <p:cNvPr id="2050" name="Picture 2">
            <a:extLst>
              <a:ext uri="{FF2B5EF4-FFF2-40B4-BE49-F238E27FC236}">
                <a16:creationId xmlns:a16="http://schemas.microsoft.com/office/drawing/2014/main" xmlns="" id="{4168281B-3912-4DEF-BB45-3C3C3F67B6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639" y="1932975"/>
            <a:ext cx="7121648" cy="1722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36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heel(1)">
                                      <p:cBhvr>
                                        <p:cTn id="7"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8824012" cy="1047936"/>
          </a:xfrm>
        </p:spPr>
        <p:txBody>
          <a:bodyPr>
            <a:noAutofit/>
          </a:bodyPr>
          <a:lstStyle/>
          <a:p>
            <a:r>
              <a:rPr lang="en-US" sz="1800" dirty="0" smtClean="0"/>
              <a:t>If </a:t>
            </a:r>
            <a:r>
              <a:rPr lang="en-US" sz="1800" dirty="0"/>
              <a:t>more than one grammar production rules has a common prefix string, then the top-down parser cannot make a choice as to which of the production it should take to parse the string in hand.</a:t>
            </a:r>
            <a:endParaRPr lang="en-US" sz="1800" dirty="0"/>
          </a:p>
        </p:txBody>
      </p:sp>
      <p:pic>
        <p:nvPicPr>
          <p:cNvPr id="4" name="Picture 3"/>
          <p:cNvPicPr>
            <a:picLocks noChangeAspect="1"/>
          </p:cNvPicPr>
          <p:nvPr/>
        </p:nvPicPr>
        <p:blipFill>
          <a:blip r:embed="rId2"/>
          <a:stretch>
            <a:fillRect/>
          </a:stretch>
        </p:blipFill>
        <p:spPr>
          <a:xfrm>
            <a:off x="2837880" y="1800497"/>
            <a:ext cx="8334103" cy="4783137"/>
          </a:xfrm>
          <a:prstGeom prst="rect">
            <a:avLst/>
          </a:prstGeom>
        </p:spPr>
      </p:pic>
    </p:spTree>
    <p:extLst>
      <p:ext uri="{BB962C8B-B14F-4D97-AF65-F5344CB8AC3E}">
        <p14:creationId xmlns:p14="http://schemas.microsoft.com/office/powerpoint/2010/main" val="264961470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42</TotalTime>
  <Words>1387</Words>
  <Application>Microsoft Office PowerPoint</Application>
  <PresentationFormat>Widescreen</PresentationFormat>
  <Paragraphs>103</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Century Gothic</vt:lpstr>
      <vt:lpstr>Wingdings 3</vt:lpstr>
      <vt:lpstr>Wisp</vt:lpstr>
      <vt:lpstr> left factoring and first &amp; follow</vt:lpstr>
      <vt:lpstr>Ambiguity </vt:lpstr>
      <vt:lpstr>Associativity </vt:lpstr>
      <vt:lpstr>Precedence </vt:lpstr>
      <vt:lpstr>Left-Recursion</vt:lpstr>
      <vt:lpstr>Left-Recursion</vt:lpstr>
      <vt:lpstr>Left-Factoring</vt:lpstr>
      <vt:lpstr>Left-Factoring</vt:lpstr>
      <vt:lpstr>If more than one grammar production rules has a common prefix string, then the top-down parser cannot make a choice as to which of the production it should take to parse the string in hand.</vt:lpstr>
      <vt:lpstr>Why first</vt:lpstr>
      <vt:lpstr>Example cont.</vt:lpstr>
      <vt:lpstr>FIRST Set in Syntax Analysis </vt:lpstr>
      <vt:lpstr>Cont.</vt:lpstr>
      <vt:lpstr>Cont.</vt:lpstr>
      <vt:lpstr>PowerPoint Presentation</vt:lpstr>
      <vt:lpstr>PowerPoint Presentation</vt:lpstr>
      <vt:lpstr>PowerPoint Presentation</vt:lpstr>
      <vt:lpstr>Features of first set</vt:lpstr>
      <vt:lpstr>Advantages of first set</vt:lpstr>
      <vt:lpstr>Dis advantages </vt:lpstr>
      <vt:lpstr>Why follow</vt:lpstr>
      <vt:lpstr>Cont.</vt:lpstr>
      <vt:lpstr>PowerPoint Presentation</vt:lpstr>
      <vt:lpstr>Follow set in sytax analysis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FIRST and FOLLOW in Compiler Design?</dc:title>
  <dc:creator>Microsoft account</dc:creator>
  <cp:lastModifiedBy>Microsoft account</cp:lastModifiedBy>
  <cp:revision>6</cp:revision>
  <dcterms:created xsi:type="dcterms:W3CDTF">2024-08-24T11:18:26Z</dcterms:created>
  <dcterms:modified xsi:type="dcterms:W3CDTF">2024-09-22T15:40:34Z</dcterms:modified>
</cp:coreProperties>
</file>