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SDT</a:t>
            </a:r>
            <a:endParaRPr lang="en-US" dirty="0"/>
          </a:p>
        </p:txBody>
      </p:sp>
      <p:sp>
        <p:nvSpPr>
          <p:cNvPr id="3" name="Subtitle 2"/>
          <p:cNvSpPr>
            <a:spLocks noGrp="1"/>
          </p:cNvSpPr>
          <p:nvPr>
            <p:ph type="subTitle" idx="1"/>
          </p:nvPr>
        </p:nvSpPr>
        <p:spPr/>
        <p:txBody>
          <a:bodyPr/>
          <a:lstStyle/>
          <a:p>
            <a:r>
              <a:rPr lang="en-US" dirty="0" smtClean="0"/>
              <a:t>Syntax directed translation</a:t>
            </a:r>
            <a:endParaRPr lang="en-US" dirty="0"/>
          </a:p>
        </p:txBody>
      </p:sp>
    </p:spTree>
    <p:extLst>
      <p:ext uri="{BB962C8B-B14F-4D97-AF65-F5344CB8AC3E}">
        <p14:creationId xmlns:p14="http://schemas.microsoft.com/office/powerpoint/2010/main" val="5962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tree</a:t>
            </a:r>
            <a:endParaRPr lang="en-US" dirty="0"/>
          </a:p>
        </p:txBody>
      </p:sp>
      <p:pic>
        <p:nvPicPr>
          <p:cNvPr id="4" name="Picture 3"/>
          <p:cNvPicPr>
            <a:picLocks noChangeAspect="1"/>
          </p:cNvPicPr>
          <p:nvPr/>
        </p:nvPicPr>
        <p:blipFill>
          <a:blip r:embed="rId2"/>
          <a:stretch>
            <a:fillRect/>
          </a:stretch>
        </p:blipFill>
        <p:spPr>
          <a:xfrm>
            <a:off x="2207623" y="1366692"/>
            <a:ext cx="6994757" cy="4869341"/>
          </a:xfrm>
          <a:prstGeom prst="rect">
            <a:avLst/>
          </a:prstGeom>
        </p:spPr>
      </p:pic>
    </p:spTree>
    <p:extLst>
      <p:ext uri="{BB962C8B-B14F-4D97-AF65-F5344CB8AC3E}">
        <p14:creationId xmlns:p14="http://schemas.microsoft.com/office/powerpoint/2010/main" val="328017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with same example</a:t>
            </a:r>
            <a:endParaRPr lang="en-US" dirty="0"/>
          </a:p>
        </p:txBody>
      </p:sp>
      <p:pic>
        <p:nvPicPr>
          <p:cNvPr id="4" name="Picture 3"/>
          <p:cNvPicPr>
            <a:picLocks noChangeAspect="1"/>
          </p:cNvPicPr>
          <p:nvPr/>
        </p:nvPicPr>
        <p:blipFill>
          <a:blip r:embed="rId2"/>
          <a:stretch>
            <a:fillRect/>
          </a:stretch>
        </p:blipFill>
        <p:spPr>
          <a:xfrm>
            <a:off x="3533452" y="2089748"/>
            <a:ext cx="4736734" cy="2853013"/>
          </a:xfrm>
          <a:prstGeom prst="rect">
            <a:avLst/>
          </a:prstGeom>
        </p:spPr>
      </p:pic>
    </p:spTree>
    <p:extLst>
      <p:ext uri="{BB962C8B-B14F-4D97-AF65-F5344CB8AC3E}">
        <p14:creationId xmlns:p14="http://schemas.microsoft.com/office/powerpoint/2010/main" val="3427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04600" y="1418944"/>
            <a:ext cx="6982799" cy="4020111"/>
          </a:xfrm>
          <a:prstGeom prst="rect">
            <a:avLst/>
          </a:prstGeom>
        </p:spPr>
      </p:pic>
    </p:spTree>
    <p:extLst>
      <p:ext uri="{BB962C8B-B14F-4D97-AF65-F5344CB8AC3E}">
        <p14:creationId xmlns:p14="http://schemas.microsoft.com/office/powerpoint/2010/main" val="31921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47521" y="1209365"/>
            <a:ext cx="6496957" cy="4439270"/>
          </a:xfrm>
          <a:prstGeom prst="rect">
            <a:avLst/>
          </a:prstGeom>
        </p:spPr>
      </p:pic>
    </p:spTree>
    <p:extLst>
      <p:ext uri="{BB962C8B-B14F-4D97-AF65-F5344CB8AC3E}">
        <p14:creationId xmlns:p14="http://schemas.microsoft.com/office/powerpoint/2010/main" val="330587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33231" y="1792909"/>
            <a:ext cx="6449325" cy="1495634"/>
          </a:xfrm>
          <a:prstGeom prst="rect">
            <a:avLst/>
          </a:prstGeom>
        </p:spPr>
      </p:pic>
      <p:pic>
        <p:nvPicPr>
          <p:cNvPr id="5" name="Picture 4"/>
          <p:cNvPicPr>
            <a:picLocks noChangeAspect="1"/>
          </p:cNvPicPr>
          <p:nvPr/>
        </p:nvPicPr>
        <p:blipFill>
          <a:blip r:embed="rId3"/>
          <a:stretch>
            <a:fillRect/>
          </a:stretch>
        </p:blipFill>
        <p:spPr>
          <a:xfrm>
            <a:off x="2021706" y="3644994"/>
            <a:ext cx="8072373" cy="796378"/>
          </a:xfrm>
          <a:prstGeom prst="rect">
            <a:avLst/>
          </a:prstGeom>
        </p:spPr>
      </p:pic>
    </p:spTree>
    <p:extLst>
      <p:ext uri="{BB962C8B-B14F-4D97-AF65-F5344CB8AC3E}">
        <p14:creationId xmlns:p14="http://schemas.microsoft.com/office/powerpoint/2010/main" val="399426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5520" y="999308"/>
            <a:ext cx="8553405" cy="1014549"/>
          </a:xfrm>
        </p:spPr>
        <p:txBody>
          <a:bodyPr/>
          <a:lstStyle/>
          <a:p>
            <a:r>
              <a:rPr lang="en-US" dirty="0"/>
              <a:t>In a syntax-directed translation (SDT) scheme for arithmetic expressions, semantic actions are typically used to compute values while parsing the expression</a:t>
            </a:r>
          </a:p>
        </p:txBody>
      </p:sp>
      <p:grpSp>
        <p:nvGrpSpPr>
          <p:cNvPr id="6" name="Group 5"/>
          <p:cNvGrpSpPr/>
          <p:nvPr/>
        </p:nvGrpSpPr>
        <p:grpSpPr>
          <a:xfrm>
            <a:off x="2635789" y="2259874"/>
            <a:ext cx="8480701" cy="4049486"/>
            <a:chOff x="2969753" y="3148148"/>
            <a:chExt cx="7950796" cy="3152017"/>
          </a:xfrm>
        </p:grpSpPr>
        <p:pic>
          <p:nvPicPr>
            <p:cNvPr id="4" name="Picture 3"/>
            <p:cNvPicPr>
              <a:picLocks noChangeAspect="1"/>
            </p:cNvPicPr>
            <p:nvPr/>
          </p:nvPicPr>
          <p:blipFill>
            <a:blip r:embed="rId2"/>
            <a:stretch>
              <a:fillRect/>
            </a:stretch>
          </p:blipFill>
          <p:spPr>
            <a:xfrm>
              <a:off x="2969754" y="3148148"/>
              <a:ext cx="7950795" cy="1645921"/>
            </a:xfrm>
            <a:prstGeom prst="rect">
              <a:avLst/>
            </a:prstGeom>
          </p:spPr>
        </p:pic>
        <p:pic>
          <p:nvPicPr>
            <p:cNvPr id="5" name="Picture 4"/>
            <p:cNvPicPr>
              <a:picLocks noChangeAspect="1"/>
            </p:cNvPicPr>
            <p:nvPr/>
          </p:nvPicPr>
          <p:blipFill>
            <a:blip r:embed="rId3"/>
            <a:stretch>
              <a:fillRect/>
            </a:stretch>
          </p:blipFill>
          <p:spPr>
            <a:xfrm>
              <a:off x="2969753" y="4794068"/>
              <a:ext cx="7950795" cy="1506097"/>
            </a:xfrm>
            <a:prstGeom prst="rect">
              <a:avLst/>
            </a:prstGeom>
          </p:spPr>
        </p:pic>
      </p:grpSp>
    </p:spTree>
    <p:extLst>
      <p:ext uri="{BB962C8B-B14F-4D97-AF65-F5344CB8AC3E}">
        <p14:creationId xmlns:p14="http://schemas.microsoft.com/office/powerpoint/2010/main" val="40812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9774" y="840769"/>
            <a:ext cx="4105848" cy="2172003"/>
          </a:xfrm>
          <a:prstGeom prst="rect">
            <a:avLst/>
          </a:prstGeom>
        </p:spPr>
      </p:pic>
      <p:pic>
        <p:nvPicPr>
          <p:cNvPr id="5" name="Picture 4"/>
          <p:cNvPicPr>
            <a:picLocks noChangeAspect="1"/>
          </p:cNvPicPr>
          <p:nvPr/>
        </p:nvPicPr>
        <p:blipFill>
          <a:blip r:embed="rId3"/>
          <a:stretch>
            <a:fillRect/>
          </a:stretch>
        </p:blipFill>
        <p:spPr>
          <a:xfrm>
            <a:off x="2109774" y="3247905"/>
            <a:ext cx="6592220" cy="2705478"/>
          </a:xfrm>
          <a:prstGeom prst="rect">
            <a:avLst/>
          </a:prstGeom>
        </p:spPr>
      </p:pic>
    </p:spTree>
    <p:extLst>
      <p:ext uri="{BB962C8B-B14F-4D97-AF65-F5344CB8AC3E}">
        <p14:creationId xmlns:p14="http://schemas.microsoft.com/office/powerpoint/2010/main" val="77722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8745" y="1356657"/>
            <a:ext cx="7187041" cy="4508566"/>
          </a:xfrm>
          <a:prstGeom prst="rect">
            <a:avLst/>
          </a:prstGeom>
        </p:spPr>
      </p:pic>
    </p:spTree>
    <p:extLst>
      <p:ext uri="{BB962C8B-B14F-4D97-AF65-F5344CB8AC3E}">
        <p14:creationId xmlns:p14="http://schemas.microsoft.com/office/powerpoint/2010/main" val="97867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82662" y="404230"/>
            <a:ext cx="6523041" cy="6319196"/>
          </a:xfrm>
          <a:prstGeom prst="rect">
            <a:avLst/>
          </a:prstGeom>
        </p:spPr>
      </p:pic>
    </p:spTree>
    <p:extLst>
      <p:ext uri="{BB962C8B-B14F-4D97-AF65-F5344CB8AC3E}">
        <p14:creationId xmlns:p14="http://schemas.microsoft.com/office/powerpoint/2010/main" val="1831396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27158" y="1737774"/>
            <a:ext cx="8302949" cy="3147734"/>
          </a:xfrm>
          <a:prstGeom prst="rect">
            <a:avLst/>
          </a:prstGeom>
        </p:spPr>
      </p:pic>
    </p:spTree>
    <p:extLst>
      <p:ext uri="{BB962C8B-B14F-4D97-AF65-F5344CB8AC3E}">
        <p14:creationId xmlns:p14="http://schemas.microsoft.com/office/powerpoint/2010/main" val="69977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a:t>
            </a:r>
            <a:endParaRPr lang="en-US" dirty="0"/>
          </a:p>
        </p:txBody>
      </p:sp>
      <p:sp>
        <p:nvSpPr>
          <p:cNvPr id="3" name="Content Placeholder 2"/>
          <p:cNvSpPr>
            <a:spLocks noGrp="1"/>
          </p:cNvSpPr>
          <p:nvPr>
            <p:ph idx="1"/>
          </p:nvPr>
        </p:nvSpPr>
        <p:spPr/>
        <p:txBody>
          <a:bodyPr/>
          <a:lstStyle/>
          <a:p>
            <a:pPr fontAlgn="base"/>
            <a:r>
              <a:rPr lang="en-US" dirty="0" smtClean="0"/>
              <a:t>Syntax </a:t>
            </a:r>
            <a:r>
              <a:rPr lang="en-US" dirty="0"/>
              <a:t>Directed Translation has augmented rules to the grammar that facilitate semantic analysis. SDT involves passing information bottom-up and/or top-down to the parse tree in form of attributes attached to the nodes. Syntax-directed translation rules use 1) lexical values of nodes, 2) constants &amp; 3) attributes associated with the non-terminals in their definitions. </a:t>
            </a:r>
          </a:p>
          <a:p>
            <a:pPr fontAlgn="base"/>
            <a:r>
              <a:rPr lang="en-US" dirty="0"/>
              <a:t>The general approach to Syntax-Directed Translation is to construct a parse tree or syntax tree and compute the values of attributes at the nodes of the tree by visiting them in some order. In many cases, translation can be done during parsing without building an explicit tree. </a:t>
            </a:r>
          </a:p>
          <a:p>
            <a:endParaRPr lang="en-US" dirty="0"/>
          </a:p>
        </p:txBody>
      </p:sp>
    </p:spTree>
    <p:extLst>
      <p:ext uri="{BB962C8B-B14F-4D97-AF65-F5344CB8AC3E}">
        <p14:creationId xmlns:p14="http://schemas.microsoft.com/office/powerpoint/2010/main" val="3922144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48003" y="344620"/>
            <a:ext cx="5534739" cy="5824137"/>
          </a:xfrm>
          <a:prstGeom prst="rect">
            <a:avLst/>
          </a:prstGeom>
        </p:spPr>
      </p:pic>
      <p:pic>
        <p:nvPicPr>
          <p:cNvPr id="5" name="Picture 4"/>
          <p:cNvPicPr>
            <a:picLocks noChangeAspect="1"/>
          </p:cNvPicPr>
          <p:nvPr/>
        </p:nvPicPr>
        <p:blipFill>
          <a:blip r:embed="rId3"/>
          <a:stretch>
            <a:fillRect/>
          </a:stretch>
        </p:blipFill>
        <p:spPr>
          <a:xfrm>
            <a:off x="3348003" y="6168757"/>
            <a:ext cx="5580454" cy="493300"/>
          </a:xfrm>
          <a:prstGeom prst="rect">
            <a:avLst/>
          </a:prstGeom>
        </p:spPr>
      </p:pic>
    </p:spTree>
    <p:extLst>
      <p:ext uri="{BB962C8B-B14F-4D97-AF65-F5344CB8AC3E}">
        <p14:creationId xmlns:p14="http://schemas.microsoft.com/office/powerpoint/2010/main" val="299622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 example</a:t>
            </a:r>
            <a:endParaRPr lang="en-US" dirty="0"/>
          </a:p>
        </p:txBody>
      </p:sp>
      <p:sp>
        <p:nvSpPr>
          <p:cNvPr id="3" name="Content Placeholder 2"/>
          <p:cNvSpPr>
            <a:spLocks noGrp="1"/>
          </p:cNvSpPr>
          <p:nvPr>
            <p:ph idx="1"/>
          </p:nvPr>
        </p:nvSpPr>
        <p:spPr/>
        <p:txBody>
          <a:bodyPr/>
          <a:lstStyle/>
          <a:p>
            <a:r>
              <a:rPr lang="en-US" dirty="0"/>
              <a:t>To generate the syntax-directed translation for the given grammar and input </a:t>
            </a:r>
            <a:r>
              <a:rPr lang="en-US" dirty="0" err="1" smtClean="0"/>
              <a:t>aadbc</a:t>
            </a:r>
            <a:r>
              <a:rPr lang="en-US" dirty="0" smtClean="0"/>
              <a:t> in </a:t>
            </a:r>
            <a:r>
              <a:rPr lang="en-US" dirty="0"/>
              <a:t>a top-down manner, we'll follow these steps:</a:t>
            </a:r>
          </a:p>
          <a:p>
            <a:r>
              <a:rPr lang="en-US" dirty="0"/>
              <a:t>Start from the start symbol SSS.</a:t>
            </a:r>
          </a:p>
          <a:p>
            <a:r>
              <a:rPr lang="en-US" dirty="0"/>
              <a:t>Apply production rules and print according to the semantic actions provided.</a:t>
            </a:r>
          </a:p>
          <a:p>
            <a:r>
              <a:rPr lang="en-US" dirty="0"/>
              <a:t>Match the input symbols in a left-to-right manner.</a:t>
            </a:r>
          </a:p>
          <a:p>
            <a:endParaRPr lang="en-US" dirty="0"/>
          </a:p>
        </p:txBody>
      </p:sp>
    </p:spTree>
    <p:extLst>
      <p:ext uri="{BB962C8B-B14F-4D97-AF65-F5344CB8AC3E}">
        <p14:creationId xmlns:p14="http://schemas.microsoft.com/office/powerpoint/2010/main" val="382084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top down</a:t>
            </a:r>
            <a:endParaRPr lang="en-US" dirty="0"/>
          </a:p>
        </p:txBody>
      </p:sp>
      <p:sp>
        <p:nvSpPr>
          <p:cNvPr id="3" name="Content Placeholder 2"/>
          <p:cNvSpPr>
            <a:spLocks noGrp="1"/>
          </p:cNvSpPr>
          <p:nvPr>
            <p:ph idx="1"/>
          </p:nvPr>
        </p:nvSpPr>
        <p:spPr/>
        <p:txBody>
          <a:bodyPr/>
          <a:lstStyle/>
          <a:p>
            <a:r>
              <a:rPr lang="en-US" dirty="0"/>
              <a:t>S --&gt; AS { </a:t>
            </a:r>
            <a:r>
              <a:rPr lang="en-US" dirty="0" err="1"/>
              <a:t>printf</a:t>
            </a:r>
            <a:r>
              <a:rPr lang="en-US" dirty="0"/>
              <a:t>(1)} 1</a:t>
            </a:r>
          </a:p>
          <a:p>
            <a:r>
              <a:rPr lang="en-US" dirty="0"/>
              <a:t>S --&gt; AB { </a:t>
            </a:r>
            <a:r>
              <a:rPr lang="en-US" dirty="0" err="1"/>
              <a:t>printf</a:t>
            </a:r>
            <a:r>
              <a:rPr lang="en-US" dirty="0"/>
              <a:t> (2)} 2</a:t>
            </a:r>
          </a:p>
          <a:p>
            <a:r>
              <a:rPr lang="en-US" dirty="0"/>
              <a:t>A --&gt; a { </a:t>
            </a:r>
            <a:r>
              <a:rPr lang="en-US" dirty="0" err="1"/>
              <a:t>printf</a:t>
            </a:r>
            <a:r>
              <a:rPr lang="en-US" dirty="0"/>
              <a:t> (3)} 3</a:t>
            </a:r>
          </a:p>
          <a:p>
            <a:r>
              <a:rPr lang="en-US" dirty="0"/>
              <a:t>B --&gt; </a:t>
            </a:r>
            <a:r>
              <a:rPr lang="en-US" dirty="0" err="1"/>
              <a:t>bC</a:t>
            </a:r>
            <a:r>
              <a:rPr lang="en-US" dirty="0"/>
              <a:t> { </a:t>
            </a:r>
            <a:r>
              <a:rPr lang="en-US" dirty="0" err="1"/>
              <a:t>printf</a:t>
            </a:r>
            <a:r>
              <a:rPr lang="en-US" dirty="0"/>
              <a:t> (4)} 4</a:t>
            </a:r>
          </a:p>
          <a:p>
            <a:r>
              <a:rPr lang="en-US" dirty="0"/>
              <a:t>B --&gt; dB { </a:t>
            </a:r>
            <a:r>
              <a:rPr lang="en-US" dirty="0" err="1"/>
              <a:t>printf</a:t>
            </a:r>
            <a:r>
              <a:rPr lang="en-US" dirty="0"/>
              <a:t> (5)} 5</a:t>
            </a:r>
          </a:p>
          <a:p>
            <a:r>
              <a:rPr lang="en-US" dirty="0"/>
              <a:t>C --&gt; C { </a:t>
            </a:r>
            <a:r>
              <a:rPr lang="en-US" dirty="0" err="1"/>
              <a:t>printf</a:t>
            </a:r>
            <a:r>
              <a:rPr lang="en-US" dirty="0"/>
              <a:t> (6)} </a:t>
            </a:r>
            <a:r>
              <a:rPr lang="en-US" dirty="0" smtClean="0"/>
              <a:t>6</a:t>
            </a:r>
          </a:p>
          <a:p>
            <a:pPr marL="0" indent="0">
              <a:buNone/>
            </a:pPr>
            <a:endParaRPr lang="en-US" dirty="0"/>
          </a:p>
          <a:p>
            <a:pPr marL="0" indent="0">
              <a:buNone/>
            </a:pPr>
            <a:r>
              <a:rPr lang="en-US" b="1" dirty="0"/>
              <a:t>Input: </a:t>
            </a:r>
            <a:r>
              <a:rPr lang="en-US" b="1" dirty="0" err="1" smtClean="0"/>
              <a:t>aadbc</a:t>
            </a:r>
            <a:endParaRPr lang="en-US" b="1" dirty="0" smtClean="0"/>
          </a:p>
          <a:p>
            <a:pPr marL="0" indent="0">
              <a:buNone/>
            </a:pPr>
            <a:r>
              <a:rPr lang="en-US" dirty="0" smtClean="0"/>
              <a:t>We'll </a:t>
            </a:r>
            <a:r>
              <a:rPr lang="en-US" dirty="0"/>
              <a:t>go through the input step by step and apply the grammar rules.</a:t>
            </a:r>
          </a:p>
        </p:txBody>
      </p:sp>
    </p:spTree>
    <p:extLst>
      <p:ext uri="{BB962C8B-B14F-4D97-AF65-F5344CB8AC3E}">
        <p14:creationId xmlns:p14="http://schemas.microsoft.com/office/powerpoint/2010/main" val="362639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Step-by-Step Derivation</a:t>
            </a:r>
            <a:br>
              <a:rPr lang="en-US" b="1" dirty="0"/>
            </a:br>
            <a:endParaRPr lang="en-US" dirty="0"/>
          </a:p>
        </p:txBody>
      </p:sp>
      <p:pic>
        <p:nvPicPr>
          <p:cNvPr id="10" name="Picture 9"/>
          <p:cNvPicPr>
            <a:picLocks noChangeAspect="1"/>
          </p:cNvPicPr>
          <p:nvPr/>
        </p:nvPicPr>
        <p:blipFill>
          <a:blip r:embed="rId2"/>
          <a:stretch>
            <a:fillRect/>
          </a:stretch>
        </p:blipFill>
        <p:spPr>
          <a:xfrm>
            <a:off x="2446618" y="1587025"/>
            <a:ext cx="8622127" cy="4369638"/>
          </a:xfrm>
          <a:prstGeom prst="rect">
            <a:avLst/>
          </a:prstGeom>
        </p:spPr>
      </p:pic>
    </p:spTree>
    <p:extLst>
      <p:ext uri="{BB962C8B-B14F-4D97-AF65-F5344CB8AC3E}">
        <p14:creationId xmlns:p14="http://schemas.microsoft.com/office/powerpoint/2010/main" val="330510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40170" y="1149532"/>
            <a:ext cx="8646845" cy="4525451"/>
          </a:xfrm>
          <a:prstGeom prst="rect">
            <a:avLst/>
          </a:prstGeom>
        </p:spPr>
      </p:pic>
    </p:spTree>
    <p:extLst>
      <p:ext uri="{BB962C8B-B14F-4D97-AF65-F5344CB8AC3E}">
        <p14:creationId xmlns:p14="http://schemas.microsoft.com/office/powerpoint/2010/main" val="293862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2615" y="1071154"/>
            <a:ext cx="8007470" cy="4653914"/>
          </a:xfrm>
          <a:prstGeom prst="rect">
            <a:avLst/>
          </a:prstGeom>
        </p:spPr>
      </p:pic>
    </p:spTree>
    <p:extLst>
      <p:ext uri="{BB962C8B-B14F-4D97-AF65-F5344CB8AC3E}">
        <p14:creationId xmlns:p14="http://schemas.microsoft.com/office/powerpoint/2010/main" val="151086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4585" y="1359990"/>
            <a:ext cx="5853517" cy="4452982"/>
          </a:xfrm>
          <a:prstGeom prst="rect">
            <a:avLst/>
          </a:prstGeom>
        </p:spPr>
      </p:pic>
      <p:pic>
        <p:nvPicPr>
          <p:cNvPr id="5" name="Picture 4"/>
          <p:cNvPicPr>
            <a:picLocks noChangeAspect="1"/>
          </p:cNvPicPr>
          <p:nvPr/>
        </p:nvPicPr>
        <p:blipFill>
          <a:blip r:embed="rId3"/>
          <a:stretch>
            <a:fillRect/>
          </a:stretch>
        </p:blipFill>
        <p:spPr>
          <a:xfrm>
            <a:off x="7080069" y="1359989"/>
            <a:ext cx="4865759" cy="4452982"/>
          </a:xfrm>
          <a:prstGeom prst="rect">
            <a:avLst/>
          </a:prstGeom>
        </p:spPr>
      </p:pic>
    </p:spTree>
    <p:extLst>
      <p:ext uri="{BB962C8B-B14F-4D97-AF65-F5344CB8AC3E}">
        <p14:creationId xmlns:p14="http://schemas.microsoft.com/office/powerpoint/2010/main" val="335643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tree and Parse Tree with Annotations (Semantic Actions):</a:t>
            </a:r>
          </a:p>
        </p:txBody>
      </p:sp>
      <p:pic>
        <p:nvPicPr>
          <p:cNvPr id="4" name="Picture 3"/>
          <p:cNvPicPr>
            <a:picLocks noChangeAspect="1"/>
          </p:cNvPicPr>
          <p:nvPr/>
        </p:nvPicPr>
        <p:blipFill>
          <a:blip r:embed="rId2"/>
          <a:stretch>
            <a:fillRect/>
          </a:stretch>
        </p:blipFill>
        <p:spPr>
          <a:xfrm>
            <a:off x="3199023" y="2542987"/>
            <a:ext cx="2162477" cy="2724530"/>
          </a:xfrm>
          <a:prstGeom prst="rect">
            <a:avLst/>
          </a:prstGeom>
        </p:spPr>
      </p:pic>
      <p:pic>
        <p:nvPicPr>
          <p:cNvPr id="5" name="Picture 4"/>
          <p:cNvPicPr>
            <a:picLocks noChangeAspect="1"/>
          </p:cNvPicPr>
          <p:nvPr/>
        </p:nvPicPr>
        <p:blipFill>
          <a:blip r:embed="rId3"/>
          <a:stretch>
            <a:fillRect/>
          </a:stretch>
        </p:blipFill>
        <p:spPr>
          <a:xfrm>
            <a:off x="7048768" y="2542987"/>
            <a:ext cx="2838846" cy="2705478"/>
          </a:xfrm>
          <a:prstGeom prst="rect">
            <a:avLst/>
          </a:prstGeom>
        </p:spPr>
      </p:pic>
    </p:spTree>
    <p:extLst>
      <p:ext uri="{BB962C8B-B14F-4D97-AF65-F5344CB8AC3E}">
        <p14:creationId xmlns:p14="http://schemas.microsoft.com/office/powerpoint/2010/main" val="8793430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38</TotalTime>
  <Words>234</Words>
  <Application>Microsoft Office PowerPoint</Application>
  <PresentationFormat>Widescreen</PresentationFormat>
  <Paragraphs>25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SDT</vt:lpstr>
      <vt:lpstr>SDT</vt:lpstr>
      <vt:lpstr>SDT example</vt:lpstr>
      <vt:lpstr>Example top down</vt:lpstr>
      <vt:lpstr>Step-by-Step Derivation </vt:lpstr>
      <vt:lpstr>PowerPoint Presentation</vt:lpstr>
      <vt:lpstr>PowerPoint Presentation</vt:lpstr>
      <vt:lpstr>PowerPoint Presentation</vt:lpstr>
      <vt:lpstr>Parse tree and Parse Tree with Annotations (Semantic Actions):</vt:lpstr>
      <vt:lpstr>Steps of tree</vt:lpstr>
      <vt:lpstr>Bottom up with same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SDT</dc:title>
  <dc:creator>Microsoft account</dc:creator>
  <cp:lastModifiedBy>Microsoft account</cp:lastModifiedBy>
  <cp:revision>5</cp:revision>
  <dcterms:created xsi:type="dcterms:W3CDTF">2024-10-20T13:29:49Z</dcterms:created>
  <dcterms:modified xsi:type="dcterms:W3CDTF">2024-10-20T14:08:29Z</dcterms:modified>
</cp:coreProperties>
</file>