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16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5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1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8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F07A8F-B8EB-47D1-B937-FDACDEF4B9F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F1F8-25AB-411A-9200-2481840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Presented by: Dr. Nadeem Mahmood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645567"/>
            <a:ext cx="8993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Object Oriented Software Engineering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3865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</a:t>
            </a:r>
            <a:r>
              <a:rPr lang="en-US" b="1" i="1" dirty="0"/>
              <a:t>use case </a:t>
            </a:r>
            <a:r>
              <a:rPr lang="en-US" b="1" dirty="0"/>
              <a:t>is a typical sequence of actions that a </a:t>
            </a:r>
            <a:r>
              <a:rPr lang="en-US" b="1" dirty="0" smtClean="0"/>
              <a:t>user performs </a:t>
            </a:r>
            <a:r>
              <a:rPr lang="en-US" b="1" dirty="0"/>
              <a:t>in order to complete a given task</a:t>
            </a:r>
          </a:p>
          <a:p>
            <a:r>
              <a:rPr lang="en-US" dirty="0" smtClean="0"/>
              <a:t>The </a:t>
            </a:r>
            <a:r>
              <a:rPr lang="en-US" dirty="0"/>
              <a:t>objective of </a:t>
            </a:r>
            <a:r>
              <a:rPr lang="en-US" i="1" dirty="0"/>
              <a:t>use case analysis </a:t>
            </a:r>
            <a:r>
              <a:rPr lang="en-US" dirty="0"/>
              <a:t>is to model the </a:t>
            </a:r>
            <a:r>
              <a:rPr lang="en-US" dirty="0" smtClean="0"/>
              <a:t>system from </a:t>
            </a:r>
            <a:r>
              <a:rPr lang="en-US" dirty="0"/>
              <a:t>the point of view of</a:t>
            </a:r>
          </a:p>
          <a:p>
            <a:pPr lvl="1"/>
            <a:r>
              <a:rPr lang="en-US" dirty="0"/>
              <a:t>… how users interact with this system</a:t>
            </a:r>
          </a:p>
          <a:p>
            <a:pPr lvl="1"/>
            <a:r>
              <a:rPr lang="en-US" dirty="0"/>
              <a:t>… when trying to achieve their objectives.</a:t>
            </a:r>
          </a:p>
          <a:p>
            <a:r>
              <a:rPr lang="en-US" dirty="0"/>
              <a:t>It is one of the key activities in requirements analysis</a:t>
            </a:r>
          </a:p>
          <a:p>
            <a:r>
              <a:rPr lang="en-US" dirty="0" smtClean="0"/>
              <a:t>A </a:t>
            </a:r>
            <a:r>
              <a:rPr lang="en-US" i="1" dirty="0"/>
              <a:t>use case model </a:t>
            </a:r>
            <a:r>
              <a:rPr lang="en-US" dirty="0"/>
              <a:t>consists of</a:t>
            </a:r>
          </a:p>
          <a:p>
            <a:pPr lvl="1"/>
            <a:r>
              <a:rPr lang="en-US" dirty="0"/>
              <a:t>— a set of use cases</a:t>
            </a:r>
          </a:p>
          <a:p>
            <a:pPr lvl="1"/>
            <a:r>
              <a:rPr lang="en-US" dirty="0"/>
              <a:t>— an optional description or diagram indicating how </a:t>
            </a:r>
            <a:r>
              <a:rPr lang="en-US" dirty="0" smtClean="0"/>
              <a:t>they are </a:t>
            </a:r>
            <a:r>
              <a:rPr lang="en-US" dirty="0"/>
              <a:t>related</a:t>
            </a:r>
          </a:p>
        </p:txBody>
      </p:sp>
    </p:spTree>
    <p:extLst>
      <p:ext uri="{BB962C8B-B14F-4D97-AF65-F5344CB8AC3E}">
        <p14:creationId xmlns:p14="http://schemas.microsoft.com/office/powerpoint/2010/main" val="397597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28" y="1899230"/>
            <a:ext cx="6206544" cy="44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8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cover in a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</a:t>
            </a:r>
            <a:r>
              <a:rPr lang="en-US" dirty="0"/>
              <a:t>: Give a short, descriptive name to the use case.</a:t>
            </a:r>
          </a:p>
          <a:p>
            <a:r>
              <a:rPr lang="en-US" b="1" dirty="0" smtClean="0"/>
              <a:t>Actors</a:t>
            </a:r>
            <a:r>
              <a:rPr lang="en-US" dirty="0"/>
              <a:t>: List the actors who can perform this use case.</a:t>
            </a:r>
          </a:p>
          <a:p>
            <a:r>
              <a:rPr lang="en-US" b="1" dirty="0" smtClean="0"/>
              <a:t>Goals</a:t>
            </a:r>
            <a:r>
              <a:rPr lang="en-US" dirty="0"/>
              <a:t>: Explain what the actor or actors are trying to achieve.</a:t>
            </a:r>
          </a:p>
          <a:p>
            <a:r>
              <a:rPr lang="en-US" b="1" dirty="0" smtClean="0"/>
              <a:t>Preconditions</a:t>
            </a:r>
            <a:r>
              <a:rPr lang="en-US" dirty="0"/>
              <a:t>: State of the system before the use case.</a:t>
            </a:r>
          </a:p>
          <a:p>
            <a:r>
              <a:rPr lang="en-US" b="1" dirty="0" smtClean="0"/>
              <a:t>Summary</a:t>
            </a:r>
            <a:r>
              <a:rPr lang="en-US" dirty="0"/>
              <a:t>: Give a short informal description.</a:t>
            </a:r>
          </a:p>
          <a:p>
            <a:r>
              <a:rPr lang="en-US" b="1" dirty="0" smtClean="0"/>
              <a:t>Related </a:t>
            </a:r>
            <a:r>
              <a:rPr lang="en-US" b="1" dirty="0"/>
              <a:t>use cases.</a:t>
            </a:r>
          </a:p>
          <a:p>
            <a:r>
              <a:rPr lang="en-US" b="1" dirty="0" smtClean="0"/>
              <a:t>Steps</a:t>
            </a:r>
            <a:r>
              <a:rPr lang="en-US" dirty="0"/>
              <a:t>: Describe each step using a 2-column format.</a:t>
            </a:r>
          </a:p>
          <a:p>
            <a:r>
              <a:rPr lang="en-US" b="1" dirty="0" err="1" smtClean="0"/>
              <a:t>Postconditions</a:t>
            </a:r>
            <a:r>
              <a:rPr lang="en-US" dirty="0"/>
              <a:t>: State of the system in following completion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Alternative scenario</a:t>
            </a:r>
            <a:r>
              <a:rPr lang="en-US" dirty="0" smtClean="0"/>
              <a:t>: incase other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2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19" y="-33200"/>
            <a:ext cx="7585656" cy="69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2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&amp; Inclusions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Used to make </a:t>
            </a:r>
            <a:r>
              <a:rPr lang="en-US" i="1" dirty="0"/>
              <a:t>optional </a:t>
            </a:r>
            <a:r>
              <a:rPr lang="en-US" dirty="0"/>
              <a:t>interactions explicit or to </a:t>
            </a:r>
            <a:r>
              <a:rPr lang="en-US" dirty="0" smtClean="0"/>
              <a:t>handle </a:t>
            </a:r>
            <a:r>
              <a:rPr lang="en-US" i="1" dirty="0" smtClean="0"/>
              <a:t>exceptional </a:t>
            </a:r>
            <a:r>
              <a:rPr lang="en-US" dirty="0"/>
              <a:t>cases.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Allow one to express </a:t>
            </a:r>
            <a:r>
              <a:rPr lang="en-US" i="1" dirty="0"/>
              <a:t>commonality </a:t>
            </a:r>
            <a:r>
              <a:rPr lang="en-US" dirty="0"/>
              <a:t>between several </a:t>
            </a:r>
            <a:r>
              <a:rPr lang="en-US" dirty="0" smtClean="0"/>
              <a:t>different use </a:t>
            </a:r>
            <a:r>
              <a:rPr lang="en-US" dirty="0"/>
              <a:t>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Inclusions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Are included in other use cases</a:t>
            </a:r>
          </a:p>
          <a:p>
            <a:pPr marL="0" indent="0">
              <a:buNone/>
            </a:pPr>
            <a:r>
              <a:rPr lang="en-US" dirty="0"/>
              <a:t>—Even very different use cases can share sequence </a:t>
            </a:r>
            <a:r>
              <a:rPr lang="en-US" dirty="0" smtClean="0"/>
              <a:t>of actions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—Enable you to avoid repeating details in multiple </a:t>
            </a:r>
            <a:r>
              <a:rPr lang="en-US" dirty="0" smtClean="0"/>
              <a:t>use </a:t>
            </a:r>
            <a:r>
              <a:rPr lang="en-US" dirty="0" err="1" smtClean="0"/>
              <a:t>cases.e</a:t>
            </a:r>
            <a:r>
              <a:rPr lang="en-US" dirty="0" smtClean="0"/>
              <a:t> </a:t>
            </a:r>
            <a:r>
              <a:rPr lang="en-US" dirty="0"/>
              <a:t>basic use case simple.</a:t>
            </a:r>
          </a:p>
        </p:txBody>
      </p:sp>
    </p:spTree>
    <p:extLst>
      <p:ext uri="{BB962C8B-B14F-4D97-AF65-F5344CB8AC3E}">
        <p14:creationId xmlns:p14="http://schemas.microsoft.com/office/powerpoint/2010/main" val="59806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7" y="352488"/>
            <a:ext cx="8649672" cy="60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152680"/>
            <a:ext cx="8229600" cy="64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process by which a software engineer learns about </a:t>
            </a:r>
            <a:r>
              <a:rPr lang="en-US" b="1" dirty="0" smtClean="0"/>
              <a:t>the domain </a:t>
            </a:r>
            <a:r>
              <a:rPr lang="en-US" b="1" dirty="0"/>
              <a:t>to better understand the problem:</a:t>
            </a:r>
          </a:p>
          <a:p>
            <a:r>
              <a:rPr lang="en-US" dirty="0" smtClean="0"/>
              <a:t>The </a:t>
            </a:r>
            <a:r>
              <a:rPr lang="en-US" i="1" dirty="0"/>
              <a:t>domain </a:t>
            </a:r>
            <a:r>
              <a:rPr lang="en-US" dirty="0"/>
              <a:t>is the general field of business or technology </a:t>
            </a:r>
            <a:r>
              <a:rPr lang="en-US" dirty="0" smtClean="0"/>
              <a:t>in which </a:t>
            </a:r>
            <a:r>
              <a:rPr lang="en-US" dirty="0"/>
              <a:t>the clients will use the software</a:t>
            </a:r>
          </a:p>
          <a:p>
            <a:r>
              <a:rPr lang="en-US" i="1" dirty="0" smtClean="0"/>
              <a:t>domain </a:t>
            </a:r>
            <a:r>
              <a:rPr lang="en-US" i="1" dirty="0"/>
              <a:t>expert </a:t>
            </a:r>
            <a:r>
              <a:rPr lang="en-US" dirty="0"/>
              <a:t>is a person who has a deep knowledge of </a:t>
            </a:r>
            <a:r>
              <a:rPr lang="en-US" dirty="0" smtClean="0"/>
              <a:t>the domain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Benefits of performing domain analysis:</a:t>
            </a:r>
          </a:p>
          <a:p>
            <a:r>
              <a:rPr lang="en-US" dirty="0" smtClean="0"/>
              <a:t>Faster </a:t>
            </a:r>
            <a:r>
              <a:rPr lang="en-US" dirty="0"/>
              <a:t>development</a:t>
            </a:r>
          </a:p>
          <a:p>
            <a:r>
              <a:rPr lang="en-US" dirty="0" smtClean="0"/>
              <a:t>Better </a:t>
            </a:r>
            <a:r>
              <a:rPr lang="en-US" dirty="0"/>
              <a:t>system</a:t>
            </a:r>
          </a:p>
          <a:p>
            <a:r>
              <a:rPr lang="en-US" dirty="0" smtClean="0"/>
              <a:t>Anticipation </a:t>
            </a:r>
            <a:r>
              <a:rPr lang="en-US" dirty="0"/>
              <a:t>of extensions</a:t>
            </a:r>
          </a:p>
        </p:txBody>
      </p:sp>
    </p:spTree>
    <p:extLst>
      <p:ext uri="{BB962C8B-B14F-4D97-AF65-F5344CB8AC3E}">
        <p14:creationId xmlns:p14="http://schemas.microsoft.com/office/powerpoint/2010/main" val="22353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Analysis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  <a:p>
            <a:r>
              <a:rPr lang="en-US" b="1" dirty="0" smtClean="0"/>
              <a:t>Glossary</a:t>
            </a:r>
            <a:endParaRPr lang="en-US" b="1" dirty="0"/>
          </a:p>
          <a:p>
            <a:r>
              <a:rPr lang="en-US" b="1" dirty="0" smtClean="0"/>
              <a:t>General </a:t>
            </a:r>
            <a:r>
              <a:rPr lang="en-US" b="1" dirty="0"/>
              <a:t>knowledge about the domain</a:t>
            </a:r>
          </a:p>
          <a:p>
            <a:r>
              <a:rPr lang="en-US" b="1" dirty="0" smtClean="0"/>
              <a:t>Customers </a:t>
            </a:r>
            <a:r>
              <a:rPr lang="en-US" b="1" dirty="0"/>
              <a:t>and users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environment</a:t>
            </a:r>
          </a:p>
          <a:p>
            <a:r>
              <a:rPr lang="en-US" b="1" dirty="0" smtClean="0"/>
              <a:t>Tasks </a:t>
            </a:r>
            <a:r>
              <a:rPr lang="en-US" b="1" dirty="0"/>
              <a:t>and procedures currently performed</a:t>
            </a:r>
          </a:p>
          <a:p>
            <a:r>
              <a:rPr lang="en-US" b="1" dirty="0" smtClean="0"/>
              <a:t>Competing </a:t>
            </a:r>
            <a:r>
              <a:rPr lang="en-US" b="1" dirty="0"/>
              <a:t>software</a:t>
            </a:r>
          </a:p>
          <a:p>
            <a:r>
              <a:rPr lang="en-US" b="1" dirty="0" smtClean="0"/>
              <a:t>Similarities </a:t>
            </a:r>
            <a:r>
              <a:rPr lang="en-US" b="1" dirty="0"/>
              <a:t>to other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Starting Point for Software Projects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52" y="2290963"/>
            <a:ext cx="7703619" cy="36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 smtClean="0"/>
              <a:t>Problem &amp;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problem can be expressed as:</a:t>
            </a:r>
          </a:p>
          <a:p>
            <a:r>
              <a:rPr lang="en-US" dirty="0" smtClean="0"/>
              <a:t>A </a:t>
            </a:r>
            <a:r>
              <a:rPr lang="en-US" i="1" dirty="0"/>
              <a:t>difficulty </a:t>
            </a:r>
            <a:r>
              <a:rPr lang="en-US" dirty="0"/>
              <a:t>the users or customers are facing,</a:t>
            </a:r>
          </a:p>
          <a:p>
            <a:r>
              <a:rPr lang="en-US" dirty="0" smtClean="0"/>
              <a:t>Or </a:t>
            </a:r>
            <a:r>
              <a:rPr lang="en-US" dirty="0"/>
              <a:t>as an </a:t>
            </a:r>
            <a:r>
              <a:rPr lang="en-US" i="1" dirty="0"/>
              <a:t>opportunity </a:t>
            </a:r>
            <a:r>
              <a:rPr lang="en-US" dirty="0"/>
              <a:t>that will result in some benefit such </a:t>
            </a:r>
            <a:r>
              <a:rPr lang="en-US" dirty="0" smtClean="0"/>
              <a:t>as improved </a:t>
            </a:r>
            <a:r>
              <a:rPr lang="en-US" dirty="0"/>
              <a:t>productivity or sales.</a:t>
            </a:r>
          </a:p>
          <a:p>
            <a:pPr marL="0" indent="0">
              <a:buNone/>
            </a:pPr>
            <a:r>
              <a:rPr lang="en-US" b="1" dirty="0"/>
              <a:t>The solution to the problem normally will entail </a:t>
            </a:r>
            <a:r>
              <a:rPr lang="en-US" b="1" dirty="0" smtClean="0"/>
              <a:t>developing Software</a:t>
            </a:r>
          </a:p>
          <a:p>
            <a:pPr marL="0" indent="0">
              <a:buNone/>
            </a:pPr>
            <a:r>
              <a:rPr lang="en-US" b="1" dirty="0"/>
              <a:t>Narrow the </a:t>
            </a:r>
            <a:r>
              <a:rPr lang="en-US" b="1" i="1" dirty="0"/>
              <a:t>scope </a:t>
            </a:r>
            <a:r>
              <a:rPr lang="en-US" b="1" dirty="0"/>
              <a:t>by defining a more precise problem</a:t>
            </a:r>
          </a:p>
          <a:p>
            <a:r>
              <a:rPr lang="en-US" dirty="0" smtClean="0"/>
              <a:t>List </a:t>
            </a:r>
            <a:r>
              <a:rPr lang="en-US" dirty="0"/>
              <a:t>all the things you might imagine the system doing</a:t>
            </a:r>
          </a:p>
          <a:p>
            <a:pPr marL="0" indent="0">
              <a:buNone/>
            </a:pPr>
            <a:r>
              <a:rPr lang="en-US" dirty="0" smtClean="0"/>
              <a:t>	—</a:t>
            </a:r>
            <a:r>
              <a:rPr lang="en-US" dirty="0"/>
              <a:t>Exclude some of these things if too broad</a:t>
            </a:r>
          </a:p>
          <a:p>
            <a:pPr marL="0" indent="0">
              <a:buNone/>
            </a:pPr>
            <a:r>
              <a:rPr lang="en-US" dirty="0" smtClean="0"/>
              <a:t>	—Determine </a:t>
            </a:r>
            <a:r>
              <a:rPr lang="en-US" dirty="0"/>
              <a:t>high-level goals if too narrow</a:t>
            </a:r>
          </a:p>
        </p:txBody>
      </p:sp>
    </p:spTree>
    <p:extLst>
      <p:ext uri="{BB962C8B-B14F-4D97-AF65-F5344CB8AC3E}">
        <p14:creationId xmlns:p14="http://schemas.microsoft.com/office/powerpoint/2010/main" val="131956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Registration System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58" y="2524661"/>
            <a:ext cx="10606283" cy="34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Describe </a:t>
            </a:r>
            <a:r>
              <a:rPr lang="en-US" i="1" dirty="0"/>
              <a:t>what </a:t>
            </a:r>
            <a:r>
              <a:rPr lang="en-US" dirty="0"/>
              <a:t>the system should do</a:t>
            </a:r>
          </a:p>
          <a:p>
            <a:r>
              <a:rPr lang="en-US" b="1" dirty="0"/>
              <a:t>Quality requirements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C</a:t>
            </a:r>
            <a:r>
              <a:rPr lang="en-US" i="1" dirty="0"/>
              <a:t>onstraints </a:t>
            </a:r>
            <a:r>
              <a:rPr lang="en-US" dirty="0"/>
              <a:t>on the design to meet specified levels of quality</a:t>
            </a:r>
          </a:p>
          <a:p>
            <a:r>
              <a:rPr lang="en-US" b="1" dirty="0"/>
              <a:t>Platform requirements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C</a:t>
            </a:r>
            <a:r>
              <a:rPr lang="en-US" i="1" dirty="0"/>
              <a:t>onstraints </a:t>
            </a:r>
            <a:r>
              <a:rPr lang="en-US" dirty="0"/>
              <a:t>on the environment and technology of the system</a:t>
            </a:r>
          </a:p>
          <a:p>
            <a:r>
              <a:rPr lang="en-US" b="1" dirty="0"/>
              <a:t>Process requirements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C</a:t>
            </a:r>
            <a:r>
              <a:rPr lang="en-US" i="1" dirty="0"/>
              <a:t>onstraints </a:t>
            </a:r>
            <a:r>
              <a:rPr lang="en-US" dirty="0"/>
              <a:t>on the project plan and development methods</a:t>
            </a:r>
          </a:p>
        </p:txBody>
      </p:sp>
    </p:spTree>
    <p:extLst>
      <p:ext uri="{BB962C8B-B14F-4D97-AF65-F5344CB8AC3E}">
        <p14:creationId xmlns:p14="http://schemas.microsoft.com/office/powerpoint/2010/main" val="379022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</a:t>
            </a:r>
            <a:r>
              <a:rPr lang="en-US" sz="2800" i="1" dirty="0"/>
              <a:t>inputs </a:t>
            </a:r>
            <a:r>
              <a:rPr lang="en-US" sz="2800" dirty="0"/>
              <a:t>the system should accept</a:t>
            </a:r>
          </a:p>
          <a:p>
            <a:r>
              <a:rPr lang="en-US" sz="2800" dirty="0" smtClean="0"/>
              <a:t>What </a:t>
            </a:r>
            <a:r>
              <a:rPr lang="en-US" sz="2800" i="1" dirty="0"/>
              <a:t>outputs </a:t>
            </a:r>
            <a:r>
              <a:rPr lang="en-US" sz="2800" dirty="0"/>
              <a:t>the system should produce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data the system should </a:t>
            </a:r>
            <a:r>
              <a:rPr lang="en-US" sz="2800" i="1" dirty="0"/>
              <a:t>store </a:t>
            </a:r>
            <a:r>
              <a:rPr lang="en-US" sz="2800" dirty="0"/>
              <a:t>that other systems </a:t>
            </a:r>
            <a:r>
              <a:rPr lang="en-US" sz="2800" dirty="0" smtClean="0"/>
              <a:t>might use</a:t>
            </a:r>
            <a:endParaRPr lang="en-US" sz="2800" dirty="0"/>
          </a:p>
          <a:p>
            <a:r>
              <a:rPr lang="en-US" sz="2800" dirty="0" smtClean="0"/>
              <a:t>What </a:t>
            </a:r>
            <a:r>
              <a:rPr lang="en-US" sz="2800" i="1" dirty="0"/>
              <a:t>computations </a:t>
            </a:r>
            <a:r>
              <a:rPr lang="en-US" sz="2800" dirty="0"/>
              <a:t>the system should perform</a:t>
            </a:r>
          </a:p>
          <a:p>
            <a:r>
              <a:rPr lang="en-US" sz="2800" dirty="0" smtClean="0"/>
              <a:t>The </a:t>
            </a:r>
            <a:r>
              <a:rPr lang="en-US" sz="2800" i="1" dirty="0"/>
              <a:t>timing and synchronization </a:t>
            </a:r>
            <a:r>
              <a:rPr lang="en-US" sz="2800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68596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All must be verifiable</a:t>
            </a:r>
          </a:p>
          <a:p>
            <a:r>
              <a:rPr lang="en-US" b="1" dirty="0"/>
              <a:t>Examples: Constraints on</a:t>
            </a:r>
          </a:p>
          <a:p>
            <a:r>
              <a:rPr lang="en-US" dirty="0" smtClean="0"/>
              <a:t>Response </a:t>
            </a:r>
            <a:r>
              <a:rPr lang="en-US" dirty="0"/>
              <a:t>time</a:t>
            </a:r>
          </a:p>
          <a:p>
            <a:r>
              <a:rPr lang="en-US" dirty="0" smtClean="0"/>
              <a:t>Throughput</a:t>
            </a:r>
            <a:endParaRPr lang="en-US" dirty="0"/>
          </a:p>
          <a:p>
            <a:r>
              <a:rPr lang="en-US" dirty="0" smtClean="0"/>
              <a:t>Resource </a:t>
            </a:r>
            <a:r>
              <a:rPr lang="en-US" dirty="0"/>
              <a:t>usage</a:t>
            </a:r>
          </a:p>
          <a:p>
            <a:r>
              <a:rPr lang="en-US" dirty="0" smtClean="0"/>
              <a:t>Reliability</a:t>
            </a:r>
            <a:endParaRPr lang="en-US" dirty="0"/>
          </a:p>
          <a:p>
            <a:r>
              <a:rPr lang="en-US" dirty="0" smtClean="0"/>
              <a:t>Availability</a:t>
            </a:r>
            <a:endParaRPr lang="en-US" dirty="0"/>
          </a:p>
          <a:p>
            <a:r>
              <a:rPr lang="en-US" dirty="0" smtClean="0"/>
              <a:t>Recovery </a:t>
            </a:r>
            <a:r>
              <a:rPr lang="en-US" dirty="0"/>
              <a:t>from failure</a:t>
            </a:r>
          </a:p>
          <a:p>
            <a:r>
              <a:rPr lang="en-US" dirty="0" smtClean="0"/>
              <a:t>Allowances </a:t>
            </a:r>
            <a:r>
              <a:rPr lang="en-US" dirty="0"/>
              <a:t>for maintainability and enhancement</a:t>
            </a:r>
          </a:p>
          <a:p>
            <a:r>
              <a:rPr lang="en-US" dirty="0" smtClean="0"/>
              <a:t>Allowances </a:t>
            </a:r>
            <a:r>
              <a:rPr lang="en-US" dirty="0"/>
              <a:t>for reusability</a:t>
            </a:r>
          </a:p>
        </p:txBody>
      </p:sp>
    </p:spTree>
    <p:extLst>
      <p:ext uri="{BB962C8B-B14F-4D97-AF65-F5344CB8AC3E}">
        <p14:creationId xmlns:p14="http://schemas.microsoft.com/office/powerpoint/2010/main" val="200025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438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Developing Requirement</vt:lpstr>
      <vt:lpstr>Domain Analysis</vt:lpstr>
      <vt:lpstr>Domain Analysis document</vt:lpstr>
      <vt:lpstr>The Starting Point for Software Projects</vt:lpstr>
      <vt:lpstr>Defining the Problem &amp; Scope</vt:lpstr>
      <vt:lpstr>University Registration System</vt:lpstr>
      <vt:lpstr>Types of Requirements</vt:lpstr>
      <vt:lpstr>Functional Requirements</vt:lpstr>
      <vt:lpstr>Quality Requirements</vt:lpstr>
      <vt:lpstr>Use Cases</vt:lpstr>
      <vt:lpstr>Example Use case diagram</vt:lpstr>
      <vt:lpstr>What to cover in a Use Case</vt:lpstr>
      <vt:lpstr>PowerPoint Presentation</vt:lpstr>
      <vt:lpstr>Extensions &amp; Inclusions</vt:lpstr>
      <vt:lpstr>PowerPoint Presentation</vt:lpstr>
      <vt:lpstr>PowerPoint Presentation</vt:lpstr>
    </vt:vector>
  </TitlesOfParts>
  <Company>IBA (Instutute of Business Administraction)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Mahmood</dc:creator>
  <cp:lastModifiedBy>Nadeem Mahmood</cp:lastModifiedBy>
  <cp:revision>6</cp:revision>
  <dcterms:created xsi:type="dcterms:W3CDTF">2024-07-31T06:10:11Z</dcterms:created>
  <dcterms:modified xsi:type="dcterms:W3CDTF">2024-08-03T05:18:03Z</dcterms:modified>
</cp:coreProperties>
</file>