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582B9-D4D0-450C-8BD9-B5708E2BDEA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5EFC-317B-420F-9A74-91577F5B7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6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E42B1B0-51A6-4DB9-9383-D0A3AF3ACD16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6168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C4BDF52-698A-4946-B096-BD71A5BC78AE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013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DE9EDE-EA86-467E-BF95-819AF7196903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3673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545C8A-8851-4D02-A3F7-57C0D9334889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4867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665EA19-7B0F-44C5-BE7F-4E2DD187F255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2396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BADCC6-E141-4EE6-B031-4A61635D3CB1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7411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162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5CCC-B2BD-4DEB-BA2F-85384F9DACD9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9459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62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8C4F6D4-3E54-4EFE-BFD2-DFA903A8E503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151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376698-FDC5-4A18-9026-9764A39DD08B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4579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208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837950-D279-4F2F-9AEF-CA49476BF323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5019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FC5BB2-0DD6-4A0C-852A-EEAFFA515511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2526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95628D-3F3B-44DA-AC74-B19CE5AACD5E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786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A62417-39F7-45C1-8C4A-CFB98C6C2A10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036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862E-0A01-463E-9DE0-036DFEE7ED43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Coming up: Interaction Diagrams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AC7E-2ACD-4319-850D-876A9AFA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EAA1-9619-475D-8FC7-C62D1F6CFE62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Coming up: Interaction Diagrams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AC7E-2ACD-4319-850D-876A9AFA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0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1907-C71F-4F23-BEC5-1F85306A0275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Coming up: Interaction Diagrams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AC7E-2ACD-4319-850D-876A9AFA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CF0A-9798-4ADF-B86C-457051442B29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Coming up: Interaction Diagrams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AC7E-2ACD-4319-850D-876A9AFA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3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3DB-0EC7-4B4B-8222-83824B2D38D7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Coming up: Interaction Diagrams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AC7E-2ACD-4319-850D-876A9AFA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749D-2079-465C-AC2D-4BACDB62D597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Coming up: Interaction Diagrams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AC7E-2ACD-4319-850D-876A9AFA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1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571C-0A70-4456-949B-776021ADD6BE}" type="datetime1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Coming up: Interaction Diagrams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AC7E-2ACD-4319-850D-876A9AFA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C292-D47D-43B5-81F4-7C2431435BC6}" type="datetime1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Coming up: Interaction Diagrams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AC7E-2ACD-4319-850D-876A9AFA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CE1D-1D0F-459C-B4E9-C2D31266A3B3}" type="datetime1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Coming up: Interaction Diagrams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AC7E-2ACD-4319-850D-876A9AFA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4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8E85-7E4F-419C-9934-6605049D6ED6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Coming up: Interaction Diagrams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AC7E-2ACD-4319-850D-876A9AFA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2BE8-D87D-40A4-854B-A194D5D01EC0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Coming up: Interaction Diagrams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AC7E-2ACD-4319-850D-876A9AFA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7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BD017-7106-4225-AB11-0DA3F1863EC7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Coming up: Interaction Diagrams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5AC7E-2ACD-4319-850D-876A9AFA3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4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Sequence Diagrams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56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38"/>
          <p:cNvGrpSpPr>
            <a:grpSpLocks/>
          </p:cNvGrpSpPr>
          <p:nvPr/>
        </p:nvGrpSpPr>
        <p:grpSpPr bwMode="auto">
          <a:xfrm>
            <a:off x="1752600" y="2438400"/>
            <a:ext cx="8547100" cy="4038600"/>
            <a:chOff x="228600" y="2438400"/>
            <a:chExt cx="8547100" cy="4038600"/>
          </a:xfrm>
        </p:grpSpPr>
        <p:pic>
          <p:nvPicPr>
            <p:cNvPr id="30729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638425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0" name="Rectangle 21"/>
            <p:cNvSpPr>
              <a:spLocks noChangeArrowheads="1"/>
            </p:cNvSpPr>
            <p:nvPr/>
          </p:nvSpPr>
          <p:spPr bwMode="auto">
            <a:xfrm>
              <a:off x="990600" y="3857625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30731" name="Rectangle 22"/>
            <p:cNvSpPr>
              <a:spLocks noChangeArrowheads="1"/>
            </p:cNvSpPr>
            <p:nvPr/>
          </p:nvSpPr>
          <p:spPr bwMode="auto">
            <a:xfrm>
              <a:off x="4495800" y="3476625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30732" name="Rectangle 23"/>
            <p:cNvSpPr>
              <a:spLocks noChangeArrowheads="1"/>
            </p:cNvSpPr>
            <p:nvPr/>
          </p:nvSpPr>
          <p:spPr bwMode="auto">
            <a:xfrm>
              <a:off x="4495800" y="5534025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30733" name="Line 24"/>
            <p:cNvSpPr>
              <a:spLocks noChangeShapeType="1"/>
            </p:cNvSpPr>
            <p:nvPr/>
          </p:nvSpPr>
          <p:spPr bwMode="auto">
            <a:xfrm>
              <a:off x="4648200" y="34004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Line 25"/>
            <p:cNvSpPr>
              <a:spLocks noChangeShapeType="1"/>
            </p:cNvSpPr>
            <p:nvPr/>
          </p:nvSpPr>
          <p:spPr bwMode="auto">
            <a:xfrm>
              <a:off x="4648200" y="5534025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26"/>
            <p:cNvSpPr>
              <a:spLocks noChangeShapeType="1"/>
            </p:cNvSpPr>
            <p:nvPr/>
          </p:nvSpPr>
          <p:spPr bwMode="auto">
            <a:xfrm>
              <a:off x="3810000" y="39338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27"/>
            <p:cNvSpPr>
              <a:spLocks noChangeShapeType="1"/>
            </p:cNvSpPr>
            <p:nvPr/>
          </p:nvSpPr>
          <p:spPr bwMode="auto">
            <a:xfrm>
              <a:off x="7391400" y="41624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28"/>
            <p:cNvSpPr>
              <a:spLocks noChangeShapeType="1"/>
            </p:cNvSpPr>
            <p:nvPr/>
          </p:nvSpPr>
          <p:spPr bwMode="auto">
            <a:xfrm flipH="1">
              <a:off x="1143000" y="43910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Line 29"/>
            <p:cNvSpPr>
              <a:spLocks noChangeShapeType="1"/>
            </p:cNvSpPr>
            <p:nvPr/>
          </p:nvSpPr>
          <p:spPr bwMode="auto">
            <a:xfrm>
              <a:off x="4572000" y="3857625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739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438400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40" name="Rectangle 31"/>
            <p:cNvSpPr>
              <a:spLocks noChangeArrowheads="1"/>
            </p:cNvSpPr>
            <p:nvPr/>
          </p:nvSpPr>
          <p:spPr bwMode="auto">
            <a:xfrm>
              <a:off x="990600" y="3657600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30741" name="Rectangle 32"/>
            <p:cNvSpPr>
              <a:spLocks noChangeArrowheads="1"/>
            </p:cNvSpPr>
            <p:nvPr/>
          </p:nvSpPr>
          <p:spPr bwMode="auto">
            <a:xfrm>
              <a:off x="4495800" y="3276600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30742" name="Rectangle 33"/>
            <p:cNvSpPr>
              <a:spLocks noChangeArrowheads="1"/>
            </p:cNvSpPr>
            <p:nvPr/>
          </p:nvSpPr>
          <p:spPr bwMode="auto">
            <a:xfrm>
              <a:off x="4495800" y="5334000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30743" name="Line 34"/>
            <p:cNvSpPr>
              <a:spLocks noChangeShapeType="1"/>
            </p:cNvSpPr>
            <p:nvPr/>
          </p:nvSpPr>
          <p:spPr bwMode="auto">
            <a:xfrm>
              <a:off x="4648200" y="3200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35"/>
            <p:cNvSpPr>
              <a:spLocks noChangeShapeType="1"/>
            </p:cNvSpPr>
            <p:nvPr/>
          </p:nvSpPr>
          <p:spPr bwMode="auto">
            <a:xfrm>
              <a:off x="4648200" y="5334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Line 39"/>
            <p:cNvSpPr>
              <a:spLocks noChangeShapeType="1"/>
            </p:cNvSpPr>
            <p:nvPr/>
          </p:nvSpPr>
          <p:spPr bwMode="auto">
            <a:xfrm>
              <a:off x="4572000" y="3657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Line 45"/>
            <p:cNvSpPr>
              <a:spLocks noChangeShapeType="1"/>
            </p:cNvSpPr>
            <p:nvPr/>
          </p:nvSpPr>
          <p:spPr bwMode="auto">
            <a:xfrm>
              <a:off x="4724400" y="39624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46"/>
            <p:cNvSpPr>
              <a:spLocks noChangeShapeType="1"/>
            </p:cNvSpPr>
            <p:nvPr/>
          </p:nvSpPr>
          <p:spPr bwMode="auto">
            <a:xfrm>
              <a:off x="1143000" y="3733800"/>
              <a:ext cx="3429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Line 47"/>
            <p:cNvSpPr>
              <a:spLocks noChangeShapeType="1"/>
            </p:cNvSpPr>
            <p:nvPr/>
          </p:nvSpPr>
          <p:spPr bwMode="auto">
            <a:xfrm flipH="1">
              <a:off x="1143000" y="4191000"/>
              <a:ext cx="6629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Components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733800" y="5257800"/>
            <a:ext cx="2286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Return value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6781800" y="3352800"/>
            <a:ext cx="1828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Method call</a:t>
            </a:r>
          </a:p>
        </p:txBody>
      </p:sp>
      <p:sp>
        <p:nvSpPr>
          <p:cNvPr id="30727" name="progressShape"/>
          <p:cNvSpPr>
            <a:spLocks noChangeArrowheads="1"/>
          </p:cNvSpPr>
          <p:nvPr/>
        </p:nvSpPr>
        <p:spPr bwMode="auto">
          <a:xfrm>
            <a:off x="8128000" y="6667500"/>
            <a:ext cx="1104900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0728" name="progressShape2"/>
          <p:cNvSpPr>
            <a:spLocks noChangeArrowheads="1"/>
          </p:cNvSpPr>
          <p:nvPr/>
        </p:nvSpPr>
        <p:spPr bwMode="auto">
          <a:xfrm>
            <a:off x="9232900" y="6667500"/>
            <a:ext cx="1435100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Components</a:t>
            </a:r>
          </a:p>
        </p:txBody>
      </p:sp>
      <p:sp>
        <p:nvSpPr>
          <p:cNvPr id="32772" name="Rectangle 16"/>
          <p:cNvSpPr>
            <a:spLocks noChangeArrowheads="1"/>
          </p:cNvSpPr>
          <p:nvPr/>
        </p:nvSpPr>
        <p:spPr bwMode="auto">
          <a:xfrm>
            <a:off x="2133600" y="1371600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u="sng"/>
              <a:t>c : Client</a:t>
            </a:r>
            <a:endParaRPr lang="en-US"/>
          </a:p>
        </p:txBody>
      </p:sp>
      <p:sp>
        <p:nvSpPr>
          <p:cNvPr id="32773" name="Rectangle 28"/>
          <p:cNvSpPr>
            <a:spLocks noChangeArrowheads="1"/>
          </p:cNvSpPr>
          <p:nvPr/>
        </p:nvSpPr>
        <p:spPr bwMode="auto">
          <a:xfrm>
            <a:off x="4648200" y="1905000"/>
            <a:ext cx="1828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u="sng"/>
              <a:t>: Transaction</a:t>
            </a:r>
            <a:endParaRPr lang="en-US"/>
          </a:p>
        </p:txBody>
      </p:sp>
      <p:sp>
        <p:nvSpPr>
          <p:cNvPr id="32774" name="Rectangle 29"/>
          <p:cNvSpPr>
            <a:spLocks noChangeArrowheads="1"/>
          </p:cNvSpPr>
          <p:nvPr/>
        </p:nvSpPr>
        <p:spPr bwMode="auto">
          <a:xfrm>
            <a:off x="7239000" y="13716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u="sng"/>
              <a:t>o : ODBCProxy</a:t>
            </a:r>
            <a:endParaRPr lang="en-US"/>
          </a:p>
        </p:txBody>
      </p:sp>
      <p:sp>
        <p:nvSpPr>
          <p:cNvPr id="32775" name="Line 30"/>
          <p:cNvSpPr>
            <a:spLocks noChangeShapeType="1"/>
          </p:cNvSpPr>
          <p:nvPr/>
        </p:nvSpPr>
        <p:spPr bwMode="auto">
          <a:xfrm>
            <a:off x="2895600" y="20574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31"/>
          <p:cNvSpPr>
            <a:spLocks noChangeShapeType="1"/>
          </p:cNvSpPr>
          <p:nvPr/>
        </p:nvSpPr>
        <p:spPr bwMode="auto">
          <a:xfrm>
            <a:off x="5562600" y="2590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32"/>
          <p:cNvSpPr>
            <a:spLocks noChangeShapeType="1"/>
          </p:cNvSpPr>
          <p:nvPr/>
        </p:nvSpPr>
        <p:spPr bwMode="auto">
          <a:xfrm>
            <a:off x="8382000" y="20574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33"/>
          <p:cNvSpPr>
            <a:spLocks noChangeArrowheads="1"/>
          </p:cNvSpPr>
          <p:nvPr/>
        </p:nvSpPr>
        <p:spPr bwMode="auto">
          <a:xfrm>
            <a:off x="2819400" y="2209800"/>
            <a:ext cx="152400" cy="2590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2779" name="Rectangle 35"/>
          <p:cNvSpPr>
            <a:spLocks noChangeArrowheads="1"/>
          </p:cNvSpPr>
          <p:nvPr/>
        </p:nvSpPr>
        <p:spPr bwMode="auto">
          <a:xfrm>
            <a:off x="5486400" y="3048000"/>
            <a:ext cx="152400" cy="1371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2780" name="Rectangle 36"/>
          <p:cNvSpPr>
            <a:spLocks noChangeArrowheads="1"/>
          </p:cNvSpPr>
          <p:nvPr/>
        </p:nvSpPr>
        <p:spPr bwMode="auto">
          <a:xfrm>
            <a:off x="8305800" y="3124200"/>
            <a:ext cx="152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2781" name="Line 39"/>
          <p:cNvSpPr>
            <a:spLocks noChangeShapeType="1"/>
          </p:cNvSpPr>
          <p:nvPr/>
        </p:nvSpPr>
        <p:spPr bwMode="auto">
          <a:xfrm>
            <a:off x="2971800" y="23622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Text Box 40"/>
          <p:cNvSpPr txBox="1">
            <a:spLocks noChangeArrowheads="1"/>
          </p:cNvSpPr>
          <p:nvPr/>
        </p:nvSpPr>
        <p:spPr bwMode="auto">
          <a:xfrm>
            <a:off x="3276600" y="1981201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/>
              <a:t>create()</a:t>
            </a:r>
            <a:endParaRPr lang="en-US"/>
          </a:p>
        </p:txBody>
      </p:sp>
      <p:sp>
        <p:nvSpPr>
          <p:cNvPr id="32783" name="Line 41"/>
          <p:cNvSpPr>
            <a:spLocks noChangeShapeType="1"/>
          </p:cNvSpPr>
          <p:nvPr/>
        </p:nvSpPr>
        <p:spPr bwMode="auto">
          <a:xfrm>
            <a:off x="2971800" y="30480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42"/>
          <p:cNvSpPr>
            <a:spLocks noChangeShapeType="1"/>
          </p:cNvSpPr>
          <p:nvPr/>
        </p:nvSpPr>
        <p:spPr bwMode="auto">
          <a:xfrm flipV="1">
            <a:off x="5638800" y="3200400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43"/>
          <p:cNvSpPr>
            <a:spLocks noChangeArrowheads="1"/>
          </p:cNvSpPr>
          <p:nvPr/>
        </p:nvSpPr>
        <p:spPr bwMode="auto">
          <a:xfrm>
            <a:off x="8305800" y="3795713"/>
            <a:ext cx="152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2786" name="Line 44"/>
          <p:cNvSpPr>
            <a:spLocks noChangeShapeType="1"/>
          </p:cNvSpPr>
          <p:nvPr/>
        </p:nvSpPr>
        <p:spPr bwMode="auto">
          <a:xfrm flipV="1">
            <a:off x="5638800" y="3795713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45"/>
          <p:cNvSpPr>
            <a:spLocks noChangeShapeType="1"/>
          </p:cNvSpPr>
          <p:nvPr/>
        </p:nvSpPr>
        <p:spPr bwMode="auto">
          <a:xfrm flipH="1" flipV="1">
            <a:off x="2971800" y="43434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Text Box 46"/>
          <p:cNvSpPr txBox="1">
            <a:spLocks noChangeArrowheads="1"/>
          </p:cNvSpPr>
          <p:nvPr/>
        </p:nvSpPr>
        <p:spPr bwMode="auto">
          <a:xfrm>
            <a:off x="3200400" y="2743201"/>
            <a:ext cx="201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/>
              <a:t>setActions(a, b, c)</a:t>
            </a:r>
            <a:endParaRPr lang="en-US"/>
          </a:p>
        </p:txBody>
      </p:sp>
      <p:sp>
        <p:nvSpPr>
          <p:cNvPr id="32789" name="Text Box 47"/>
          <p:cNvSpPr txBox="1">
            <a:spLocks noChangeArrowheads="1"/>
          </p:cNvSpPr>
          <p:nvPr/>
        </p:nvSpPr>
        <p:spPr bwMode="auto">
          <a:xfrm>
            <a:off x="6172200" y="2895601"/>
            <a:ext cx="1976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/>
              <a:t>setValues(a, 3, 4)</a:t>
            </a:r>
            <a:endParaRPr lang="en-US"/>
          </a:p>
        </p:txBody>
      </p:sp>
      <p:sp>
        <p:nvSpPr>
          <p:cNvPr id="32790" name="Text Box 48"/>
          <p:cNvSpPr txBox="1">
            <a:spLocks noChangeArrowheads="1"/>
          </p:cNvSpPr>
          <p:nvPr/>
        </p:nvSpPr>
        <p:spPr bwMode="auto">
          <a:xfrm>
            <a:off x="6172200" y="3505201"/>
            <a:ext cx="1963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/>
              <a:t>setValues(b, c, 7)</a:t>
            </a:r>
            <a:endParaRPr lang="en-US"/>
          </a:p>
        </p:txBody>
      </p:sp>
      <p:sp>
        <p:nvSpPr>
          <p:cNvPr id="32791" name="Text Box 49"/>
          <p:cNvSpPr txBox="1">
            <a:spLocks noChangeArrowheads="1"/>
          </p:cNvSpPr>
          <p:nvPr/>
        </p:nvSpPr>
        <p:spPr bwMode="auto">
          <a:xfrm>
            <a:off x="3200400" y="4038601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/>
              <a:t>(committed)</a:t>
            </a:r>
            <a:endParaRPr lang="en-US"/>
          </a:p>
        </p:txBody>
      </p:sp>
      <p:sp>
        <p:nvSpPr>
          <p:cNvPr id="32792" name="Line 50"/>
          <p:cNvSpPr>
            <a:spLocks noChangeShapeType="1"/>
          </p:cNvSpPr>
          <p:nvPr/>
        </p:nvSpPr>
        <p:spPr bwMode="auto">
          <a:xfrm>
            <a:off x="2971800" y="47244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Text Box 51"/>
          <p:cNvSpPr txBox="1">
            <a:spLocks noChangeArrowheads="1"/>
          </p:cNvSpPr>
          <p:nvPr/>
        </p:nvSpPr>
        <p:spPr bwMode="auto">
          <a:xfrm>
            <a:off x="3181350" y="443388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/>
              <a:t>destroy()</a:t>
            </a:r>
            <a:endParaRPr lang="en-US"/>
          </a:p>
        </p:txBody>
      </p:sp>
      <p:sp>
        <p:nvSpPr>
          <p:cNvPr id="32794" name="Line 52"/>
          <p:cNvSpPr>
            <a:spLocks noChangeShapeType="1"/>
          </p:cNvSpPr>
          <p:nvPr/>
        </p:nvSpPr>
        <p:spPr bwMode="auto">
          <a:xfrm flipH="1">
            <a:off x="5486400" y="4648200"/>
            <a:ext cx="152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Line 53"/>
          <p:cNvSpPr>
            <a:spLocks noChangeShapeType="1"/>
          </p:cNvSpPr>
          <p:nvPr/>
        </p:nvSpPr>
        <p:spPr bwMode="auto">
          <a:xfrm>
            <a:off x="5486400" y="4648200"/>
            <a:ext cx="152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AutoShape 58"/>
          <p:cNvSpPr>
            <a:spLocks noChangeArrowheads="1"/>
          </p:cNvSpPr>
          <p:nvPr/>
        </p:nvSpPr>
        <p:spPr bwMode="auto">
          <a:xfrm>
            <a:off x="4876800" y="5867400"/>
            <a:ext cx="5410200" cy="990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2797" name="Line 54"/>
          <p:cNvSpPr>
            <a:spLocks noChangeShapeType="1"/>
          </p:cNvSpPr>
          <p:nvPr/>
        </p:nvSpPr>
        <p:spPr bwMode="auto">
          <a:xfrm>
            <a:off x="5105400" y="60960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Line 55"/>
          <p:cNvSpPr>
            <a:spLocks noChangeShapeType="1"/>
          </p:cNvSpPr>
          <p:nvPr/>
        </p:nvSpPr>
        <p:spPr bwMode="auto">
          <a:xfrm>
            <a:off x="5105400" y="6400800"/>
            <a:ext cx="25146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Text Box 56"/>
          <p:cNvSpPr txBox="1">
            <a:spLocks noChangeArrowheads="1"/>
          </p:cNvSpPr>
          <p:nvPr/>
        </p:nvSpPr>
        <p:spPr bwMode="auto">
          <a:xfrm>
            <a:off x="7620000" y="5867400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/>
              <a:t>Synchronous message</a:t>
            </a:r>
            <a:endParaRPr lang="en-US"/>
          </a:p>
        </p:txBody>
      </p:sp>
      <p:sp>
        <p:nvSpPr>
          <p:cNvPr id="32800" name="Text Box 57"/>
          <p:cNvSpPr txBox="1">
            <a:spLocks noChangeArrowheads="1"/>
          </p:cNvSpPr>
          <p:nvPr/>
        </p:nvSpPr>
        <p:spPr bwMode="auto">
          <a:xfrm>
            <a:off x="7620000" y="6172200"/>
            <a:ext cx="2646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/>
              <a:t>Asynchronous message</a:t>
            </a:r>
            <a:endParaRPr lang="en-US"/>
          </a:p>
        </p:txBody>
      </p:sp>
      <p:sp>
        <p:nvSpPr>
          <p:cNvPr id="32801" name="Line 59"/>
          <p:cNvSpPr>
            <a:spLocks noChangeShapeType="1"/>
          </p:cNvSpPr>
          <p:nvPr/>
        </p:nvSpPr>
        <p:spPr bwMode="auto">
          <a:xfrm flipH="1" flipV="1">
            <a:off x="5638800" y="3414713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Line 60"/>
          <p:cNvSpPr>
            <a:spLocks noChangeShapeType="1"/>
          </p:cNvSpPr>
          <p:nvPr/>
        </p:nvSpPr>
        <p:spPr bwMode="auto">
          <a:xfrm flipH="1" flipV="1">
            <a:off x="5638800" y="4176713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AutoShape 61"/>
          <p:cNvSpPr>
            <a:spLocks noChangeArrowheads="1"/>
          </p:cNvSpPr>
          <p:nvPr/>
        </p:nvSpPr>
        <p:spPr bwMode="auto">
          <a:xfrm>
            <a:off x="4876800" y="5181600"/>
            <a:ext cx="5410200" cy="6858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create()</a:t>
            </a:r>
          </a:p>
          <a:p>
            <a:pPr algn="ctr"/>
            <a:r>
              <a:rPr lang="en-US"/>
              <a:t>destroy()</a:t>
            </a:r>
          </a:p>
        </p:txBody>
      </p:sp>
      <p:sp>
        <p:nvSpPr>
          <p:cNvPr id="32804" name="Line 55"/>
          <p:cNvSpPr>
            <a:spLocks noChangeShapeType="1"/>
          </p:cNvSpPr>
          <p:nvPr/>
        </p:nvSpPr>
        <p:spPr bwMode="auto">
          <a:xfrm>
            <a:off x="5105400" y="6705600"/>
            <a:ext cx="2514600" cy="0"/>
          </a:xfrm>
          <a:prstGeom prst="line">
            <a:avLst/>
          </a:prstGeom>
          <a:noFill/>
          <a:ln w="4127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Text Box 57"/>
          <p:cNvSpPr txBox="1">
            <a:spLocks noChangeArrowheads="1"/>
          </p:cNvSpPr>
          <p:nvPr/>
        </p:nvSpPr>
        <p:spPr bwMode="auto">
          <a:xfrm>
            <a:off x="7620001" y="6480175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/>
              <a:t>Return message</a:t>
            </a:r>
            <a:endParaRPr lang="en-US"/>
          </a:p>
        </p:txBody>
      </p:sp>
      <p:sp>
        <p:nvSpPr>
          <p:cNvPr id="32806" name="progressShape"/>
          <p:cNvSpPr>
            <a:spLocks noChangeArrowheads="1"/>
          </p:cNvSpPr>
          <p:nvPr/>
        </p:nvSpPr>
        <p:spPr bwMode="auto">
          <a:xfrm>
            <a:off x="8128000" y="6667500"/>
            <a:ext cx="1214438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2807" name="progressShape2"/>
          <p:cNvSpPr>
            <a:spLocks noChangeArrowheads="1"/>
          </p:cNvSpPr>
          <p:nvPr/>
        </p:nvSpPr>
        <p:spPr bwMode="auto">
          <a:xfrm>
            <a:off x="9342438" y="6667500"/>
            <a:ext cx="1325562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Async Message Example</a:t>
            </a:r>
          </a:p>
        </p:txBody>
      </p:sp>
      <p:sp>
        <p:nvSpPr>
          <p:cNvPr id="34820" name="AutoShape 58"/>
          <p:cNvSpPr>
            <a:spLocks noChangeArrowheads="1"/>
          </p:cNvSpPr>
          <p:nvPr/>
        </p:nvSpPr>
        <p:spPr bwMode="auto">
          <a:xfrm>
            <a:off x="4876800" y="5867400"/>
            <a:ext cx="5410200" cy="990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4821" name="Line 54"/>
          <p:cNvSpPr>
            <a:spLocks noChangeShapeType="1"/>
          </p:cNvSpPr>
          <p:nvPr/>
        </p:nvSpPr>
        <p:spPr bwMode="auto">
          <a:xfrm>
            <a:off x="5105400" y="60960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55"/>
          <p:cNvSpPr>
            <a:spLocks noChangeShapeType="1"/>
          </p:cNvSpPr>
          <p:nvPr/>
        </p:nvSpPr>
        <p:spPr bwMode="auto">
          <a:xfrm>
            <a:off x="5105400" y="6400800"/>
            <a:ext cx="25146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Text Box 56"/>
          <p:cNvSpPr txBox="1">
            <a:spLocks noChangeArrowheads="1"/>
          </p:cNvSpPr>
          <p:nvPr/>
        </p:nvSpPr>
        <p:spPr bwMode="auto">
          <a:xfrm>
            <a:off x="7620000" y="5867400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/>
              <a:t>Synchronous message</a:t>
            </a:r>
            <a:endParaRPr lang="en-US"/>
          </a:p>
        </p:txBody>
      </p:sp>
      <p:sp>
        <p:nvSpPr>
          <p:cNvPr id="34824" name="Text Box 57"/>
          <p:cNvSpPr txBox="1">
            <a:spLocks noChangeArrowheads="1"/>
          </p:cNvSpPr>
          <p:nvPr/>
        </p:nvSpPr>
        <p:spPr bwMode="auto">
          <a:xfrm>
            <a:off x="7620000" y="6172200"/>
            <a:ext cx="2646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/>
              <a:t>Asynchronous message</a:t>
            </a:r>
            <a:endParaRPr lang="en-US"/>
          </a:p>
        </p:txBody>
      </p:sp>
      <p:sp>
        <p:nvSpPr>
          <p:cNvPr id="34825" name="Line 55"/>
          <p:cNvSpPr>
            <a:spLocks noChangeShapeType="1"/>
          </p:cNvSpPr>
          <p:nvPr/>
        </p:nvSpPr>
        <p:spPr bwMode="auto">
          <a:xfrm>
            <a:off x="5105400" y="6705600"/>
            <a:ext cx="2514600" cy="0"/>
          </a:xfrm>
          <a:prstGeom prst="line">
            <a:avLst/>
          </a:prstGeom>
          <a:noFill/>
          <a:ln w="4127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57"/>
          <p:cNvSpPr txBox="1">
            <a:spLocks noChangeArrowheads="1"/>
          </p:cNvSpPr>
          <p:nvPr/>
        </p:nvSpPr>
        <p:spPr bwMode="auto">
          <a:xfrm>
            <a:off x="7620001" y="6480175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/>
              <a:t>Return message</a:t>
            </a:r>
            <a:endParaRPr lang="en-US"/>
          </a:p>
        </p:txBody>
      </p:sp>
      <p:pic>
        <p:nvPicPr>
          <p:cNvPr id="34827" name="Picture 37" descr="Async Examp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53"/>
          <a:stretch>
            <a:fillRect/>
          </a:stretch>
        </p:blipFill>
        <p:spPr bwMode="auto">
          <a:xfrm>
            <a:off x="1981200" y="990600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8" name="TextBox 38"/>
          <p:cNvSpPr txBox="1">
            <a:spLocks noChangeArrowheads="1"/>
          </p:cNvSpPr>
          <p:nvPr/>
        </p:nvSpPr>
        <p:spPr bwMode="auto">
          <a:xfrm>
            <a:off x="1676400" y="5105401"/>
            <a:ext cx="670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There are problems here… what are they?</a:t>
            </a:r>
          </a:p>
        </p:txBody>
      </p:sp>
      <p:sp>
        <p:nvSpPr>
          <p:cNvPr id="34829" name="progressShape"/>
          <p:cNvSpPr>
            <a:spLocks noChangeArrowheads="1"/>
          </p:cNvSpPr>
          <p:nvPr/>
        </p:nvSpPr>
        <p:spPr bwMode="auto">
          <a:xfrm>
            <a:off x="8128001" y="6667500"/>
            <a:ext cx="1325563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4830" name="progressShape2"/>
          <p:cNvSpPr>
            <a:spLocks noChangeArrowheads="1"/>
          </p:cNvSpPr>
          <p:nvPr/>
        </p:nvSpPr>
        <p:spPr bwMode="auto">
          <a:xfrm>
            <a:off x="9453564" y="6667500"/>
            <a:ext cx="1214437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Components: alt/else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8"/>
          <a:stretch>
            <a:fillRect/>
          </a:stretch>
        </p:blipFill>
        <p:spPr bwMode="auto">
          <a:xfrm>
            <a:off x="2876550" y="1397000"/>
            <a:ext cx="643890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progressShape"/>
          <p:cNvSpPr>
            <a:spLocks noChangeArrowheads="1"/>
          </p:cNvSpPr>
          <p:nvPr/>
        </p:nvSpPr>
        <p:spPr bwMode="auto">
          <a:xfrm>
            <a:off x="8128000" y="6667500"/>
            <a:ext cx="1435100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6870" name="progressShape2"/>
          <p:cNvSpPr>
            <a:spLocks noChangeArrowheads="1"/>
          </p:cNvSpPr>
          <p:nvPr/>
        </p:nvSpPr>
        <p:spPr bwMode="auto">
          <a:xfrm>
            <a:off x="9563100" y="6667500"/>
            <a:ext cx="1104900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Components: option</a:t>
            </a:r>
          </a:p>
        </p:txBody>
      </p:sp>
      <p:pic>
        <p:nvPicPr>
          <p:cNvPr id="389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7950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progressShape"/>
          <p:cNvSpPr>
            <a:spLocks noChangeArrowheads="1"/>
          </p:cNvSpPr>
          <p:nvPr/>
        </p:nvSpPr>
        <p:spPr bwMode="auto">
          <a:xfrm>
            <a:off x="8128001" y="6667500"/>
            <a:ext cx="1546225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8918" name="progressShape2"/>
          <p:cNvSpPr>
            <a:spLocks noChangeArrowheads="1"/>
          </p:cNvSpPr>
          <p:nvPr/>
        </p:nvSpPr>
        <p:spPr bwMode="auto">
          <a:xfrm>
            <a:off x="9674226" y="6667500"/>
            <a:ext cx="993775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Components: loop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8" t="38951" r="1213"/>
          <a:stretch>
            <a:fillRect/>
          </a:stretch>
        </p:blipFill>
        <p:spPr bwMode="auto">
          <a:xfrm>
            <a:off x="2057400" y="1333500"/>
            <a:ext cx="84582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progressShape"/>
          <p:cNvSpPr>
            <a:spLocks noChangeArrowheads="1"/>
          </p:cNvSpPr>
          <p:nvPr/>
        </p:nvSpPr>
        <p:spPr bwMode="auto">
          <a:xfrm>
            <a:off x="8128001" y="6667500"/>
            <a:ext cx="1655763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40966" name="progressShape2"/>
          <p:cNvSpPr>
            <a:spLocks noChangeArrowheads="1"/>
          </p:cNvSpPr>
          <p:nvPr/>
        </p:nvSpPr>
        <p:spPr bwMode="auto">
          <a:xfrm>
            <a:off x="9783764" y="6667500"/>
            <a:ext cx="884237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Rules of thumb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305800" cy="4800600"/>
          </a:xfrm>
        </p:spPr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Rarely use options,loops,alt/else </a:t>
            </a:r>
          </a:p>
          <a:p>
            <a:pPr lvl="1"/>
            <a:r>
              <a:rPr lang="en-US">
                <a:ea typeface="ＭＳ Ｐゴシック" panose="020B0600070205080204" pitchFamily="34" charset="-128"/>
              </a:rPr>
              <a:t>These constructs complicate a diagram and make them hard to read/interpret. </a:t>
            </a:r>
          </a:p>
          <a:p>
            <a:pPr lvl="1"/>
            <a:r>
              <a:rPr lang="en-US">
                <a:ea typeface="ＭＳ Ｐゴシック" panose="020B0600070205080204" pitchFamily="34" charset="-128"/>
              </a:rPr>
              <a:t>Frequently it is better to create multiple simple diagrams </a:t>
            </a:r>
          </a:p>
          <a:p>
            <a:pPr lvl="1"/>
            <a:endParaRPr lang="en-US">
              <a:ea typeface="ＭＳ Ｐゴシック" panose="020B0600070205080204" pitchFamily="34" charset="-128"/>
            </a:endParaRPr>
          </a:p>
          <a:p>
            <a:r>
              <a:rPr lang="en-US">
                <a:ea typeface="ＭＳ Ｐゴシック" panose="020B0600070205080204" pitchFamily="34" charset="-128"/>
              </a:rPr>
              <a:t>Create sequence diagrams for use cases when it helps clarify and visualize a complex flow </a:t>
            </a:r>
          </a:p>
          <a:p>
            <a:endParaRPr lang="en-US">
              <a:ea typeface="ＭＳ Ｐゴシック" panose="020B0600070205080204" pitchFamily="34" charset="-128"/>
            </a:endParaRPr>
          </a:p>
          <a:p>
            <a:r>
              <a:rPr lang="en-US">
                <a:ea typeface="ＭＳ Ｐゴシック" panose="020B0600070205080204" pitchFamily="34" charset="-128"/>
              </a:rPr>
              <a:t>Remember: the goal of UML is communication and understanding</a:t>
            </a:r>
          </a:p>
        </p:txBody>
      </p:sp>
      <p:sp>
        <p:nvSpPr>
          <p:cNvPr id="43012" name="progressShape"/>
          <p:cNvSpPr>
            <a:spLocks noChangeArrowheads="1"/>
          </p:cNvSpPr>
          <p:nvPr/>
        </p:nvSpPr>
        <p:spPr bwMode="auto">
          <a:xfrm>
            <a:off x="8128000" y="6667500"/>
            <a:ext cx="1766888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43013" name="progressShape2"/>
          <p:cNvSpPr>
            <a:spLocks noChangeArrowheads="1"/>
          </p:cNvSpPr>
          <p:nvPr/>
        </p:nvSpPr>
        <p:spPr bwMode="auto">
          <a:xfrm>
            <a:off x="9894888" y="6667500"/>
            <a:ext cx="773112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30580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>
                <a:ea typeface="ＭＳ Ｐゴシック" panose="020B0600070205080204" pitchFamily="34" charset="-128"/>
              </a:rPr>
              <a:t>Sequence diagrams model object interactions with an emphasis on time ordering</a:t>
            </a:r>
          </a:p>
          <a:p>
            <a:pPr eaLnBrk="1" hangingPunct="1"/>
            <a:r>
              <a:rPr lang="en-US" sz="2400">
                <a:ea typeface="ＭＳ Ｐゴシック" panose="020B0600070205080204" pitchFamily="34" charset="-128"/>
              </a:rPr>
              <a:t>Method call lines</a:t>
            </a:r>
          </a:p>
          <a:p>
            <a:pPr lvl="1" eaLnBrk="1" hangingPunct="1"/>
            <a:r>
              <a:rPr lang="en-US" sz="2000">
                <a:ea typeface="ＭＳ Ｐゴシック" panose="020B0600070205080204" pitchFamily="34" charset="-128"/>
              </a:rPr>
              <a:t>Must be horizontal! </a:t>
            </a:r>
          </a:p>
          <a:p>
            <a:pPr lvl="1" eaLnBrk="1" hangingPunct="1"/>
            <a:r>
              <a:rPr lang="en-US" sz="2000">
                <a:ea typeface="ＭＳ Ｐゴシック" panose="020B0600070205080204" pitchFamily="34" charset="-128"/>
              </a:rPr>
              <a:t>Vertical height matters! “Lower equals Later”</a:t>
            </a:r>
          </a:p>
          <a:p>
            <a:pPr lvl="1" eaLnBrk="1" hangingPunct="1"/>
            <a:r>
              <a:rPr lang="en-US" sz="2000">
                <a:ea typeface="ＭＳ Ｐゴシック" panose="020B0600070205080204" pitchFamily="34" charset="-128"/>
              </a:rPr>
              <a:t>Label the lines</a:t>
            </a:r>
          </a:p>
          <a:p>
            <a:pPr eaLnBrk="1" hangingPunct="1"/>
            <a:r>
              <a:rPr lang="en-US" sz="2400">
                <a:ea typeface="ＭＳ Ｐゴシック" panose="020B0600070205080204" pitchFamily="34" charset="-128"/>
              </a:rPr>
              <a:t>Lifeline – dotted vertical line</a:t>
            </a:r>
          </a:p>
          <a:p>
            <a:pPr eaLnBrk="1" hangingPunct="1"/>
            <a:r>
              <a:rPr lang="en-US" sz="2400">
                <a:ea typeface="ＭＳ Ｐゴシック" panose="020B0600070205080204" pitchFamily="34" charset="-128"/>
              </a:rPr>
              <a:t>Execution bar – bar around lifeline when code is running</a:t>
            </a:r>
          </a:p>
          <a:p>
            <a:pPr eaLnBrk="1" hangingPunct="1"/>
            <a:r>
              <a:rPr lang="en-US" sz="2400">
                <a:ea typeface="ＭＳ Ｐゴシック" panose="020B0600070205080204" pitchFamily="34" charset="-128"/>
              </a:rPr>
              <a:t>Arrows</a:t>
            </a:r>
          </a:p>
          <a:p>
            <a:pPr lvl="1" eaLnBrk="1" hangingPunct="1"/>
            <a:r>
              <a:rPr lang="en-US" sz="2000">
                <a:ea typeface="ＭＳ Ｐゴシック" panose="020B0600070205080204" pitchFamily="34" charset="-128"/>
              </a:rPr>
              <a:t>Synchronous call (you’re waiting for a return value) – triangle arrow-head</a:t>
            </a:r>
          </a:p>
          <a:p>
            <a:pPr lvl="1" eaLnBrk="1" hangingPunct="1"/>
            <a:r>
              <a:rPr lang="en-US" sz="2000">
                <a:ea typeface="ＭＳ Ｐゴシック" panose="020B0600070205080204" pitchFamily="34" charset="-128"/>
              </a:rPr>
              <a:t>Asynchronous call (not waiting for a return) – open arrow-head</a:t>
            </a:r>
          </a:p>
          <a:p>
            <a:pPr lvl="1" eaLnBrk="1" hangingPunct="1"/>
            <a:r>
              <a:rPr lang="en-US" sz="2000">
                <a:ea typeface="ＭＳ Ｐゴシック" panose="020B0600070205080204" pitchFamily="34" charset="-128"/>
              </a:rPr>
              <a:t>Return call – dashed line</a:t>
            </a:r>
          </a:p>
        </p:txBody>
      </p:sp>
      <p:sp>
        <p:nvSpPr>
          <p:cNvPr id="44037" name="progressShape"/>
          <p:cNvSpPr>
            <a:spLocks noChangeArrowheads="1"/>
          </p:cNvSpPr>
          <p:nvPr/>
        </p:nvSpPr>
        <p:spPr bwMode="auto">
          <a:xfrm>
            <a:off x="8128001" y="6667500"/>
            <a:ext cx="1878013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44038" name="progressShape2"/>
          <p:cNvSpPr>
            <a:spLocks noChangeArrowheads="1"/>
          </p:cNvSpPr>
          <p:nvPr/>
        </p:nvSpPr>
        <p:spPr bwMode="auto">
          <a:xfrm>
            <a:off x="10006014" y="6667500"/>
            <a:ext cx="661987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In class exercise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Draw a sequence diagram for:</a:t>
            </a:r>
          </a:p>
          <a:p>
            <a:pPr lvl="1" eaLnBrk="1" hangingPunct="1"/>
            <a:r>
              <a:rPr lang="en-US" smtClean="0">
                <a:ea typeface="ＭＳ Ｐゴシック" panose="020B0600070205080204" pitchFamily="34" charset="-128"/>
              </a:rPr>
              <a:t>Getting on a flight. Start at home, check in at the counter, go through security, and end up at the gate. (If you have time during the exercise, get yourself to your seat.)</a:t>
            </a:r>
          </a:p>
          <a:p>
            <a:pPr lvl="2" eaLnBrk="1" hangingPunct="1"/>
            <a:r>
              <a:rPr lang="en-US" smtClean="0">
                <a:ea typeface="ＭＳ Ｐゴシック" panose="020B0600070205080204" pitchFamily="34" charset="-128"/>
              </a:rPr>
              <a:t>You may get searched in security</a:t>
            </a:r>
          </a:p>
          <a:p>
            <a:pPr lvl="1" eaLnBrk="1" hangingPunct="1"/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8133" name="progressShape"/>
          <p:cNvSpPr>
            <a:spLocks noChangeArrowheads="1"/>
          </p:cNvSpPr>
          <p:nvPr/>
        </p:nvSpPr>
        <p:spPr bwMode="auto">
          <a:xfrm>
            <a:off x="8128000" y="6667500"/>
            <a:ext cx="2319338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48134" name="progressShape2"/>
          <p:cNvSpPr>
            <a:spLocks noChangeArrowheads="1"/>
          </p:cNvSpPr>
          <p:nvPr/>
        </p:nvSpPr>
        <p:spPr bwMode="auto">
          <a:xfrm>
            <a:off x="10447338" y="6667500"/>
            <a:ext cx="220662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1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In class exercise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Draw a sequence diagram for:</a:t>
            </a:r>
          </a:p>
          <a:p>
            <a:pPr lvl="1" eaLnBrk="1" hangingPunct="1"/>
            <a:r>
              <a:rPr lang="en-US" dirty="0" smtClean="0">
                <a:ea typeface="ＭＳ Ｐゴシック" panose="020B0600070205080204" pitchFamily="34" charset="-128"/>
              </a:rPr>
              <a:t>Getting money from an ATM machine</a:t>
            </a:r>
          </a:p>
          <a:p>
            <a:pPr lvl="2" eaLnBrk="1" hangingPunct="1"/>
            <a:r>
              <a:rPr lang="en-US" dirty="0" smtClean="0">
                <a:ea typeface="ＭＳ Ｐゴシック" panose="020B0600070205080204" pitchFamily="34" charset="-128"/>
              </a:rPr>
              <a:t>Treat each part of the ATM as a class</a:t>
            </a:r>
          </a:p>
          <a:p>
            <a:pPr lvl="3" eaLnBrk="1" hangingPunct="1"/>
            <a:r>
              <a:rPr lang="en-US" dirty="0" smtClean="0">
                <a:ea typeface="ＭＳ Ｐゴシック" panose="020B0600070205080204" pitchFamily="34" charset="-128"/>
              </a:rPr>
              <a:t>Money dispenser</a:t>
            </a:r>
          </a:p>
          <a:p>
            <a:pPr lvl="3" eaLnBrk="1" hangingPunct="1"/>
            <a:r>
              <a:rPr lang="en-US" dirty="0" smtClean="0">
                <a:ea typeface="ＭＳ Ｐゴシック" panose="020B0600070205080204" pitchFamily="34" charset="-128"/>
              </a:rPr>
              <a:t>Screen</a:t>
            </a:r>
          </a:p>
          <a:p>
            <a:pPr lvl="3" eaLnBrk="1" hangingPunct="1"/>
            <a:r>
              <a:rPr lang="en-US" dirty="0" smtClean="0">
                <a:ea typeface="ＭＳ Ｐゴシック" panose="020B0600070205080204" pitchFamily="34" charset="-128"/>
              </a:rPr>
              <a:t>Keypad</a:t>
            </a:r>
          </a:p>
          <a:p>
            <a:pPr lvl="3" eaLnBrk="1" hangingPunct="1"/>
            <a:r>
              <a:rPr lang="en-US" dirty="0" smtClean="0">
                <a:ea typeface="ＭＳ Ｐゴシック" panose="020B0600070205080204" pitchFamily="34" charset="-128"/>
              </a:rPr>
              <a:t>Bank computer</a:t>
            </a:r>
          </a:p>
          <a:p>
            <a:pPr lvl="3" eaLnBrk="1" hangingPunct="1"/>
            <a:r>
              <a:rPr lang="en-US" dirty="0" smtClean="0">
                <a:ea typeface="ＭＳ Ｐゴシック" panose="020B0600070205080204" pitchFamily="34" charset="-128"/>
              </a:rPr>
              <a:t>Etc…</a:t>
            </a:r>
          </a:p>
          <a:p>
            <a:pPr lvl="3" eaLnBrk="1" hangingPunct="1"/>
            <a:endParaRPr 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49157" name="progressShape"/>
          <p:cNvSpPr>
            <a:spLocks noChangeArrowheads="1"/>
          </p:cNvSpPr>
          <p:nvPr/>
        </p:nvSpPr>
        <p:spPr bwMode="auto">
          <a:xfrm>
            <a:off x="8128001" y="6667500"/>
            <a:ext cx="2428875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49158" name="progressShape2"/>
          <p:cNvSpPr>
            <a:spLocks noChangeArrowheads="1"/>
          </p:cNvSpPr>
          <p:nvPr/>
        </p:nvSpPr>
        <p:spPr bwMode="auto">
          <a:xfrm>
            <a:off x="10556876" y="6667500"/>
            <a:ext cx="111125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4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Interaction Diagrams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UML Specifies a number of interaction diagrams to model dynamic aspects of the system</a:t>
            </a:r>
          </a:p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Dynamic aspects of the system</a:t>
            </a:r>
          </a:p>
          <a:p>
            <a:pPr lvl="1" eaLnBrk="1" hangingPunct="1"/>
            <a:r>
              <a:rPr lang="en-US" smtClean="0">
                <a:ea typeface="ＭＳ Ｐゴシック" panose="020B0600070205080204" pitchFamily="34" charset="-128"/>
              </a:rPr>
              <a:t>Messages moving among objects/classes</a:t>
            </a:r>
          </a:p>
          <a:p>
            <a:pPr lvl="1" eaLnBrk="1" hangingPunct="1"/>
            <a:r>
              <a:rPr lang="en-US" smtClean="0">
                <a:ea typeface="ＭＳ Ｐゴシック" panose="020B0600070205080204" pitchFamily="34" charset="-128"/>
              </a:rPr>
              <a:t>Flow of control among objects</a:t>
            </a:r>
          </a:p>
          <a:p>
            <a:pPr lvl="1" eaLnBrk="1" hangingPunct="1"/>
            <a:r>
              <a:rPr lang="en-US" smtClean="0">
                <a:ea typeface="ＭＳ Ｐゴシック" panose="020B0600070205080204" pitchFamily="34" charset="-128"/>
              </a:rPr>
              <a:t>Sequences of events</a:t>
            </a:r>
          </a:p>
          <a:p>
            <a:pPr lvl="1" eaLnBrk="1" hangingPunct="1"/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6389" name="progressShape"/>
          <p:cNvSpPr>
            <a:spLocks noChangeArrowheads="1"/>
          </p:cNvSpPr>
          <p:nvPr/>
        </p:nvSpPr>
        <p:spPr bwMode="auto">
          <a:xfrm>
            <a:off x="8128001" y="6667500"/>
            <a:ext cx="220663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6390" name="progressShape2"/>
          <p:cNvSpPr>
            <a:spLocks noChangeArrowheads="1"/>
          </p:cNvSpPr>
          <p:nvPr/>
        </p:nvSpPr>
        <p:spPr bwMode="auto">
          <a:xfrm>
            <a:off x="8348664" y="6667500"/>
            <a:ext cx="2319337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Dynamic Diagram Types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Interaction Diagrams - </a:t>
            </a:r>
            <a:r>
              <a:rPr lang="en-US" sz="2400">
                <a:ea typeface="ＭＳ Ｐゴシック" panose="020B0600070205080204" pitchFamily="34" charset="-128"/>
              </a:rPr>
              <a:t>Set of objects or roles and the messages that can be passed among them.</a:t>
            </a:r>
          </a:p>
          <a:p>
            <a:pPr lvl="1" eaLnBrk="1" hangingPunct="1"/>
            <a:r>
              <a:rPr 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Sequence Diagrams </a:t>
            </a:r>
            <a:r>
              <a:rPr lang="en-US">
                <a:ea typeface="ＭＳ Ｐゴシック" panose="020B0600070205080204" pitchFamily="34" charset="-128"/>
              </a:rPr>
              <a:t>- emphasize time ordering</a:t>
            </a:r>
          </a:p>
          <a:p>
            <a:pPr lvl="1" eaLnBrk="1" hangingPunct="1"/>
            <a:r>
              <a:rPr 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Communication Diagrams </a:t>
            </a:r>
            <a:r>
              <a:rPr lang="en-US">
                <a:ea typeface="ＭＳ Ｐゴシック" panose="020B0600070205080204" pitchFamily="34" charset="-128"/>
              </a:rPr>
              <a:t>- emphasize structural ordering </a:t>
            </a:r>
          </a:p>
          <a:p>
            <a:pPr eaLnBrk="1" hangingPunct="1"/>
            <a:r>
              <a:rPr 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State Diagrams</a:t>
            </a:r>
          </a:p>
          <a:p>
            <a:pPr lvl="1" eaLnBrk="1" hangingPunct="1"/>
            <a:r>
              <a:rPr lang="en-US">
                <a:ea typeface="ＭＳ Ｐゴシック" panose="020B0600070205080204" pitchFamily="34" charset="-128"/>
              </a:rPr>
              <a:t>State machine consisting of states, transitions, events and activities of an object</a:t>
            </a:r>
          </a:p>
          <a:p>
            <a:pPr eaLnBrk="1" hangingPunct="1"/>
            <a:r>
              <a:rPr 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Activity &amp; Swimlane Diagrams</a:t>
            </a:r>
          </a:p>
          <a:p>
            <a:pPr lvl="1" eaLnBrk="1" hangingPunct="1"/>
            <a:r>
              <a:rPr lang="en-US">
                <a:ea typeface="ＭＳ Ｐゴシック" panose="020B0600070205080204" pitchFamily="34" charset="-128"/>
              </a:rPr>
              <a:t>Emphasize and show flow of control among objects</a:t>
            </a:r>
          </a:p>
          <a:p>
            <a:pPr lvl="1" eaLnBrk="1" hangingPunct="1"/>
            <a:endParaRPr 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18437" name="progressShape"/>
          <p:cNvSpPr>
            <a:spLocks noChangeArrowheads="1"/>
          </p:cNvSpPr>
          <p:nvPr/>
        </p:nvSpPr>
        <p:spPr bwMode="auto">
          <a:xfrm>
            <a:off x="8128000" y="6667500"/>
            <a:ext cx="331788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8438" name="progressShape2"/>
          <p:cNvSpPr>
            <a:spLocks noChangeArrowheads="1"/>
          </p:cNvSpPr>
          <p:nvPr/>
        </p:nvSpPr>
        <p:spPr bwMode="auto">
          <a:xfrm>
            <a:off x="8459788" y="6667500"/>
            <a:ext cx="2208212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pitchFamily="27" charset="0"/>
              <a:buChar char="•"/>
              <a:defRPr/>
            </a:pPr>
            <a:r>
              <a:rPr lang="en-US" sz="3000" dirty="0"/>
              <a:t>Describe the flow of messages, events, actions between objects</a:t>
            </a:r>
          </a:p>
          <a:p>
            <a:pPr eaLnBrk="1" hangingPunct="1">
              <a:lnSpc>
                <a:spcPct val="90000"/>
              </a:lnSpc>
              <a:buFont typeface="Arial" pitchFamily="27" charset="0"/>
              <a:buChar char="•"/>
              <a:defRPr/>
            </a:pPr>
            <a:endParaRPr lang="en-US" sz="3000" dirty="0"/>
          </a:p>
          <a:p>
            <a:pPr eaLnBrk="1" hangingPunct="1">
              <a:lnSpc>
                <a:spcPct val="90000"/>
              </a:lnSpc>
              <a:buFont typeface="Arial" pitchFamily="27" charset="0"/>
              <a:buChar char="•"/>
              <a:defRPr/>
            </a:pPr>
            <a:r>
              <a:rPr lang="en-US" sz="3000" dirty="0"/>
              <a:t>Show concurrent processes and activations</a:t>
            </a:r>
            <a:br>
              <a:rPr lang="en-US" sz="3000" dirty="0"/>
            </a:br>
            <a:endParaRPr lang="en-US" sz="3000" dirty="0"/>
          </a:p>
          <a:p>
            <a:pPr eaLnBrk="1" hangingPunct="1">
              <a:lnSpc>
                <a:spcPct val="90000"/>
              </a:lnSpc>
              <a:buFont typeface="Arial" pitchFamily="27" charset="0"/>
              <a:buChar char="•"/>
              <a:defRPr/>
            </a:pPr>
            <a:r>
              <a:rPr lang="en-US" sz="3000" dirty="0"/>
              <a:t>Show time sequences that are not easily depicted in other diagrams</a:t>
            </a:r>
            <a:br>
              <a:rPr lang="en-US" sz="3000" dirty="0"/>
            </a:br>
            <a:endParaRPr lang="en-US" sz="3000" dirty="0"/>
          </a:p>
          <a:p>
            <a:pPr eaLnBrk="1" hangingPunct="1">
              <a:lnSpc>
                <a:spcPct val="90000"/>
              </a:lnSpc>
              <a:buFont typeface="Arial" pitchFamily="27" charset="0"/>
              <a:buChar char="•"/>
              <a:defRPr/>
            </a:pPr>
            <a:r>
              <a:rPr lang="en-US" sz="3000" dirty="0"/>
              <a:t>Typically used during analysis and design to document and understand the logical flow of your system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3124200" y="6019800"/>
            <a:ext cx="6096000" cy="685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EE7FF"/>
              </a:gs>
              <a:gs pos="64999">
                <a:srgbClr val="B1C6FF"/>
              </a:gs>
              <a:gs pos="100000">
                <a:srgbClr val="8FAFFF"/>
              </a:gs>
            </a:gsLst>
            <a:lin ang="5400000" scaled="1"/>
          </a:gradFill>
          <a:ln w="9525">
            <a:solidFill>
              <a:srgbClr val="5582F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pitchFamily="27" charset="-128"/>
                <a:cs typeface="ＭＳ Ｐゴシック" pitchFamily="27" charset="-128"/>
              </a:rPr>
              <a:t>Emphasis on time ordering!</a:t>
            </a:r>
          </a:p>
        </p:txBody>
      </p:sp>
      <p:sp>
        <p:nvSpPr>
          <p:cNvPr id="20485" name="progressShape"/>
          <p:cNvSpPr>
            <a:spLocks noChangeArrowheads="1"/>
          </p:cNvSpPr>
          <p:nvPr/>
        </p:nvSpPr>
        <p:spPr bwMode="auto">
          <a:xfrm>
            <a:off x="8128001" y="6667500"/>
            <a:ext cx="441325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0486" name="progressShape2"/>
          <p:cNvSpPr>
            <a:spLocks noChangeArrowheads="1"/>
          </p:cNvSpPr>
          <p:nvPr/>
        </p:nvSpPr>
        <p:spPr bwMode="auto">
          <a:xfrm>
            <a:off x="8569326" y="6667500"/>
            <a:ext cx="2098675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7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Sequence Diagram</a:t>
            </a:r>
          </a:p>
        </p:txBody>
      </p:sp>
      <p:grpSp>
        <p:nvGrpSpPr>
          <p:cNvPr id="21508" name="Group 28"/>
          <p:cNvGrpSpPr>
            <a:grpSpLocks/>
          </p:cNvGrpSpPr>
          <p:nvPr/>
        </p:nvGrpSpPr>
        <p:grpSpPr bwMode="auto">
          <a:xfrm>
            <a:off x="1752600" y="2438400"/>
            <a:ext cx="8547100" cy="4038600"/>
            <a:chOff x="228600" y="2438400"/>
            <a:chExt cx="8547100" cy="4038600"/>
          </a:xfrm>
        </p:grpSpPr>
        <p:pic>
          <p:nvPicPr>
            <p:cNvPr id="21511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638425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2" name="Rectangle 21"/>
            <p:cNvSpPr>
              <a:spLocks noChangeArrowheads="1"/>
            </p:cNvSpPr>
            <p:nvPr/>
          </p:nvSpPr>
          <p:spPr bwMode="auto">
            <a:xfrm>
              <a:off x="990600" y="3857625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1513" name="Rectangle 22"/>
            <p:cNvSpPr>
              <a:spLocks noChangeArrowheads="1"/>
            </p:cNvSpPr>
            <p:nvPr/>
          </p:nvSpPr>
          <p:spPr bwMode="auto">
            <a:xfrm>
              <a:off x="4495800" y="3476625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1514" name="Rectangle 23"/>
            <p:cNvSpPr>
              <a:spLocks noChangeArrowheads="1"/>
            </p:cNvSpPr>
            <p:nvPr/>
          </p:nvSpPr>
          <p:spPr bwMode="auto">
            <a:xfrm>
              <a:off x="4495800" y="5534025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1515" name="Line 24"/>
            <p:cNvSpPr>
              <a:spLocks noChangeShapeType="1"/>
            </p:cNvSpPr>
            <p:nvPr/>
          </p:nvSpPr>
          <p:spPr bwMode="auto">
            <a:xfrm>
              <a:off x="4648200" y="34004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25"/>
            <p:cNvSpPr>
              <a:spLocks noChangeShapeType="1"/>
            </p:cNvSpPr>
            <p:nvPr/>
          </p:nvSpPr>
          <p:spPr bwMode="auto">
            <a:xfrm>
              <a:off x="4648200" y="5534025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26"/>
            <p:cNvSpPr>
              <a:spLocks noChangeShapeType="1"/>
            </p:cNvSpPr>
            <p:nvPr/>
          </p:nvSpPr>
          <p:spPr bwMode="auto">
            <a:xfrm>
              <a:off x="3810000" y="39338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27"/>
            <p:cNvSpPr>
              <a:spLocks noChangeShapeType="1"/>
            </p:cNvSpPr>
            <p:nvPr/>
          </p:nvSpPr>
          <p:spPr bwMode="auto">
            <a:xfrm>
              <a:off x="7391400" y="41624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28"/>
            <p:cNvSpPr>
              <a:spLocks noChangeShapeType="1"/>
            </p:cNvSpPr>
            <p:nvPr/>
          </p:nvSpPr>
          <p:spPr bwMode="auto">
            <a:xfrm flipH="1">
              <a:off x="1143000" y="43910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29"/>
            <p:cNvSpPr>
              <a:spLocks noChangeShapeType="1"/>
            </p:cNvSpPr>
            <p:nvPr/>
          </p:nvSpPr>
          <p:spPr bwMode="auto">
            <a:xfrm>
              <a:off x="4572000" y="3857625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1521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438400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2" name="Rectangle 31"/>
            <p:cNvSpPr>
              <a:spLocks noChangeArrowheads="1"/>
            </p:cNvSpPr>
            <p:nvPr/>
          </p:nvSpPr>
          <p:spPr bwMode="auto">
            <a:xfrm>
              <a:off x="990600" y="3657600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1523" name="Rectangle 32"/>
            <p:cNvSpPr>
              <a:spLocks noChangeArrowheads="1"/>
            </p:cNvSpPr>
            <p:nvPr/>
          </p:nvSpPr>
          <p:spPr bwMode="auto">
            <a:xfrm>
              <a:off x="4495800" y="3276600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1524" name="Rectangle 33"/>
            <p:cNvSpPr>
              <a:spLocks noChangeArrowheads="1"/>
            </p:cNvSpPr>
            <p:nvPr/>
          </p:nvSpPr>
          <p:spPr bwMode="auto">
            <a:xfrm>
              <a:off x="4495800" y="5334000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1525" name="Line 34"/>
            <p:cNvSpPr>
              <a:spLocks noChangeShapeType="1"/>
            </p:cNvSpPr>
            <p:nvPr/>
          </p:nvSpPr>
          <p:spPr bwMode="auto">
            <a:xfrm>
              <a:off x="4648200" y="3200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35"/>
            <p:cNvSpPr>
              <a:spLocks noChangeShapeType="1"/>
            </p:cNvSpPr>
            <p:nvPr/>
          </p:nvSpPr>
          <p:spPr bwMode="auto">
            <a:xfrm>
              <a:off x="4648200" y="5334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39"/>
            <p:cNvSpPr>
              <a:spLocks noChangeShapeType="1"/>
            </p:cNvSpPr>
            <p:nvPr/>
          </p:nvSpPr>
          <p:spPr bwMode="auto">
            <a:xfrm>
              <a:off x="4572000" y="3657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45"/>
            <p:cNvSpPr>
              <a:spLocks noChangeShapeType="1"/>
            </p:cNvSpPr>
            <p:nvPr/>
          </p:nvSpPr>
          <p:spPr bwMode="auto">
            <a:xfrm>
              <a:off x="4724400" y="39624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46"/>
            <p:cNvSpPr>
              <a:spLocks noChangeShapeType="1"/>
            </p:cNvSpPr>
            <p:nvPr/>
          </p:nvSpPr>
          <p:spPr bwMode="auto">
            <a:xfrm>
              <a:off x="1143000" y="3733800"/>
              <a:ext cx="3429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Line 47"/>
            <p:cNvSpPr>
              <a:spLocks noChangeShapeType="1"/>
            </p:cNvSpPr>
            <p:nvPr/>
          </p:nvSpPr>
          <p:spPr bwMode="auto">
            <a:xfrm flipH="1">
              <a:off x="1143000" y="4191000"/>
              <a:ext cx="6629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9" name="progressShape"/>
          <p:cNvSpPr>
            <a:spLocks noChangeArrowheads="1"/>
          </p:cNvSpPr>
          <p:nvPr/>
        </p:nvSpPr>
        <p:spPr bwMode="auto">
          <a:xfrm>
            <a:off x="8128000" y="6667500"/>
            <a:ext cx="552450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1510" name="progressShape2"/>
          <p:cNvSpPr>
            <a:spLocks noChangeArrowheads="1"/>
          </p:cNvSpPr>
          <p:nvPr/>
        </p:nvSpPr>
        <p:spPr bwMode="auto">
          <a:xfrm>
            <a:off x="8680450" y="6667500"/>
            <a:ext cx="1987550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0"/>
          <p:cNvGrpSpPr>
            <a:grpSpLocks/>
          </p:cNvGrpSpPr>
          <p:nvPr/>
        </p:nvGrpSpPr>
        <p:grpSpPr bwMode="auto">
          <a:xfrm>
            <a:off x="1752600" y="1295400"/>
            <a:ext cx="8547100" cy="4038600"/>
            <a:chOff x="228600" y="2438400"/>
            <a:chExt cx="8547100" cy="4038600"/>
          </a:xfrm>
        </p:grpSpPr>
        <p:pic>
          <p:nvPicPr>
            <p:cNvPr id="23564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638425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5" name="Rectangle 21"/>
            <p:cNvSpPr>
              <a:spLocks noChangeArrowheads="1"/>
            </p:cNvSpPr>
            <p:nvPr/>
          </p:nvSpPr>
          <p:spPr bwMode="auto">
            <a:xfrm>
              <a:off x="990600" y="3857625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3566" name="Rectangle 22"/>
            <p:cNvSpPr>
              <a:spLocks noChangeArrowheads="1"/>
            </p:cNvSpPr>
            <p:nvPr/>
          </p:nvSpPr>
          <p:spPr bwMode="auto">
            <a:xfrm>
              <a:off x="4495800" y="3476625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3567" name="Rectangle 23"/>
            <p:cNvSpPr>
              <a:spLocks noChangeArrowheads="1"/>
            </p:cNvSpPr>
            <p:nvPr/>
          </p:nvSpPr>
          <p:spPr bwMode="auto">
            <a:xfrm>
              <a:off x="4495800" y="5534025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3568" name="Line 24"/>
            <p:cNvSpPr>
              <a:spLocks noChangeShapeType="1"/>
            </p:cNvSpPr>
            <p:nvPr/>
          </p:nvSpPr>
          <p:spPr bwMode="auto">
            <a:xfrm>
              <a:off x="4648200" y="34004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Line 25"/>
            <p:cNvSpPr>
              <a:spLocks noChangeShapeType="1"/>
            </p:cNvSpPr>
            <p:nvPr/>
          </p:nvSpPr>
          <p:spPr bwMode="auto">
            <a:xfrm>
              <a:off x="4648200" y="5534025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Line 26"/>
            <p:cNvSpPr>
              <a:spLocks noChangeShapeType="1"/>
            </p:cNvSpPr>
            <p:nvPr/>
          </p:nvSpPr>
          <p:spPr bwMode="auto">
            <a:xfrm>
              <a:off x="3810000" y="39338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Line 27"/>
            <p:cNvSpPr>
              <a:spLocks noChangeShapeType="1"/>
            </p:cNvSpPr>
            <p:nvPr/>
          </p:nvSpPr>
          <p:spPr bwMode="auto">
            <a:xfrm>
              <a:off x="7391400" y="41624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28"/>
            <p:cNvSpPr>
              <a:spLocks noChangeShapeType="1"/>
            </p:cNvSpPr>
            <p:nvPr/>
          </p:nvSpPr>
          <p:spPr bwMode="auto">
            <a:xfrm flipH="1">
              <a:off x="1143000" y="43910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29"/>
            <p:cNvSpPr>
              <a:spLocks noChangeShapeType="1"/>
            </p:cNvSpPr>
            <p:nvPr/>
          </p:nvSpPr>
          <p:spPr bwMode="auto">
            <a:xfrm>
              <a:off x="4572000" y="3857625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74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438400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5" name="Rectangle 31"/>
            <p:cNvSpPr>
              <a:spLocks noChangeArrowheads="1"/>
            </p:cNvSpPr>
            <p:nvPr/>
          </p:nvSpPr>
          <p:spPr bwMode="auto">
            <a:xfrm>
              <a:off x="990600" y="3657600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3576" name="Rectangle 32"/>
            <p:cNvSpPr>
              <a:spLocks noChangeArrowheads="1"/>
            </p:cNvSpPr>
            <p:nvPr/>
          </p:nvSpPr>
          <p:spPr bwMode="auto">
            <a:xfrm>
              <a:off x="4495800" y="3276600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3577" name="Rectangle 33"/>
            <p:cNvSpPr>
              <a:spLocks noChangeArrowheads="1"/>
            </p:cNvSpPr>
            <p:nvPr/>
          </p:nvSpPr>
          <p:spPr bwMode="auto">
            <a:xfrm>
              <a:off x="4495800" y="5334000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3578" name="Line 34"/>
            <p:cNvSpPr>
              <a:spLocks noChangeShapeType="1"/>
            </p:cNvSpPr>
            <p:nvPr/>
          </p:nvSpPr>
          <p:spPr bwMode="auto">
            <a:xfrm>
              <a:off x="4648200" y="3200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Line 35"/>
            <p:cNvSpPr>
              <a:spLocks noChangeShapeType="1"/>
            </p:cNvSpPr>
            <p:nvPr/>
          </p:nvSpPr>
          <p:spPr bwMode="auto">
            <a:xfrm>
              <a:off x="4648200" y="5334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Line 39"/>
            <p:cNvSpPr>
              <a:spLocks noChangeShapeType="1"/>
            </p:cNvSpPr>
            <p:nvPr/>
          </p:nvSpPr>
          <p:spPr bwMode="auto">
            <a:xfrm>
              <a:off x="4572000" y="3657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45"/>
            <p:cNvSpPr>
              <a:spLocks noChangeShapeType="1"/>
            </p:cNvSpPr>
            <p:nvPr/>
          </p:nvSpPr>
          <p:spPr bwMode="auto">
            <a:xfrm>
              <a:off x="4724400" y="39624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Line 46"/>
            <p:cNvSpPr>
              <a:spLocks noChangeShapeType="1"/>
            </p:cNvSpPr>
            <p:nvPr/>
          </p:nvSpPr>
          <p:spPr bwMode="auto">
            <a:xfrm>
              <a:off x="1143000" y="3733800"/>
              <a:ext cx="3429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47"/>
            <p:cNvSpPr>
              <a:spLocks noChangeShapeType="1"/>
            </p:cNvSpPr>
            <p:nvPr/>
          </p:nvSpPr>
          <p:spPr bwMode="auto">
            <a:xfrm flipH="1">
              <a:off x="1143000" y="4191000"/>
              <a:ext cx="6629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Sequence Diagram</a:t>
            </a:r>
          </a:p>
        </p:txBody>
      </p:sp>
      <p:sp>
        <p:nvSpPr>
          <p:cNvPr id="23557" name="Text Box 1038"/>
          <p:cNvSpPr txBox="1">
            <a:spLocks noChangeArrowheads="1"/>
          </p:cNvSpPr>
          <p:nvPr/>
        </p:nvSpPr>
        <p:spPr bwMode="auto">
          <a:xfrm rot="5400000">
            <a:off x="648494" y="3313907"/>
            <a:ext cx="281781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Time Increasing --&gt;</a:t>
            </a:r>
          </a:p>
        </p:txBody>
      </p:sp>
      <p:sp>
        <p:nvSpPr>
          <p:cNvPr id="23558" name="Text Box 1039"/>
          <p:cNvSpPr txBox="1">
            <a:spLocks noChangeArrowheads="1"/>
          </p:cNvSpPr>
          <p:nvPr/>
        </p:nvSpPr>
        <p:spPr bwMode="auto">
          <a:xfrm>
            <a:off x="2514600" y="4495800"/>
            <a:ext cx="7391400" cy="1570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All lines should be horizontal to indicate instantaneous actions. Additionally if ActivityA happens before ActivityB, ActivityA must be above activity A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4572000" y="6248400"/>
            <a:ext cx="32004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Lower = Later!</a:t>
            </a:r>
          </a:p>
        </p:txBody>
      </p:sp>
      <p:sp>
        <p:nvSpPr>
          <p:cNvPr id="23562" name="progressShape"/>
          <p:cNvSpPr>
            <a:spLocks noChangeArrowheads="1"/>
          </p:cNvSpPr>
          <p:nvPr/>
        </p:nvSpPr>
        <p:spPr bwMode="auto">
          <a:xfrm>
            <a:off x="8128000" y="6667500"/>
            <a:ext cx="661988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3563" name="progressShape2"/>
          <p:cNvSpPr>
            <a:spLocks noChangeArrowheads="1"/>
          </p:cNvSpPr>
          <p:nvPr/>
        </p:nvSpPr>
        <p:spPr bwMode="auto">
          <a:xfrm>
            <a:off x="8789988" y="6667500"/>
            <a:ext cx="1878012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Diagonal Lines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981200" y="4953000"/>
            <a:ext cx="8305800" cy="11430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What does this mean?</a:t>
            </a:r>
          </a:p>
        </p:txBody>
      </p:sp>
      <p:sp>
        <p:nvSpPr>
          <p:cNvPr id="25604" name="Rectangle 24"/>
          <p:cNvSpPr>
            <a:spLocks noChangeArrowheads="1"/>
          </p:cNvSpPr>
          <p:nvPr/>
        </p:nvSpPr>
        <p:spPr bwMode="auto">
          <a:xfrm>
            <a:off x="2286000" y="16002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:Student</a:t>
            </a:r>
          </a:p>
        </p:txBody>
      </p:sp>
      <p:sp>
        <p:nvSpPr>
          <p:cNvPr id="25605" name="Rectangle 25"/>
          <p:cNvSpPr>
            <a:spLocks noChangeArrowheads="1"/>
          </p:cNvSpPr>
          <p:nvPr/>
        </p:nvSpPr>
        <p:spPr bwMode="auto">
          <a:xfrm>
            <a:off x="5181600" y="1600200"/>
            <a:ext cx="2133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:Registration System</a:t>
            </a:r>
          </a:p>
        </p:txBody>
      </p:sp>
      <p:cxnSp>
        <p:nvCxnSpPr>
          <p:cNvPr id="25606" name="Straight Connector 27"/>
          <p:cNvCxnSpPr>
            <a:cxnSpLocks noChangeShapeType="1"/>
            <a:stCxn id="25604" idx="2"/>
          </p:cNvCxnSpPr>
          <p:nvPr/>
        </p:nvCxnSpPr>
        <p:spPr bwMode="auto">
          <a:xfrm rot="5400000">
            <a:off x="1790701" y="3619501"/>
            <a:ext cx="2514600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Straight Connector 29"/>
          <p:cNvCxnSpPr>
            <a:cxnSpLocks noChangeShapeType="1"/>
          </p:cNvCxnSpPr>
          <p:nvPr/>
        </p:nvCxnSpPr>
        <p:spPr bwMode="auto">
          <a:xfrm rot="5400000">
            <a:off x="4915694" y="3618706"/>
            <a:ext cx="25146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Rectangle 30"/>
          <p:cNvSpPr>
            <a:spLocks noChangeArrowheads="1"/>
          </p:cNvSpPr>
          <p:nvPr/>
        </p:nvSpPr>
        <p:spPr bwMode="auto">
          <a:xfrm>
            <a:off x="2971800" y="2590800"/>
            <a:ext cx="2286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5609" name="Rectangle 31"/>
          <p:cNvSpPr>
            <a:spLocks noChangeArrowheads="1"/>
          </p:cNvSpPr>
          <p:nvPr/>
        </p:nvSpPr>
        <p:spPr bwMode="auto">
          <a:xfrm>
            <a:off x="6019800" y="2590800"/>
            <a:ext cx="2286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cxnSp>
        <p:nvCxnSpPr>
          <p:cNvPr id="25610" name="Straight Arrow Connector 33"/>
          <p:cNvCxnSpPr>
            <a:cxnSpLocks noChangeShapeType="1"/>
          </p:cNvCxnSpPr>
          <p:nvPr/>
        </p:nvCxnSpPr>
        <p:spPr bwMode="auto">
          <a:xfrm>
            <a:off x="3200400" y="2819400"/>
            <a:ext cx="2819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1" name="Rectangle 34"/>
          <p:cNvSpPr>
            <a:spLocks noChangeArrowheads="1"/>
          </p:cNvSpPr>
          <p:nvPr/>
        </p:nvSpPr>
        <p:spPr bwMode="auto">
          <a:xfrm>
            <a:off x="4114800" y="26670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/>
              <a:t>GetDetails()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752600" y="25908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/>
              <a:t>Time=A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324600" y="32004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/>
              <a:t>Time=B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133600" y="6096000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/>
              <a:t>Do you typically care?</a:t>
            </a:r>
          </a:p>
        </p:txBody>
      </p:sp>
      <p:sp>
        <p:nvSpPr>
          <p:cNvPr id="25615" name="progressShape"/>
          <p:cNvSpPr>
            <a:spLocks noChangeArrowheads="1"/>
          </p:cNvSpPr>
          <p:nvPr/>
        </p:nvSpPr>
        <p:spPr bwMode="auto">
          <a:xfrm>
            <a:off x="8128001" y="6667500"/>
            <a:ext cx="773113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5616" name="progressShape2"/>
          <p:cNvSpPr>
            <a:spLocks noChangeArrowheads="1"/>
          </p:cNvSpPr>
          <p:nvPr/>
        </p:nvSpPr>
        <p:spPr bwMode="auto">
          <a:xfrm>
            <a:off x="8901114" y="6667500"/>
            <a:ext cx="1766887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0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35"/>
          <p:cNvGrpSpPr>
            <a:grpSpLocks/>
          </p:cNvGrpSpPr>
          <p:nvPr/>
        </p:nvGrpSpPr>
        <p:grpSpPr bwMode="auto">
          <a:xfrm>
            <a:off x="1752600" y="2438400"/>
            <a:ext cx="8547100" cy="4038600"/>
            <a:chOff x="228600" y="2438400"/>
            <a:chExt cx="8547100" cy="4038600"/>
          </a:xfrm>
        </p:grpSpPr>
        <p:pic>
          <p:nvPicPr>
            <p:cNvPr id="26638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638425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9" name="Rectangle 21"/>
            <p:cNvSpPr>
              <a:spLocks noChangeArrowheads="1"/>
            </p:cNvSpPr>
            <p:nvPr/>
          </p:nvSpPr>
          <p:spPr bwMode="auto">
            <a:xfrm>
              <a:off x="990600" y="3857625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6640" name="Rectangle 22"/>
            <p:cNvSpPr>
              <a:spLocks noChangeArrowheads="1"/>
            </p:cNvSpPr>
            <p:nvPr/>
          </p:nvSpPr>
          <p:spPr bwMode="auto">
            <a:xfrm>
              <a:off x="4495800" y="3476625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6641" name="Rectangle 23"/>
            <p:cNvSpPr>
              <a:spLocks noChangeArrowheads="1"/>
            </p:cNvSpPr>
            <p:nvPr/>
          </p:nvSpPr>
          <p:spPr bwMode="auto">
            <a:xfrm>
              <a:off x="4495800" y="5534025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6642" name="Line 24"/>
            <p:cNvSpPr>
              <a:spLocks noChangeShapeType="1"/>
            </p:cNvSpPr>
            <p:nvPr/>
          </p:nvSpPr>
          <p:spPr bwMode="auto">
            <a:xfrm>
              <a:off x="4648200" y="34004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Line 25"/>
            <p:cNvSpPr>
              <a:spLocks noChangeShapeType="1"/>
            </p:cNvSpPr>
            <p:nvPr/>
          </p:nvSpPr>
          <p:spPr bwMode="auto">
            <a:xfrm>
              <a:off x="4648200" y="5534025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Line 26"/>
            <p:cNvSpPr>
              <a:spLocks noChangeShapeType="1"/>
            </p:cNvSpPr>
            <p:nvPr/>
          </p:nvSpPr>
          <p:spPr bwMode="auto">
            <a:xfrm>
              <a:off x="3810000" y="39338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Line 27"/>
            <p:cNvSpPr>
              <a:spLocks noChangeShapeType="1"/>
            </p:cNvSpPr>
            <p:nvPr/>
          </p:nvSpPr>
          <p:spPr bwMode="auto">
            <a:xfrm>
              <a:off x="7391400" y="41624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Line 28"/>
            <p:cNvSpPr>
              <a:spLocks noChangeShapeType="1"/>
            </p:cNvSpPr>
            <p:nvPr/>
          </p:nvSpPr>
          <p:spPr bwMode="auto">
            <a:xfrm flipH="1">
              <a:off x="1143000" y="43910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Line 29"/>
            <p:cNvSpPr>
              <a:spLocks noChangeShapeType="1"/>
            </p:cNvSpPr>
            <p:nvPr/>
          </p:nvSpPr>
          <p:spPr bwMode="auto">
            <a:xfrm>
              <a:off x="4572000" y="3857625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48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438400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9" name="Rectangle 31"/>
            <p:cNvSpPr>
              <a:spLocks noChangeArrowheads="1"/>
            </p:cNvSpPr>
            <p:nvPr/>
          </p:nvSpPr>
          <p:spPr bwMode="auto">
            <a:xfrm>
              <a:off x="990600" y="3657600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6650" name="Rectangle 32"/>
            <p:cNvSpPr>
              <a:spLocks noChangeArrowheads="1"/>
            </p:cNvSpPr>
            <p:nvPr/>
          </p:nvSpPr>
          <p:spPr bwMode="auto">
            <a:xfrm>
              <a:off x="4495800" y="3276600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6651" name="Rectangle 33"/>
            <p:cNvSpPr>
              <a:spLocks noChangeArrowheads="1"/>
            </p:cNvSpPr>
            <p:nvPr/>
          </p:nvSpPr>
          <p:spPr bwMode="auto">
            <a:xfrm>
              <a:off x="4495800" y="5334000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6652" name="Line 34"/>
            <p:cNvSpPr>
              <a:spLocks noChangeShapeType="1"/>
            </p:cNvSpPr>
            <p:nvPr/>
          </p:nvSpPr>
          <p:spPr bwMode="auto">
            <a:xfrm>
              <a:off x="4648200" y="3200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35"/>
            <p:cNvSpPr>
              <a:spLocks noChangeShapeType="1"/>
            </p:cNvSpPr>
            <p:nvPr/>
          </p:nvSpPr>
          <p:spPr bwMode="auto">
            <a:xfrm>
              <a:off x="4648200" y="5334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Line 39"/>
            <p:cNvSpPr>
              <a:spLocks noChangeShapeType="1"/>
            </p:cNvSpPr>
            <p:nvPr/>
          </p:nvSpPr>
          <p:spPr bwMode="auto">
            <a:xfrm>
              <a:off x="4572000" y="3657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Line 45"/>
            <p:cNvSpPr>
              <a:spLocks noChangeShapeType="1"/>
            </p:cNvSpPr>
            <p:nvPr/>
          </p:nvSpPr>
          <p:spPr bwMode="auto">
            <a:xfrm>
              <a:off x="4724400" y="39624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Line 46"/>
            <p:cNvSpPr>
              <a:spLocks noChangeShapeType="1"/>
            </p:cNvSpPr>
            <p:nvPr/>
          </p:nvSpPr>
          <p:spPr bwMode="auto">
            <a:xfrm>
              <a:off x="1143000" y="3733800"/>
              <a:ext cx="3429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Line 47"/>
            <p:cNvSpPr>
              <a:spLocks noChangeShapeType="1"/>
            </p:cNvSpPr>
            <p:nvPr/>
          </p:nvSpPr>
          <p:spPr bwMode="auto">
            <a:xfrm flipH="1">
              <a:off x="1143000" y="4191000"/>
              <a:ext cx="6629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Components</a:t>
            </a: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8153400" y="2057400"/>
            <a:ext cx="2514600" cy="12954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4876800" y="2057400"/>
            <a:ext cx="2514600" cy="12954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1371600" y="2133600"/>
            <a:ext cx="2514600" cy="12954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2286000" y="1371601"/>
            <a:ext cx="4419600" cy="83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Objects: aStudent is a specific instance of the Student class</a:t>
            </a:r>
          </a:p>
        </p:txBody>
      </p:sp>
      <p:sp>
        <p:nvSpPr>
          <p:cNvPr id="26633" name="AutoShape 8"/>
          <p:cNvSpPr>
            <a:spLocks noChangeArrowheads="1"/>
          </p:cNvSpPr>
          <p:nvPr/>
        </p:nvSpPr>
        <p:spPr bwMode="auto">
          <a:xfrm>
            <a:off x="1752600" y="3962400"/>
            <a:ext cx="1981200" cy="1219200"/>
          </a:xfrm>
          <a:prstGeom prst="wedgeRectCallout">
            <a:avLst>
              <a:gd name="adj1" fmla="val -7213"/>
              <a:gd name="adj2" fmla="val -1152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Specific </a:t>
            </a:r>
          </a:p>
          <a:p>
            <a:pPr algn="ctr"/>
            <a:r>
              <a:rPr lang="en-US"/>
              <a:t>Instance of an</a:t>
            </a:r>
          </a:p>
          <a:p>
            <a:pPr algn="ctr"/>
            <a:r>
              <a:rPr lang="en-US"/>
              <a:t>Object</a:t>
            </a:r>
          </a:p>
        </p:txBody>
      </p:sp>
      <p:sp>
        <p:nvSpPr>
          <p:cNvPr id="26634" name="AutoShape 11"/>
          <p:cNvSpPr>
            <a:spLocks noChangeArrowheads="1"/>
          </p:cNvSpPr>
          <p:nvPr/>
        </p:nvSpPr>
        <p:spPr bwMode="auto">
          <a:xfrm>
            <a:off x="6400800" y="3733800"/>
            <a:ext cx="2895600" cy="762000"/>
          </a:xfrm>
          <a:prstGeom prst="wedgeRectCallout">
            <a:avLst>
              <a:gd name="adj1" fmla="val -39750"/>
              <a:gd name="adj2" fmla="val -10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/>
              <a:t>Generic (unnamed)</a:t>
            </a:r>
            <a:br>
              <a:rPr lang="en-US"/>
            </a:br>
            <a:r>
              <a:rPr lang="en-US"/>
              <a:t>objects</a:t>
            </a:r>
          </a:p>
        </p:txBody>
      </p:sp>
      <p:sp>
        <p:nvSpPr>
          <p:cNvPr id="26635" name="AutoShape 12"/>
          <p:cNvSpPr>
            <a:spLocks noChangeArrowheads="1"/>
          </p:cNvSpPr>
          <p:nvPr/>
        </p:nvSpPr>
        <p:spPr bwMode="auto">
          <a:xfrm>
            <a:off x="6400800" y="3733800"/>
            <a:ext cx="3810000" cy="1600200"/>
          </a:xfrm>
          <a:prstGeom prst="wedgeRectCallout">
            <a:avLst>
              <a:gd name="adj1" fmla="val 25329"/>
              <a:gd name="adj2" fmla="val -78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2000"/>
              <a:t>Generic (unnamed)</a:t>
            </a:r>
            <a:br>
              <a:rPr lang="en-US" sz="2000"/>
            </a:br>
            <a:r>
              <a:rPr lang="en-US" sz="2000"/>
              <a:t>objects of class type Seminar</a:t>
            </a:r>
          </a:p>
          <a:p>
            <a:pPr algn="ctr"/>
            <a:r>
              <a:rPr lang="en-US" sz="2000"/>
              <a:t> and Course</a:t>
            </a:r>
          </a:p>
        </p:txBody>
      </p:sp>
      <p:sp>
        <p:nvSpPr>
          <p:cNvPr id="26636" name="progressShape"/>
          <p:cNvSpPr>
            <a:spLocks noChangeArrowheads="1"/>
          </p:cNvSpPr>
          <p:nvPr/>
        </p:nvSpPr>
        <p:spPr bwMode="auto">
          <a:xfrm>
            <a:off x="8128000" y="6667500"/>
            <a:ext cx="884238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6637" name="progressShape2"/>
          <p:cNvSpPr>
            <a:spLocks noChangeArrowheads="1"/>
          </p:cNvSpPr>
          <p:nvPr/>
        </p:nvSpPr>
        <p:spPr bwMode="auto">
          <a:xfrm>
            <a:off x="9012238" y="6667500"/>
            <a:ext cx="1655762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37"/>
          <p:cNvGrpSpPr>
            <a:grpSpLocks/>
          </p:cNvGrpSpPr>
          <p:nvPr/>
        </p:nvGrpSpPr>
        <p:grpSpPr bwMode="auto">
          <a:xfrm>
            <a:off x="1752600" y="2438400"/>
            <a:ext cx="8547100" cy="4038600"/>
            <a:chOff x="228600" y="2438400"/>
            <a:chExt cx="8547100" cy="4038600"/>
          </a:xfrm>
        </p:grpSpPr>
        <p:pic>
          <p:nvPicPr>
            <p:cNvPr id="28683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638425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Rectangle 21"/>
            <p:cNvSpPr>
              <a:spLocks noChangeArrowheads="1"/>
            </p:cNvSpPr>
            <p:nvPr/>
          </p:nvSpPr>
          <p:spPr bwMode="auto">
            <a:xfrm>
              <a:off x="990600" y="3857625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8685" name="Rectangle 22"/>
            <p:cNvSpPr>
              <a:spLocks noChangeArrowheads="1"/>
            </p:cNvSpPr>
            <p:nvPr/>
          </p:nvSpPr>
          <p:spPr bwMode="auto">
            <a:xfrm>
              <a:off x="4495800" y="3476625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8686" name="Rectangle 23"/>
            <p:cNvSpPr>
              <a:spLocks noChangeArrowheads="1"/>
            </p:cNvSpPr>
            <p:nvPr/>
          </p:nvSpPr>
          <p:spPr bwMode="auto">
            <a:xfrm>
              <a:off x="4495800" y="5534025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8687" name="Line 24"/>
            <p:cNvSpPr>
              <a:spLocks noChangeShapeType="1"/>
            </p:cNvSpPr>
            <p:nvPr/>
          </p:nvSpPr>
          <p:spPr bwMode="auto">
            <a:xfrm>
              <a:off x="4648200" y="34004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Line 25"/>
            <p:cNvSpPr>
              <a:spLocks noChangeShapeType="1"/>
            </p:cNvSpPr>
            <p:nvPr/>
          </p:nvSpPr>
          <p:spPr bwMode="auto">
            <a:xfrm>
              <a:off x="4648200" y="5534025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Line 26"/>
            <p:cNvSpPr>
              <a:spLocks noChangeShapeType="1"/>
            </p:cNvSpPr>
            <p:nvPr/>
          </p:nvSpPr>
          <p:spPr bwMode="auto">
            <a:xfrm>
              <a:off x="3810000" y="39338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Line 27"/>
            <p:cNvSpPr>
              <a:spLocks noChangeShapeType="1"/>
            </p:cNvSpPr>
            <p:nvPr/>
          </p:nvSpPr>
          <p:spPr bwMode="auto">
            <a:xfrm>
              <a:off x="7391400" y="41624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28"/>
            <p:cNvSpPr>
              <a:spLocks noChangeShapeType="1"/>
            </p:cNvSpPr>
            <p:nvPr/>
          </p:nvSpPr>
          <p:spPr bwMode="auto">
            <a:xfrm flipH="1">
              <a:off x="1143000" y="43910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29"/>
            <p:cNvSpPr>
              <a:spLocks noChangeShapeType="1"/>
            </p:cNvSpPr>
            <p:nvPr/>
          </p:nvSpPr>
          <p:spPr bwMode="auto">
            <a:xfrm>
              <a:off x="4572000" y="3857625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693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438400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4" name="Rectangle 31"/>
            <p:cNvSpPr>
              <a:spLocks noChangeArrowheads="1"/>
            </p:cNvSpPr>
            <p:nvPr/>
          </p:nvSpPr>
          <p:spPr bwMode="auto">
            <a:xfrm>
              <a:off x="990600" y="3657600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8695" name="Rectangle 32"/>
            <p:cNvSpPr>
              <a:spLocks noChangeArrowheads="1"/>
            </p:cNvSpPr>
            <p:nvPr/>
          </p:nvSpPr>
          <p:spPr bwMode="auto">
            <a:xfrm>
              <a:off x="4495800" y="3276600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8696" name="Rectangle 33"/>
            <p:cNvSpPr>
              <a:spLocks noChangeArrowheads="1"/>
            </p:cNvSpPr>
            <p:nvPr/>
          </p:nvSpPr>
          <p:spPr bwMode="auto">
            <a:xfrm>
              <a:off x="4495800" y="5334000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8697" name="Line 34"/>
            <p:cNvSpPr>
              <a:spLocks noChangeShapeType="1"/>
            </p:cNvSpPr>
            <p:nvPr/>
          </p:nvSpPr>
          <p:spPr bwMode="auto">
            <a:xfrm>
              <a:off x="4648200" y="3200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35"/>
            <p:cNvSpPr>
              <a:spLocks noChangeShapeType="1"/>
            </p:cNvSpPr>
            <p:nvPr/>
          </p:nvSpPr>
          <p:spPr bwMode="auto">
            <a:xfrm>
              <a:off x="4648200" y="5334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Line 39"/>
            <p:cNvSpPr>
              <a:spLocks noChangeShapeType="1"/>
            </p:cNvSpPr>
            <p:nvPr/>
          </p:nvSpPr>
          <p:spPr bwMode="auto">
            <a:xfrm>
              <a:off x="4572000" y="3657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Line 45"/>
            <p:cNvSpPr>
              <a:spLocks noChangeShapeType="1"/>
            </p:cNvSpPr>
            <p:nvPr/>
          </p:nvSpPr>
          <p:spPr bwMode="auto">
            <a:xfrm>
              <a:off x="4724400" y="39624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Line 46"/>
            <p:cNvSpPr>
              <a:spLocks noChangeShapeType="1"/>
            </p:cNvSpPr>
            <p:nvPr/>
          </p:nvSpPr>
          <p:spPr bwMode="auto">
            <a:xfrm>
              <a:off x="1143000" y="3733800"/>
              <a:ext cx="3429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Line 47"/>
            <p:cNvSpPr>
              <a:spLocks noChangeShapeType="1"/>
            </p:cNvSpPr>
            <p:nvPr/>
          </p:nvSpPr>
          <p:spPr bwMode="auto">
            <a:xfrm flipH="1">
              <a:off x="1143000" y="4191000"/>
              <a:ext cx="6629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Components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1981200" y="2971800"/>
            <a:ext cx="1143000" cy="35814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2895600" y="5562600"/>
            <a:ext cx="1295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lifeline</a:t>
            </a:r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9144000" y="3657600"/>
            <a:ext cx="533400" cy="15240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7620000" y="5105400"/>
            <a:ext cx="1828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execution</a:t>
            </a:r>
          </a:p>
        </p:txBody>
      </p:sp>
      <p:sp>
        <p:nvSpPr>
          <p:cNvPr id="28681" name="progressShape"/>
          <p:cNvSpPr>
            <a:spLocks noChangeArrowheads="1"/>
          </p:cNvSpPr>
          <p:nvPr/>
        </p:nvSpPr>
        <p:spPr bwMode="auto">
          <a:xfrm>
            <a:off x="8128001" y="6667500"/>
            <a:ext cx="993775" cy="190500"/>
          </a:xfrm>
          <a:prstGeom prst="rect">
            <a:avLst/>
          </a:prstGeom>
          <a:solidFill>
            <a:schemeClr val="accent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8682" name="progressShape2"/>
          <p:cNvSpPr>
            <a:spLocks noChangeArrowheads="1"/>
          </p:cNvSpPr>
          <p:nvPr/>
        </p:nvSpPr>
        <p:spPr bwMode="auto">
          <a:xfrm>
            <a:off x="9121776" y="6667500"/>
            <a:ext cx="1546225" cy="190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Widescreen</PresentationFormat>
  <Paragraphs>118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Office Theme</vt:lpstr>
      <vt:lpstr>Sequence Diagrams</vt:lpstr>
      <vt:lpstr>Interaction Diagrams</vt:lpstr>
      <vt:lpstr>Dynamic Diagram Types</vt:lpstr>
      <vt:lpstr>Sequence Diagrams</vt:lpstr>
      <vt:lpstr>Sequence Diagram</vt:lpstr>
      <vt:lpstr>Sequence Diagram</vt:lpstr>
      <vt:lpstr>Diagonal Lines</vt:lpstr>
      <vt:lpstr>Components</vt:lpstr>
      <vt:lpstr>Components</vt:lpstr>
      <vt:lpstr>Components</vt:lpstr>
      <vt:lpstr>Components</vt:lpstr>
      <vt:lpstr>Async Message Example</vt:lpstr>
      <vt:lpstr>Components: alt/else</vt:lpstr>
      <vt:lpstr>Components: option</vt:lpstr>
      <vt:lpstr>Components: loop</vt:lpstr>
      <vt:lpstr>Rules of thumb</vt:lpstr>
      <vt:lpstr>Summary</vt:lpstr>
      <vt:lpstr>In class exercise</vt:lpstr>
      <vt:lpstr>In class exercise</vt:lpstr>
    </vt:vector>
  </TitlesOfParts>
  <Company>IBA (Instutute of Business Administraction)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Diagrams</dc:title>
  <dc:creator>Nadeem Mahmood</dc:creator>
  <cp:lastModifiedBy>Nadeem Mahmood</cp:lastModifiedBy>
  <cp:revision>2</cp:revision>
  <dcterms:created xsi:type="dcterms:W3CDTF">2024-08-05T16:09:32Z</dcterms:created>
  <dcterms:modified xsi:type="dcterms:W3CDTF">2024-08-05T16:09:48Z</dcterms:modified>
</cp:coreProperties>
</file>