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6" r:id="rId2"/>
    <p:sldId id="260" r:id="rId3"/>
    <p:sldId id="257" r:id="rId4"/>
    <p:sldId id="258" r:id="rId5"/>
    <p:sldId id="259" r:id="rId6"/>
    <p:sldId id="261" r:id="rId7"/>
    <p:sldId id="266" r:id="rId8"/>
    <p:sldId id="262" r:id="rId9"/>
    <p:sldId id="264" r:id="rId10"/>
    <p:sldId id="263" r:id="rId11"/>
    <p:sldId id="265" r:id="rId12"/>
    <p:sldId id="267" r:id="rId13"/>
    <p:sldId id="269" r:id="rId14"/>
    <p:sldId id="270" r:id="rId15"/>
    <p:sldId id="273" r:id="rId16"/>
    <p:sldId id="276" r:id="rId17"/>
    <p:sldId id="277" r:id="rId18"/>
    <p:sldId id="278" r:id="rId19"/>
    <p:sldId id="275" r:id="rId20"/>
    <p:sldId id="268" r:id="rId21"/>
    <p:sldId id="272"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BCF866-4DC9-71D8-F2CB-397A889D9F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1BE16262-091F-1007-3706-836062C9FC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C969AB-A95D-486B-B321-3A2ED2C2F81E}" type="datetimeFigureOut">
              <a:rPr lang="LID4096" smtClean="0"/>
              <a:t>09/23/2024</a:t>
            </a:fld>
            <a:endParaRPr lang="LID4096"/>
          </a:p>
        </p:txBody>
      </p:sp>
      <p:sp>
        <p:nvSpPr>
          <p:cNvPr id="4" name="Footer Placeholder 3">
            <a:extLst>
              <a:ext uri="{FF2B5EF4-FFF2-40B4-BE49-F238E27FC236}">
                <a16:creationId xmlns:a16="http://schemas.microsoft.com/office/drawing/2014/main" id="{4D771F1D-26C7-E9E6-2DCE-98D7AB5000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B2E303AC-2C20-0273-F55B-36CC0BF63E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DCB7B5-4748-486D-98E6-0D82CF06AC23}" type="slidenum">
              <a:rPr lang="LID4096" smtClean="0"/>
              <a:t>‹#›</a:t>
            </a:fld>
            <a:endParaRPr lang="LID4096"/>
          </a:p>
        </p:txBody>
      </p:sp>
    </p:spTree>
    <p:extLst>
      <p:ext uri="{BB962C8B-B14F-4D97-AF65-F5344CB8AC3E}">
        <p14:creationId xmlns:p14="http://schemas.microsoft.com/office/powerpoint/2010/main" val="3668684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65CE5-A9AC-47B9-B561-88BDDF4E9679}" type="datetimeFigureOut">
              <a:rPr lang="LID4096" smtClean="0"/>
              <a:t>09/23/2024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80ED8-6F33-49CE-807B-613A4FA84FEC}" type="slidenum">
              <a:rPr lang="LID4096" smtClean="0"/>
              <a:t>‹#›</a:t>
            </a:fld>
            <a:endParaRPr lang="LID4096"/>
          </a:p>
        </p:txBody>
      </p:sp>
    </p:spTree>
    <p:extLst>
      <p:ext uri="{BB962C8B-B14F-4D97-AF65-F5344CB8AC3E}">
        <p14:creationId xmlns:p14="http://schemas.microsoft.com/office/powerpoint/2010/main" val="156562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87680ED8-6F33-49CE-807B-613A4FA84FEC}" type="slidenum">
              <a:rPr lang="LID4096" smtClean="0"/>
              <a:t>9</a:t>
            </a:fld>
            <a:endParaRPr lang="LID4096"/>
          </a:p>
        </p:txBody>
      </p:sp>
    </p:spTree>
    <p:extLst>
      <p:ext uri="{BB962C8B-B14F-4D97-AF65-F5344CB8AC3E}">
        <p14:creationId xmlns:p14="http://schemas.microsoft.com/office/powerpoint/2010/main" val="13685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87680ED8-6F33-49CE-807B-613A4FA84FEC}" type="slidenum">
              <a:rPr lang="LID4096" smtClean="0"/>
              <a:t>10</a:t>
            </a:fld>
            <a:endParaRPr lang="LID4096"/>
          </a:p>
        </p:txBody>
      </p:sp>
    </p:spTree>
    <p:extLst>
      <p:ext uri="{BB962C8B-B14F-4D97-AF65-F5344CB8AC3E}">
        <p14:creationId xmlns:p14="http://schemas.microsoft.com/office/powerpoint/2010/main" val="426763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87680ED8-6F33-49CE-807B-613A4FA84FEC}" type="slidenum">
              <a:rPr lang="LID4096" smtClean="0"/>
              <a:t>15</a:t>
            </a:fld>
            <a:endParaRPr lang="LID4096"/>
          </a:p>
        </p:txBody>
      </p:sp>
    </p:spTree>
    <p:extLst>
      <p:ext uri="{BB962C8B-B14F-4D97-AF65-F5344CB8AC3E}">
        <p14:creationId xmlns:p14="http://schemas.microsoft.com/office/powerpoint/2010/main" val="332418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626"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type="subTitle" idx="1"/>
          </p:nvPr>
        </p:nvSpPr>
        <p:spPr>
          <a:xfrm>
            <a:off x="1507067" y="3336080"/>
            <a:ext cx="7766936" cy="607589"/>
          </a:xfrm>
        </p:spPr>
        <p:txBody>
          <a:bodyPr anchor="t">
            <a:normAutofit/>
          </a:bodyPr>
          <a:lstStyle>
            <a:lvl1pPr marL="0" indent="0" algn="l">
              <a:buNone/>
              <a:defRPr lang="en-US" sz="3600" b="0" kern="1200" dirty="0" smtClean="0">
                <a:solidFill>
                  <a:schemeClr val="accent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2" name="Title 1"/>
          <p:cNvSpPr>
            <a:spLocks noGrp="1"/>
          </p:cNvSpPr>
          <p:nvPr>
            <p:ph type="ctrTitle"/>
          </p:nvPr>
        </p:nvSpPr>
        <p:spPr>
          <a:xfrm>
            <a:off x="1507067" y="2307380"/>
            <a:ext cx="7766936" cy="1020232"/>
          </a:xfrm>
        </p:spPr>
        <p:txBody>
          <a:bodyPr anchor="ctr">
            <a:noAutofit/>
          </a:bodyPr>
          <a:lstStyle>
            <a:lvl1pPr algn="l">
              <a:defRPr sz="5400">
                <a:solidFill>
                  <a:schemeClr val="accent1"/>
                </a:solidFill>
              </a:defRPr>
            </a:lvl1pPr>
          </a:lstStyle>
          <a:p>
            <a:endParaRPr lang="en-US" dirty="0"/>
          </a:p>
        </p:txBody>
      </p:sp>
    </p:spTree>
    <p:extLst>
      <p:ext uri="{BB962C8B-B14F-4D97-AF65-F5344CB8AC3E}">
        <p14:creationId xmlns:p14="http://schemas.microsoft.com/office/powerpoint/2010/main" val="43917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LID4096"/>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299643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94360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37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253040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417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152616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2248297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LID4096"/>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33222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334" y="2160589"/>
            <a:ext cx="6102157" cy="3880772"/>
          </a:xfrm>
        </p:spPr>
        <p:txBody>
          <a:bodyPr/>
          <a:lstStyle>
            <a:lvl1pPr>
              <a:defRPr/>
            </a:lvl1pPr>
          </a:lstStyle>
          <a:p>
            <a:pPr lvl="0"/>
            <a:endParaRPr lang="en-GB" dirty="0"/>
          </a:p>
        </p:txBody>
      </p:sp>
      <p:sp>
        <p:nvSpPr>
          <p:cNvPr id="22" name="Title 21">
            <a:extLst>
              <a:ext uri="{FF2B5EF4-FFF2-40B4-BE49-F238E27FC236}">
                <a16:creationId xmlns:a16="http://schemas.microsoft.com/office/drawing/2014/main" id="{25309BA8-4142-60F3-0467-2D1611A76825}"/>
              </a:ext>
            </a:extLst>
          </p:cNvPr>
          <p:cNvSpPr>
            <a:spLocks noGrp="1"/>
          </p:cNvSpPr>
          <p:nvPr>
            <p:ph type="title"/>
          </p:nvPr>
        </p:nvSpPr>
        <p:spPr>
          <a:xfrm>
            <a:off x="677334" y="609600"/>
            <a:ext cx="6102157" cy="1320800"/>
          </a:xfrm>
        </p:spPr>
        <p:txBody>
          <a:bodyPr/>
          <a:lstStyle/>
          <a:p>
            <a:endParaRPr lang="LID4096" dirty="0"/>
          </a:p>
        </p:txBody>
      </p:sp>
      <p:sp>
        <p:nvSpPr>
          <p:cNvPr id="26" name="Picture Placeholder 25">
            <a:extLst>
              <a:ext uri="{FF2B5EF4-FFF2-40B4-BE49-F238E27FC236}">
                <a16:creationId xmlns:a16="http://schemas.microsoft.com/office/drawing/2014/main" id="{3CB961AA-AA83-1CBF-2CEF-97720B385580}"/>
              </a:ext>
            </a:extLst>
          </p:cNvPr>
          <p:cNvSpPr>
            <a:spLocks noGrp="1"/>
          </p:cNvSpPr>
          <p:nvPr>
            <p:ph type="pic" sz="quarter" idx="10"/>
          </p:nvPr>
        </p:nvSpPr>
        <p:spPr>
          <a:xfrm>
            <a:off x="6991817" y="609600"/>
            <a:ext cx="2282185" cy="5431759"/>
          </a:xfrm>
        </p:spPr>
        <p:txBody>
          <a:bodyPr/>
          <a:lstStyle/>
          <a:p>
            <a:endParaRPr lang="LID4096"/>
          </a:p>
        </p:txBody>
      </p:sp>
    </p:spTree>
    <p:extLst>
      <p:ext uri="{BB962C8B-B14F-4D97-AF65-F5344CB8AC3E}">
        <p14:creationId xmlns:p14="http://schemas.microsoft.com/office/powerpoint/2010/main" val="369199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endParaRPr lang="en-US" dirty="0"/>
          </a:p>
        </p:txBody>
      </p:sp>
      <p:sp>
        <p:nvSpPr>
          <p:cNvPr id="3" name="Content Placeholder 2"/>
          <p:cNvSpPr>
            <a:spLocks noGrp="1"/>
          </p:cNvSpPr>
          <p:nvPr>
            <p:ph idx="1"/>
          </p:nvPr>
        </p:nvSpPr>
        <p:spPr/>
        <p:txBody>
          <a:bodyPr/>
          <a:lstStyle>
            <a:lvl1pPr>
              <a:defRPr/>
            </a:lvl1pPr>
          </a:lstStyle>
          <a:p>
            <a:pPr lvl="0"/>
            <a:endParaRPr lang="en-US" dirty="0"/>
          </a:p>
        </p:txBody>
      </p:sp>
    </p:spTree>
    <p:extLst>
      <p:ext uri="{BB962C8B-B14F-4D97-AF65-F5344CB8AC3E}">
        <p14:creationId xmlns:p14="http://schemas.microsoft.com/office/powerpoint/2010/main" val="110334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5804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lang="en-US" sz="2400" b="0" kern="120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13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75745" y="2160983"/>
            <a:ext cx="4185623" cy="434435"/>
          </a:xfrm>
          <a:solidFill>
            <a:schemeClr val="accent2"/>
          </a:solidFill>
          <a:ln>
            <a:noFill/>
          </a:ln>
        </p:spPr>
        <p:txBody>
          <a:bodyPr vert="horz" lIns="91440" tIns="45720" rIns="91440" bIns="45720" rtlCol="0" anchor="ctr">
            <a:noAutofit/>
          </a:bodyPr>
          <a:lstStyle>
            <a:lvl1pPr algn="ctr">
              <a:defRPr lang="en-US" sz="2400" b="1" dirty="0" smtClean="0">
                <a:solidFill>
                  <a:schemeClr val="bg1"/>
                </a:solidFill>
              </a:defRPr>
            </a:lvl1pPr>
          </a:lstStyle>
          <a:p>
            <a:pPr marL="0" lvl="0" indent="0" algn="ctr">
              <a:buNone/>
            </a:pPr>
            <a:r>
              <a:rPr lang="en-US" dirty="0"/>
              <a:t>Text</a:t>
            </a:r>
          </a:p>
        </p:txBody>
      </p:sp>
      <p:sp>
        <p:nvSpPr>
          <p:cNvPr id="4" name="Content Placeholder 3"/>
          <p:cNvSpPr>
            <a:spLocks noGrp="1"/>
          </p:cNvSpPr>
          <p:nvPr>
            <p:ph sz="half" idx="2"/>
          </p:nvPr>
        </p:nvSpPr>
        <p:spPr>
          <a:xfrm>
            <a:off x="675745" y="2595419"/>
            <a:ext cx="4185623" cy="3445944"/>
          </a:xfrm>
          <a:ln>
            <a:solidFill>
              <a:schemeClr val="accent1"/>
            </a:solidFill>
          </a:ln>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5088383" y="2160983"/>
            <a:ext cx="4185618" cy="434435"/>
          </a:xfrm>
          <a:solidFill>
            <a:schemeClr val="accent2"/>
          </a:solidFill>
          <a:ln>
            <a:noFill/>
          </a:ln>
        </p:spPr>
        <p:txBody>
          <a:bodyPr vert="horz" lIns="91440" tIns="45720" rIns="91440" bIns="45720" rtlCol="0" anchor="ctr">
            <a:noAutofit/>
          </a:bodyPr>
          <a:lstStyle>
            <a:lvl1pPr>
              <a:defRPr lang="en-US" sz="2400" b="1" dirty="0" smtClean="0">
                <a:solidFill>
                  <a:schemeClr val="bg1"/>
                </a:solidFill>
              </a:defRPr>
            </a:lvl1pPr>
          </a:lstStyle>
          <a:p>
            <a:pPr marL="0" lvl="0" indent="0" algn="ctr">
              <a:buNone/>
            </a:pPr>
            <a:r>
              <a:rPr lang="en-US" dirty="0"/>
              <a:t>Text</a:t>
            </a:r>
          </a:p>
        </p:txBody>
      </p:sp>
      <p:sp>
        <p:nvSpPr>
          <p:cNvPr id="6" name="Content Placeholder 5"/>
          <p:cNvSpPr>
            <a:spLocks noGrp="1"/>
          </p:cNvSpPr>
          <p:nvPr>
            <p:ph sz="quarter" idx="4"/>
          </p:nvPr>
        </p:nvSpPr>
        <p:spPr>
          <a:xfrm>
            <a:off x="5088384" y="2595419"/>
            <a:ext cx="4185617" cy="3445944"/>
          </a:xfrm>
          <a:ln>
            <a:solidFill>
              <a:schemeClr val="accent1"/>
            </a:solidFill>
          </a:ln>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716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LID4096"/>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364829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LID4096"/>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7062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6B6FCD32-A555-4034-8B3A-FC1E2C993940}" type="datetimeFigureOut">
              <a:rPr lang="LID4096" smtClean="0"/>
              <a:t>09/23/2024</a:t>
            </a:fld>
            <a:endParaRPr lang="LID4096"/>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LID4096"/>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6D944404-841D-4658-B703-A17A35D0102F}" type="slidenum">
              <a:rPr lang="LID4096" smtClean="0"/>
              <a:t>‹#›</a:t>
            </a:fld>
            <a:endParaRPr lang="LID4096"/>
          </a:p>
        </p:txBody>
      </p:sp>
    </p:spTree>
    <p:extLst>
      <p:ext uri="{BB962C8B-B14F-4D97-AF65-F5344CB8AC3E}">
        <p14:creationId xmlns:p14="http://schemas.microsoft.com/office/powerpoint/2010/main" val="357987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 Placeholder 2"/>
          <p:cNvSpPr>
            <a:spLocks noGrp="1"/>
          </p:cNvSpPr>
          <p:nvPr>
            <p:ph type="body" idx="1"/>
          </p:nvPr>
        </p:nvSpPr>
        <p:spPr>
          <a:xfrm>
            <a:off x="677334" y="2160589"/>
            <a:ext cx="8596668" cy="4153947"/>
          </a:xfrm>
          <a:prstGeom prst="rect">
            <a:avLst/>
          </a:prstGeom>
        </p:spPr>
        <p:txBody>
          <a:bodyPr vert="horz" lIns="91440" tIns="45720" rIns="91440" bIns="45720" rtlCol="0">
            <a:normAutofit/>
          </a:bodyPr>
          <a:lstStyle/>
          <a:p>
            <a:pPr lvl="1"/>
            <a:r>
              <a:rPr lang="en-US" dirty="0"/>
              <a:t>Presentation</a:t>
            </a:r>
          </a:p>
        </p:txBody>
      </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b">
            <a:normAutofit/>
          </a:bodyPr>
          <a:lstStyle/>
          <a:p>
            <a:r>
              <a:rPr lang="en-US" dirty="0"/>
              <a:t>PAGING &amp; SEGMENTATION</a:t>
            </a:r>
          </a:p>
        </p:txBody>
      </p:sp>
    </p:spTree>
    <p:extLst>
      <p:ext uri="{BB962C8B-B14F-4D97-AF65-F5344CB8AC3E}">
        <p14:creationId xmlns:p14="http://schemas.microsoft.com/office/powerpoint/2010/main" val="32260541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74" r:id="rId3"/>
    <p:sldLayoutId id="2147483675" r:id="rId4"/>
    <p:sldLayoutId id="2147483689"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l" defTabSz="457200" rtl="0" eaLnBrk="1" latinLnBrk="0" hangingPunct="1">
        <a:spcBef>
          <a:spcPct val="0"/>
        </a:spcBef>
        <a:buNone/>
        <a:defRPr sz="36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AA30AAB6-F8B1-B73B-AF8E-C4DA4EE59ECB}"/>
              </a:ext>
            </a:extLst>
          </p:cNvPr>
          <p:cNvSpPr>
            <a:spLocks noGrp="1"/>
          </p:cNvSpPr>
          <p:nvPr>
            <p:ph type="subTitle" idx="1"/>
          </p:nvPr>
        </p:nvSpPr>
        <p:spPr/>
        <p:txBody>
          <a:bodyPr>
            <a:normAutofit lnSpcReduction="10000"/>
          </a:bodyPr>
          <a:lstStyle/>
          <a:p>
            <a:r>
              <a:rPr lang="en-US" dirty="0"/>
              <a:t>(PAGING &amp; SEGMENTATION)</a:t>
            </a:r>
            <a:endParaRPr lang="LID4096" dirty="0"/>
          </a:p>
        </p:txBody>
      </p:sp>
      <p:sp>
        <p:nvSpPr>
          <p:cNvPr id="8" name="Title 7">
            <a:extLst>
              <a:ext uri="{FF2B5EF4-FFF2-40B4-BE49-F238E27FC236}">
                <a16:creationId xmlns:a16="http://schemas.microsoft.com/office/drawing/2014/main" id="{25B7480D-E146-E062-CCF4-11620912BE7C}"/>
              </a:ext>
            </a:extLst>
          </p:cNvPr>
          <p:cNvSpPr>
            <a:spLocks noGrp="1"/>
          </p:cNvSpPr>
          <p:nvPr>
            <p:ph type="ctrTitle"/>
          </p:nvPr>
        </p:nvSpPr>
        <p:spPr/>
        <p:txBody>
          <a:bodyPr/>
          <a:lstStyle/>
          <a:p>
            <a:r>
              <a:rPr lang="en-US" dirty="0"/>
              <a:t>MEMORY MANAGEMENT</a:t>
            </a:r>
            <a:endParaRPr lang="LID4096" dirty="0"/>
          </a:p>
        </p:txBody>
      </p:sp>
    </p:spTree>
    <p:extLst>
      <p:ext uri="{BB962C8B-B14F-4D97-AF65-F5344CB8AC3E}">
        <p14:creationId xmlns:p14="http://schemas.microsoft.com/office/powerpoint/2010/main" val="405327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Page Table</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The operating system maintains a </a:t>
            </a:r>
            <a:r>
              <a:rPr lang="en-GB" b="1" dirty="0"/>
              <a:t>page table </a:t>
            </a:r>
            <a:r>
              <a:rPr lang="en-GB" dirty="0"/>
              <a:t>for each process. The page table shows the frame location for each page of the process.</a:t>
            </a:r>
          </a:p>
          <a:p>
            <a:r>
              <a:rPr lang="en-GB" dirty="0"/>
              <a:t>Within the program, each logical address consists of a page number and an offset within the page.</a:t>
            </a:r>
          </a:p>
          <a:p>
            <a:r>
              <a:rPr lang="en-GB" dirty="0"/>
              <a:t>Presented with a logical address (page number, offset), the processor uses the page table to produce a physical address (frame number, offset). </a:t>
            </a:r>
            <a:endParaRPr lang="LID4096" dirty="0"/>
          </a:p>
        </p:txBody>
      </p:sp>
      <p:pic>
        <p:nvPicPr>
          <p:cNvPr id="3" name="Picture 2">
            <a:extLst>
              <a:ext uri="{FF2B5EF4-FFF2-40B4-BE49-F238E27FC236}">
                <a16:creationId xmlns:a16="http://schemas.microsoft.com/office/drawing/2014/main" id="{DE01C386-FED4-261D-80C1-D82438136780}"/>
              </a:ext>
            </a:extLst>
          </p:cNvPr>
          <p:cNvPicPr>
            <a:picLocks noChangeAspect="1"/>
          </p:cNvPicPr>
          <p:nvPr/>
        </p:nvPicPr>
        <p:blipFill>
          <a:blip r:embed="rId3"/>
          <a:stretch>
            <a:fillRect/>
          </a:stretch>
        </p:blipFill>
        <p:spPr>
          <a:xfrm>
            <a:off x="1110712" y="4392506"/>
            <a:ext cx="7183543" cy="1645684"/>
          </a:xfrm>
          <a:prstGeom prst="rect">
            <a:avLst/>
          </a:prstGeom>
        </p:spPr>
      </p:pic>
    </p:spTree>
    <p:extLst>
      <p:ext uri="{BB962C8B-B14F-4D97-AF65-F5344CB8AC3E}">
        <p14:creationId xmlns:p14="http://schemas.microsoft.com/office/powerpoint/2010/main" val="74385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78C86-43C4-E73D-8B8C-29DADCC82D98}"/>
              </a:ext>
            </a:extLst>
          </p:cNvPr>
          <p:cNvPicPr>
            <a:picLocks noChangeAspect="1"/>
          </p:cNvPicPr>
          <p:nvPr/>
        </p:nvPicPr>
        <p:blipFill>
          <a:blip r:embed="rId2"/>
          <a:stretch>
            <a:fillRect/>
          </a:stretch>
        </p:blipFill>
        <p:spPr>
          <a:xfrm>
            <a:off x="3262048" y="764850"/>
            <a:ext cx="2289007" cy="5328301"/>
          </a:xfrm>
          <a:prstGeom prst="rect">
            <a:avLst/>
          </a:prstGeom>
        </p:spPr>
      </p:pic>
    </p:spTree>
    <p:extLst>
      <p:ext uri="{BB962C8B-B14F-4D97-AF65-F5344CB8AC3E}">
        <p14:creationId xmlns:p14="http://schemas.microsoft.com/office/powerpoint/2010/main" val="52062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0C6A54-3AC7-D6CB-374F-861BD7389A20}"/>
              </a:ext>
            </a:extLst>
          </p:cNvPr>
          <p:cNvPicPr>
            <a:picLocks noChangeAspect="1"/>
          </p:cNvPicPr>
          <p:nvPr/>
        </p:nvPicPr>
        <p:blipFill>
          <a:blip r:embed="rId2"/>
          <a:stretch>
            <a:fillRect/>
          </a:stretch>
        </p:blipFill>
        <p:spPr>
          <a:xfrm>
            <a:off x="3417119" y="700196"/>
            <a:ext cx="1978863" cy="5642585"/>
          </a:xfrm>
          <a:prstGeom prst="rect">
            <a:avLst/>
          </a:prstGeom>
        </p:spPr>
      </p:pic>
    </p:spTree>
    <p:extLst>
      <p:ext uri="{BB962C8B-B14F-4D97-AF65-F5344CB8AC3E}">
        <p14:creationId xmlns:p14="http://schemas.microsoft.com/office/powerpoint/2010/main" val="405803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Paging: Address Translation Process</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Extract the page number as the leftmost n bits of the logical address.</a:t>
            </a:r>
          </a:p>
          <a:p>
            <a:r>
              <a:rPr lang="en-GB" dirty="0"/>
              <a:t>Use the page number as an index into the process page table to find the frame number, k.</a:t>
            </a:r>
          </a:p>
          <a:p>
            <a:r>
              <a:rPr lang="en-GB" dirty="0"/>
              <a:t>The starting physical address of the frame is k × 2ₘ , and the physical address of the referenced byte is that number plus the offset. This physical address need not be calculated; it is easily constructed by appending the frame number to the offset. </a:t>
            </a:r>
            <a:endParaRPr lang="LID4096" dirty="0"/>
          </a:p>
        </p:txBody>
      </p:sp>
    </p:spTree>
    <p:extLst>
      <p:ext uri="{BB962C8B-B14F-4D97-AF65-F5344CB8AC3E}">
        <p14:creationId xmlns:p14="http://schemas.microsoft.com/office/powerpoint/2010/main" val="29577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07D7E-E280-EC27-8518-83369AAFA789}"/>
              </a:ext>
            </a:extLst>
          </p:cNvPr>
          <p:cNvPicPr>
            <a:picLocks noChangeAspect="1"/>
          </p:cNvPicPr>
          <p:nvPr/>
        </p:nvPicPr>
        <p:blipFill>
          <a:blip r:embed="rId2"/>
          <a:stretch>
            <a:fillRect/>
          </a:stretch>
        </p:blipFill>
        <p:spPr>
          <a:xfrm>
            <a:off x="1188720" y="2119627"/>
            <a:ext cx="6734992" cy="3660051"/>
          </a:xfrm>
          <a:prstGeom prst="rect">
            <a:avLst/>
          </a:prstGeom>
        </p:spPr>
      </p:pic>
      <p:sp>
        <p:nvSpPr>
          <p:cNvPr id="4" name="Title 3">
            <a:extLst>
              <a:ext uri="{FF2B5EF4-FFF2-40B4-BE49-F238E27FC236}">
                <a16:creationId xmlns:a16="http://schemas.microsoft.com/office/drawing/2014/main" id="{2CEE616E-31F0-3358-C87B-2206290329B9}"/>
              </a:ext>
            </a:extLst>
          </p:cNvPr>
          <p:cNvSpPr>
            <a:spLocks noGrp="1"/>
          </p:cNvSpPr>
          <p:nvPr>
            <p:ph type="title"/>
          </p:nvPr>
        </p:nvSpPr>
        <p:spPr/>
        <p:txBody>
          <a:bodyPr/>
          <a:lstStyle/>
          <a:p>
            <a:r>
              <a:rPr lang="en-US" dirty="0"/>
              <a:t>Examples of</a:t>
            </a:r>
            <a:br>
              <a:rPr lang="en-US" dirty="0"/>
            </a:br>
            <a:r>
              <a:rPr lang="en-US" dirty="0"/>
              <a:t>Logical to Physical Address Translation</a:t>
            </a:r>
            <a:endParaRPr lang="LID4096" dirty="0"/>
          </a:p>
        </p:txBody>
      </p:sp>
    </p:spTree>
    <p:extLst>
      <p:ext uri="{BB962C8B-B14F-4D97-AF65-F5344CB8AC3E}">
        <p14:creationId xmlns:p14="http://schemas.microsoft.com/office/powerpoint/2010/main" val="316398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To Summarize Paging</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Main memory is divided into many small equal-size frames.</a:t>
            </a:r>
          </a:p>
          <a:p>
            <a:r>
              <a:rPr lang="en-GB" dirty="0"/>
              <a:t>Each process is divided into frame-size pages.</a:t>
            </a:r>
          </a:p>
          <a:p>
            <a:r>
              <a:rPr lang="en-GB" dirty="0"/>
              <a:t>Smaller processes require fewer pages; larger processes require more.</a:t>
            </a:r>
          </a:p>
          <a:p>
            <a:r>
              <a:rPr lang="en-GB" dirty="0"/>
              <a:t>When a process is brought in, all its pages are loaded into available frames, and a page table is set up.</a:t>
            </a:r>
          </a:p>
          <a:p>
            <a:pPr marL="0" indent="0">
              <a:buNone/>
            </a:pPr>
            <a:endParaRPr lang="en-GB" dirty="0"/>
          </a:p>
          <a:p>
            <a:pPr marL="0" indent="0">
              <a:buNone/>
            </a:pPr>
            <a:r>
              <a:rPr lang="en-GB" dirty="0"/>
              <a:t>This approach solves many of the problems inherent in partitioning. </a:t>
            </a:r>
            <a:endParaRPr lang="LID4096" dirty="0"/>
          </a:p>
        </p:txBody>
      </p:sp>
    </p:spTree>
    <p:extLst>
      <p:ext uri="{BB962C8B-B14F-4D97-AF65-F5344CB8AC3E}">
        <p14:creationId xmlns:p14="http://schemas.microsoft.com/office/powerpoint/2010/main" val="361801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Concept of Segmentation</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A user program can be subdivided using segmentation, where the program and its data are divided into segments of unequal lengths, subject to a maximum segment length.</a:t>
            </a:r>
          </a:p>
          <a:p>
            <a:r>
              <a:rPr lang="en-GB" dirty="0"/>
              <a:t>A logical address in segmentation consists of a segment number and an offset.</a:t>
            </a:r>
          </a:p>
          <a:p>
            <a:r>
              <a:rPr lang="en-GB" dirty="0"/>
              <a:t>Segmentation is similar to dynamic partitioning, allowing a program to occupy multiple non-contiguous partitions.</a:t>
            </a:r>
          </a:p>
          <a:p>
            <a:r>
              <a:rPr lang="en-GB" dirty="0"/>
              <a:t>It eliminates internal fragmentation but suffers from external fragmentation, though this is generally less severe due to smaller segments.</a:t>
            </a:r>
          </a:p>
          <a:p>
            <a:r>
              <a:rPr lang="en-GB" dirty="0"/>
              <a:t>Segmentation is visible to the programmer, providing a way to organize programs and data, with the programmer or compiler assigning them to segments</a:t>
            </a:r>
          </a:p>
        </p:txBody>
      </p:sp>
    </p:spTree>
    <p:extLst>
      <p:ext uri="{BB962C8B-B14F-4D97-AF65-F5344CB8AC3E}">
        <p14:creationId xmlns:p14="http://schemas.microsoft.com/office/powerpoint/2010/main" val="9521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Continue…</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The maximum segment size limitation is a key consideration for programmers.</a:t>
            </a:r>
          </a:p>
          <a:p>
            <a:r>
              <a:rPr lang="en-GB" dirty="0"/>
              <a:t>There is no simple relationship between logical and physical addresses; a segment table for each process is used to map segments to starting addresses in memory.</a:t>
            </a:r>
          </a:p>
          <a:p>
            <a:r>
              <a:rPr lang="en-GB" dirty="0"/>
              <a:t>Each segment table entry includes the starting address and length of the segment to prevent invalid addresses.</a:t>
            </a:r>
          </a:p>
          <a:p>
            <a:r>
              <a:rPr lang="en-GB" dirty="0"/>
              <a:t>Logical addresses consist of n bits for the segment number and m bits for the offset, allowing for a maximum segment size of 2^m.</a:t>
            </a:r>
            <a:endParaRPr lang="LID4096" dirty="0"/>
          </a:p>
        </p:txBody>
      </p:sp>
    </p:spTree>
    <p:extLst>
      <p:ext uri="{BB962C8B-B14F-4D97-AF65-F5344CB8AC3E}">
        <p14:creationId xmlns:p14="http://schemas.microsoft.com/office/powerpoint/2010/main" val="332421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a:xfrm>
            <a:off x="677334" y="609600"/>
            <a:ext cx="8804994" cy="1320800"/>
          </a:xfrm>
        </p:spPr>
        <p:txBody>
          <a:bodyPr/>
          <a:lstStyle/>
          <a:p>
            <a:r>
              <a:rPr lang="en-GB" dirty="0"/>
              <a:t>Segmentation vs Dynamic Partitioning</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The difference compared to dynamic partitioning is that, with segmentation, a program may occupy more than one partition, and these partitions need not be contiguous.</a:t>
            </a:r>
          </a:p>
          <a:p>
            <a:r>
              <a:rPr lang="en-GB" dirty="0"/>
              <a:t>Segmentation eliminates internal fragmentation but, like dynamic partitioning, it suffers from external fragmentation.</a:t>
            </a:r>
            <a:endParaRPr lang="LID4096" dirty="0"/>
          </a:p>
        </p:txBody>
      </p:sp>
    </p:spTree>
    <p:extLst>
      <p:ext uri="{BB962C8B-B14F-4D97-AF65-F5344CB8AC3E}">
        <p14:creationId xmlns:p14="http://schemas.microsoft.com/office/powerpoint/2010/main" val="79622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a:xfrm>
            <a:off x="677334" y="609600"/>
            <a:ext cx="8804994" cy="1320800"/>
          </a:xfrm>
        </p:spPr>
        <p:txBody>
          <a:bodyPr/>
          <a:lstStyle/>
          <a:p>
            <a:r>
              <a:rPr lang="en-GB" dirty="0"/>
              <a:t>Segmentation: Address Translation Process</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Extract the segment number as the leftmost n bits of the logical address.</a:t>
            </a:r>
          </a:p>
          <a:p>
            <a:r>
              <a:rPr lang="en-GB" dirty="0"/>
              <a:t>Use the segment number as an index into the process segment table to find the starting physical address of the segment.</a:t>
            </a:r>
          </a:p>
          <a:p>
            <a:r>
              <a:rPr lang="en-GB" dirty="0"/>
              <a:t>Compare the offset, expressed in the rightmost m bits, to the length of the segment. If the offset is greater than or equal to the length, the address is invalid. </a:t>
            </a:r>
          </a:p>
          <a:p>
            <a:r>
              <a:rPr lang="en-GB" dirty="0"/>
              <a:t>The desired physical address is the sum of the starting physical address of the segment plus the offset. </a:t>
            </a:r>
            <a:endParaRPr lang="LID4096" dirty="0"/>
          </a:p>
        </p:txBody>
      </p:sp>
    </p:spTree>
    <p:extLst>
      <p:ext uri="{BB962C8B-B14F-4D97-AF65-F5344CB8AC3E}">
        <p14:creationId xmlns:p14="http://schemas.microsoft.com/office/powerpoint/2010/main" val="39933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2A6588-704E-A545-3D72-DE7D48DFD95E}"/>
              </a:ext>
            </a:extLst>
          </p:cNvPr>
          <p:cNvSpPr>
            <a:spLocks noGrp="1"/>
          </p:cNvSpPr>
          <p:nvPr>
            <p:ph type="title"/>
          </p:nvPr>
        </p:nvSpPr>
        <p:spPr/>
        <p:txBody>
          <a:bodyPr/>
          <a:lstStyle/>
          <a:p>
            <a:r>
              <a:rPr lang="en-US" dirty="0"/>
              <a:t>Memory Management Techniques</a:t>
            </a:r>
            <a:endParaRPr lang="LID4096" dirty="0"/>
          </a:p>
        </p:txBody>
      </p:sp>
      <p:sp>
        <p:nvSpPr>
          <p:cNvPr id="6" name="Text Placeholder 5">
            <a:extLst>
              <a:ext uri="{FF2B5EF4-FFF2-40B4-BE49-F238E27FC236}">
                <a16:creationId xmlns:a16="http://schemas.microsoft.com/office/drawing/2014/main" id="{40B06946-538C-0CDD-6F2C-679EC93AE240}"/>
              </a:ext>
            </a:extLst>
          </p:cNvPr>
          <p:cNvSpPr>
            <a:spLocks noGrp="1"/>
          </p:cNvSpPr>
          <p:nvPr>
            <p:ph type="body" idx="1"/>
          </p:nvPr>
        </p:nvSpPr>
        <p:spPr/>
        <p:txBody>
          <a:bodyPr/>
          <a:lstStyle/>
          <a:p>
            <a:pPr marL="0" indent="0">
              <a:buNone/>
            </a:pPr>
            <a:r>
              <a:rPr lang="en-US" dirty="0"/>
              <a:t>Contiguous</a:t>
            </a:r>
            <a:endParaRPr lang="LID4096" dirty="0"/>
          </a:p>
        </p:txBody>
      </p:sp>
      <p:sp>
        <p:nvSpPr>
          <p:cNvPr id="7" name="Content Placeholder 6">
            <a:extLst>
              <a:ext uri="{FF2B5EF4-FFF2-40B4-BE49-F238E27FC236}">
                <a16:creationId xmlns:a16="http://schemas.microsoft.com/office/drawing/2014/main" id="{87548954-9C1F-AED2-6943-B24FE0B821D5}"/>
              </a:ext>
            </a:extLst>
          </p:cNvPr>
          <p:cNvSpPr>
            <a:spLocks noGrp="1"/>
          </p:cNvSpPr>
          <p:nvPr>
            <p:ph sz="half" idx="2"/>
          </p:nvPr>
        </p:nvSpPr>
        <p:spPr/>
        <p:txBody>
          <a:bodyPr>
            <a:normAutofit/>
          </a:bodyPr>
          <a:lstStyle/>
          <a:p>
            <a:r>
              <a:rPr lang="en-GB" dirty="0"/>
              <a:t>In contiguous memory allocation, each process is allocated a single contiguous block of memory.</a:t>
            </a:r>
          </a:p>
          <a:p>
            <a:r>
              <a:rPr lang="en-GB" dirty="0"/>
              <a:t>This method requires that all memory for a process be stored in one continuous section, making it simpler to manage and access.</a:t>
            </a:r>
          </a:p>
          <a:p>
            <a:r>
              <a:rPr lang="en-GB" b="1" dirty="0"/>
              <a:t>Example:</a:t>
            </a:r>
            <a:br>
              <a:rPr lang="en-GB" b="1" dirty="0"/>
            </a:br>
            <a:r>
              <a:rPr lang="en-GB" dirty="0"/>
              <a:t>- Fixed Partitioning</a:t>
            </a:r>
            <a:br>
              <a:rPr lang="en-GB" dirty="0"/>
            </a:br>
            <a:r>
              <a:rPr lang="en-GB" dirty="0"/>
              <a:t>- Dynamic Partitioning</a:t>
            </a:r>
          </a:p>
        </p:txBody>
      </p:sp>
      <p:sp>
        <p:nvSpPr>
          <p:cNvPr id="8" name="Text Placeholder 7">
            <a:extLst>
              <a:ext uri="{FF2B5EF4-FFF2-40B4-BE49-F238E27FC236}">
                <a16:creationId xmlns:a16="http://schemas.microsoft.com/office/drawing/2014/main" id="{7B90B8D0-C9B1-13CB-2A9C-AEFCDA93A3F6}"/>
              </a:ext>
            </a:extLst>
          </p:cNvPr>
          <p:cNvSpPr>
            <a:spLocks noGrp="1"/>
          </p:cNvSpPr>
          <p:nvPr>
            <p:ph type="body" sz="quarter" idx="3"/>
          </p:nvPr>
        </p:nvSpPr>
        <p:spPr/>
        <p:txBody>
          <a:bodyPr/>
          <a:lstStyle/>
          <a:p>
            <a:pPr marL="0" indent="0" algn="ctr">
              <a:buNone/>
            </a:pPr>
            <a:r>
              <a:rPr lang="en-US" dirty="0"/>
              <a:t>Non-Contiguous</a:t>
            </a:r>
            <a:endParaRPr lang="LID4096" dirty="0"/>
          </a:p>
        </p:txBody>
      </p:sp>
      <p:sp>
        <p:nvSpPr>
          <p:cNvPr id="9" name="Content Placeholder 8">
            <a:extLst>
              <a:ext uri="{FF2B5EF4-FFF2-40B4-BE49-F238E27FC236}">
                <a16:creationId xmlns:a16="http://schemas.microsoft.com/office/drawing/2014/main" id="{9E41B849-37D0-7ECD-AC2C-F2F2962D0B82}"/>
              </a:ext>
            </a:extLst>
          </p:cNvPr>
          <p:cNvSpPr>
            <a:spLocks noGrp="1"/>
          </p:cNvSpPr>
          <p:nvPr>
            <p:ph sz="quarter" idx="4"/>
          </p:nvPr>
        </p:nvSpPr>
        <p:spPr/>
        <p:txBody>
          <a:bodyPr>
            <a:normAutofit/>
          </a:bodyPr>
          <a:lstStyle/>
          <a:p>
            <a:r>
              <a:rPr lang="en-GB" dirty="0"/>
              <a:t>In non-contiguous memory allocation, processes are allocated in various non-contiguous blocks.</a:t>
            </a:r>
          </a:p>
          <a:p>
            <a:r>
              <a:rPr lang="en-GB" dirty="0"/>
              <a:t>This method does not require all memory for a process to be stored in one continuous section, they can be stored anywhere in the memory.</a:t>
            </a:r>
          </a:p>
          <a:p>
            <a:r>
              <a:rPr lang="en-GB" b="1" dirty="0"/>
              <a:t>Example:</a:t>
            </a:r>
            <a:br>
              <a:rPr lang="en-GB" b="1" dirty="0"/>
            </a:br>
            <a:r>
              <a:rPr lang="en-GB" dirty="0"/>
              <a:t>- Paging</a:t>
            </a:r>
            <a:br>
              <a:rPr lang="en-GB" dirty="0"/>
            </a:br>
            <a:r>
              <a:rPr lang="en-GB" dirty="0"/>
              <a:t>- Segmentation</a:t>
            </a:r>
          </a:p>
        </p:txBody>
      </p:sp>
    </p:spTree>
    <p:extLst>
      <p:ext uri="{BB962C8B-B14F-4D97-AF65-F5344CB8AC3E}">
        <p14:creationId xmlns:p14="http://schemas.microsoft.com/office/powerpoint/2010/main" val="3150063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C28CA4-3F3B-1C1D-38DA-DDB692EB1A18}"/>
              </a:ext>
            </a:extLst>
          </p:cNvPr>
          <p:cNvPicPr>
            <a:picLocks noChangeAspect="1"/>
          </p:cNvPicPr>
          <p:nvPr/>
        </p:nvPicPr>
        <p:blipFill>
          <a:blip r:embed="rId2"/>
          <a:stretch>
            <a:fillRect/>
          </a:stretch>
        </p:blipFill>
        <p:spPr>
          <a:xfrm>
            <a:off x="3252812" y="658603"/>
            <a:ext cx="2320703" cy="5453019"/>
          </a:xfrm>
          <a:prstGeom prst="rect">
            <a:avLst/>
          </a:prstGeom>
        </p:spPr>
      </p:pic>
    </p:spTree>
    <p:extLst>
      <p:ext uri="{BB962C8B-B14F-4D97-AF65-F5344CB8AC3E}">
        <p14:creationId xmlns:p14="http://schemas.microsoft.com/office/powerpoint/2010/main" val="2421497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64CD65-6349-8D4E-455A-D8132BBCA680}"/>
              </a:ext>
            </a:extLst>
          </p:cNvPr>
          <p:cNvPicPr>
            <a:picLocks noChangeAspect="1"/>
          </p:cNvPicPr>
          <p:nvPr/>
        </p:nvPicPr>
        <p:blipFill>
          <a:blip r:embed="rId2"/>
          <a:stretch>
            <a:fillRect/>
          </a:stretch>
        </p:blipFill>
        <p:spPr>
          <a:xfrm>
            <a:off x="1011404" y="2119627"/>
            <a:ext cx="6734991" cy="3713798"/>
          </a:xfrm>
          <a:prstGeom prst="rect">
            <a:avLst/>
          </a:prstGeom>
        </p:spPr>
      </p:pic>
      <p:sp>
        <p:nvSpPr>
          <p:cNvPr id="4" name="Title 3">
            <a:extLst>
              <a:ext uri="{FF2B5EF4-FFF2-40B4-BE49-F238E27FC236}">
                <a16:creationId xmlns:a16="http://schemas.microsoft.com/office/drawing/2014/main" id="{2CEE616E-31F0-3358-C87B-2206290329B9}"/>
              </a:ext>
            </a:extLst>
          </p:cNvPr>
          <p:cNvSpPr>
            <a:spLocks noGrp="1"/>
          </p:cNvSpPr>
          <p:nvPr>
            <p:ph type="title"/>
          </p:nvPr>
        </p:nvSpPr>
        <p:spPr/>
        <p:txBody>
          <a:bodyPr/>
          <a:lstStyle/>
          <a:p>
            <a:r>
              <a:rPr lang="en-US" dirty="0"/>
              <a:t>Examples of</a:t>
            </a:r>
            <a:br>
              <a:rPr lang="en-US" dirty="0"/>
            </a:br>
            <a:r>
              <a:rPr lang="en-US" dirty="0"/>
              <a:t>Logical to Physical Address Translation</a:t>
            </a:r>
            <a:endParaRPr lang="LID4096" dirty="0"/>
          </a:p>
        </p:txBody>
      </p:sp>
    </p:spTree>
    <p:extLst>
      <p:ext uri="{BB962C8B-B14F-4D97-AF65-F5344CB8AC3E}">
        <p14:creationId xmlns:p14="http://schemas.microsoft.com/office/powerpoint/2010/main" val="360348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EB1525-8767-8ED7-1AAF-5F04498A7163}"/>
              </a:ext>
            </a:extLst>
          </p:cNvPr>
          <p:cNvSpPr>
            <a:spLocks noGrp="1"/>
          </p:cNvSpPr>
          <p:nvPr>
            <p:ph type="body" idx="1"/>
          </p:nvPr>
        </p:nvSpPr>
        <p:spPr>
          <a:xfrm>
            <a:off x="677335" y="3282696"/>
            <a:ext cx="8596668" cy="603504"/>
          </a:xfrm>
        </p:spPr>
        <p:txBody>
          <a:bodyPr anchor="t">
            <a:noAutofit/>
          </a:bodyPr>
          <a:lstStyle/>
          <a:p>
            <a:r>
              <a:rPr lang="en-US" sz="2400" b="1" dirty="0">
                <a:solidFill>
                  <a:schemeClr val="accent2"/>
                </a:solidFill>
              </a:rPr>
              <a:t>Group 02:</a:t>
            </a:r>
          </a:p>
        </p:txBody>
      </p:sp>
      <p:sp>
        <p:nvSpPr>
          <p:cNvPr id="7" name="Text Placeholder 5">
            <a:extLst>
              <a:ext uri="{FF2B5EF4-FFF2-40B4-BE49-F238E27FC236}">
                <a16:creationId xmlns:a16="http://schemas.microsoft.com/office/drawing/2014/main" id="{CCC26B4C-8413-077F-C9B2-9AD651722AC1}"/>
              </a:ext>
            </a:extLst>
          </p:cNvPr>
          <p:cNvSpPr txBox="1">
            <a:spLocks/>
          </p:cNvSpPr>
          <p:nvPr/>
        </p:nvSpPr>
        <p:spPr>
          <a:xfrm>
            <a:off x="677335" y="3886200"/>
            <a:ext cx="8596668" cy="1691640"/>
          </a:xfrm>
          <a:prstGeom prst="rect">
            <a:avLst/>
          </a:prstGeom>
        </p:spPr>
        <p:txBody>
          <a:bodyPr vert="horz" lIns="91440" tIns="45720" rIns="91440" bIns="45720" numCol="2"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t>Wahab Tariq – B21110006163</a:t>
            </a:r>
          </a:p>
          <a:p>
            <a:r>
              <a:rPr lang="en-US" dirty="0"/>
              <a:t>Hassan Adil Yousuf – B21110006040</a:t>
            </a:r>
          </a:p>
          <a:p>
            <a:r>
              <a:rPr lang="en-US" dirty="0"/>
              <a:t>M. </a:t>
            </a:r>
            <a:r>
              <a:rPr lang="en-US" dirty="0" err="1"/>
              <a:t>Saqlain</a:t>
            </a:r>
            <a:r>
              <a:rPr lang="en-US" dirty="0"/>
              <a:t> - B21110006089</a:t>
            </a:r>
          </a:p>
          <a:p>
            <a:r>
              <a:rPr lang="en-US" dirty="0" err="1"/>
              <a:t>Qambar</a:t>
            </a:r>
            <a:r>
              <a:rPr lang="en-US" dirty="0"/>
              <a:t> Ali - B20102134</a:t>
            </a:r>
          </a:p>
        </p:txBody>
      </p:sp>
      <p:sp>
        <p:nvSpPr>
          <p:cNvPr id="10" name="Title 3">
            <a:extLst>
              <a:ext uri="{FF2B5EF4-FFF2-40B4-BE49-F238E27FC236}">
                <a16:creationId xmlns:a16="http://schemas.microsoft.com/office/drawing/2014/main" id="{C6E02526-9358-4091-F9F3-AE3FD65E1371}"/>
              </a:ext>
            </a:extLst>
          </p:cNvPr>
          <p:cNvSpPr txBox="1">
            <a:spLocks/>
          </p:cNvSpPr>
          <p:nvPr/>
        </p:nvSpPr>
        <p:spPr>
          <a:xfrm>
            <a:off x="677334" y="1280160"/>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THANK YOU</a:t>
            </a:r>
            <a:endParaRPr lang="LID4096" b="1" dirty="0"/>
          </a:p>
        </p:txBody>
      </p:sp>
    </p:spTree>
    <p:extLst>
      <p:ext uri="{BB962C8B-B14F-4D97-AF65-F5344CB8AC3E}">
        <p14:creationId xmlns:p14="http://schemas.microsoft.com/office/powerpoint/2010/main" val="428341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074CE9-51C8-8B62-D53C-07847F0CA271}"/>
              </a:ext>
            </a:extLst>
          </p:cNvPr>
          <p:cNvSpPr>
            <a:spLocks noGrp="1"/>
          </p:cNvSpPr>
          <p:nvPr>
            <p:ph sz="half" idx="1"/>
          </p:nvPr>
        </p:nvSpPr>
        <p:spPr/>
        <p:txBody>
          <a:bodyPr/>
          <a:lstStyle/>
          <a:p>
            <a:pPr marL="347472" indent="-347472" algn="l" rtl="0" eaLnBrk="1" latinLnBrk="0" hangingPunct="1">
              <a:spcBef>
                <a:spcPts val="1000"/>
              </a:spcBef>
              <a:spcAft>
                <a:spcPts val="0"/>
              </a:spcAft>
              <a:buClr>
                <a:schemeClr val="accent1"/>
              </a:buClr>
              <a:buSzPct val="80000"/>
              <a:buFont typeface="Wingdings 3" panose="05040102010807070707" pitchFamily="18" charset="2"/>
              <a:buChar char="u"/>
            </a:pPr>
            <a:r>
              <a:rPr lang="en-GB" sz="1800" kern="1200" dirty="0">
                <a:solidFill>
                  <a:srgbClr val="404040"/>
                </a:solidFill>
                <a:effectLst/>
                <a:latin typeface="Aptos" panose="020B0004020202020204" pitchFamily="34" charset="0"/>
                <a:ea typeface="+mn-ea"/>
                <a:cs typeface="+mn-cs"/>
              </a:rPr>
              <a:t>Fixed partitioning is an early method used in memory management where memory is divided into fixed-size blocks or partitions.</a:t>
            </a:r>
            <a:endParaRPr lang="en-PK" sz="1800" dirty="0">
              <a:effectLst/>
            </a:endParaRPr>
          </a:p>
          <a:p>
            <a:pPr marL="347472" indent="-347472" algn="l" rtl="0" eaLnBrk="1" latinLnBrk="0" hangingPunct="1">
              <a:spcBef>
                <a:spcPts val="1000"/>
              </a:spcBef>
              <a:spcAft>
                <a:spcPts val="0"/>
              </a:spcAft>
            </a:pPr>
            <a:r>
              <a:rPr lang="en-GB" sz="1800" kern="1200" dirty="0">
                <a:solidFill>
                  <a:srgbClr val="404040"/>
                </a:solidFill>
                <a:effectLst/>
                <a:latin typeface="Aptos" panose="020B0004020202020204" pitchFamily="34" charset="0"/>
                <a:ea typeface="+mn-ea"/>
                <a:cs typeface="+mn-cs"/>
              </a:rPr>
              <a:t>Each block can hold only one process, and the size of block remains static throughout the system's operation.</a:t>
            </a:r>
            <a:endParaRPr lang="en-PK" dirty="0">
              <a:effectLst/>
            </a:endParaRPr>
          </a:p>
          <a:p>
            <a:pPr marL="347472" indent="-347472" algn="l" rtl="0" eaLnBrk="1" latinLnBrk="0" hangingPunct="1">
              <a:spcBef>
                <a:spcPts val="1000"/>
              </a:spcBef>
              <a:spcAft>
                <a:spcPts val="0"/>
              </a:spcAft>
            </a:pPr>
            <a:r>
              <a:rPr lang="en-GB" sz="1800" kern="1200" dirty="0">
                <a:solidFill>
                  <a:srgbClr val="404040"/>
                </a:solidFill>
                <a:effectLst/>
                <a:latin typeface="Aptos" panose="020B0004020202020204" pitchFamily="34" charset="0"/>
                <a:ea typeface="+mn-ea"/>
                <a:cs typeface="+mn-cs"/>
              </a:rPr>
              <a:t>It is simple to implement but it has internal fragmentation due to fixed number of processes.</a:t>
            </a:r>
            <a:endParaRPr lang="en-PK" dirty="0">
              <a:effectLst/>
            </a:endParaRPr>
          </a:p>
          <a:p>
            <a:pPr marL="347472" indent="-347472" algn="l" rtl="0" eaLnBrk="1" latinLnBrk="0" hangingPunct="1">
              <a:spcBef>
                <a:spcPts val="1000"/>
              </a:spcBef>
              <a:spcAft>
                <a:spcPts val="0"/>
              </a:spcAft>
            </a:pPr>
            <a:r>
              <a:rPr lang="en-GB" sz="1800" kern="1200" dirty="0">
                <a:solidFill>
                  <a:srgbClr val="404040"/>
                </a:solidFill>
                <a:effectLst/>
                <a:latin typeface="Aptos" panose="020B0004020202020204" pitchFamily="34" charset="0"/>
                <a:ea typeface="+mn-ea"/>
                <a:cs typeface="+mn-cs"/>
              </a:rPr>
              <a:t>Inefficient memory utilization because the processes that are smaller than the block size waste memory.</a:t>
            </a:r>
            <a:endParaRPr lang="en-PK" dirty="0">
              <a:effectLst/>
            </a:endParaRPr>
          </a:p>
        </p:txBody>
      </p:sp>
      <p:sp>
        <p:nvSpPr>
          <p:cNvPr id="6" name="Title 5">
            <a:extLst>
              <a:ext uri="{FF2B5EF4-FFF2-40B4-BE49-F238E27FC236}">
                <a16:creationId xmlns:a16="http://schemas.microsoft.com/office/drawing/2014/main" id="{1FB79D70-A716-A764-2698-8B69073C4B45}"/>
              </a:ext>
            </a:extLst>
          </p:cNvPr>
          <p:cNvSpPr>
            <a:spLocks noGrp="1"/>
          </p:cNvSpPr>
          <p:nvPr>
            <p:ph type="title"/>
          </p:nvPr>
        </p:nvSpPr>
        <p:spPr/>
        <p:txBody>
          <a:bodyPr/>
          <a:lstStyle/>
          <a:p>
            <a:r>
              <a:rPr lang="en-US" dirty="0"/>
              <a:t>What is Fixed Partitioning?</a:t>
            </a:r>
            <a:endParaRPr lang="LID4096" dirty="0"/>
          </a:p>
        </p:txBody>
      </p:sp>
      <p:pic>
        <p:nvPicPr>
          <p:cNvPr id="12" name="Picture Placeholder 11" descr="A white rectangular object with black text&#10;&#10;Description automatically generated">
            <a:extLst>
              <a:ext uri="{FF2B5EF4-FFF2-40B4-BE49-F238E27FC236}">
                <a16:creationId xmlns:a16="http://schemas.microsoft.com/office/drawing/2014/main" id="{70C4B8BF-376D-4B99-C2AE-2679260B46F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99" b="-75"/>
          <a:stretch/>
        </p:blipFill>
        <p:spPr>
          <a:xfrm>
            <a:off x="7010670" y="884352"/>
            <a:ext cx="1450809" cy="5089296"/>
          </a:xfrm>
        </p:spPr>
      </p:pic>
    </p:spTree>
    <p:extLst>
      <p:ext uri="{BB962C8B-B14F-4D97-AF65-F5344CB8AC3E}">
        <p14:creationId xmlns:p14="http://schemas.microsoft.com/office/powerpoint/2010/main" val="417790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074CE9-51C8-8B62-D53C-07847F0CA271}"/>
              </a:ext>
            </a:extLst>
          </p:cNvPr>
          <p:cNvSpPr>
            <a:spLocks noGrp="1"/>
          </p:cNvSpPr>
          <p:nvPr>
            <p:ph sz="half" idx="1"/>
          </p:nvPr>
        </p:nvSpPr>
        <p:spPr/>
        <p:txBody>
          <a:bodyPr/>
          <a:lstStyle/>
          <a:p>
            <a:pPr marL="347472" indent="-347472" algn="l" rtl="0" eaLnBrk="1" latinLnBrk="0" hangingPunct="1">
              <a:spcBef>
                <a:spcPts val="1000"/>
              </a:spcBef>
              <a:spcAft>
                <a:spcPts val="0"/>
              </a:spcAft>
              <a:buClr>
                <a:schemeClr val="accent1"/>
              </a:buClr>
              <a:buSzPct val="80000"/>
              <a:buFont typeface="Wingdings 3" panose="05040102010807070707" pitchFamily="18" charset="2"/>
              <a:buChar char="u"/>
            </a:pPr>
            <a:r>
              <a:rPr lang="en-GB" sz="1800" kern="1200" dirty="0">
                <a:solidFill>
                  <a:srgbClr val="404040"/>
                </a:solidFill>
                <a:effectLst/>
                <a:latin typeface="Aptos" panose="020B0004020202020204" pitchFamily="34" charset="0"/>
                <a:ea typeface="+mn-ea"/>
                <a:cs typeface="+mn-cs"/>
              </a:rPr>
              <a:t>Dynamic partitioning is a memory management method where memory is allocated dynamically to processes as needed.</a:t>
            </a:r>
            <a:endParaRPr lang="en-PK" sz="1800" dirty="0">
              <a:effectLst/>
            </a:endParaRPr>
          </a:p>
          <a:p>
            <a:pPr marL="347472" indent="-347472" algn="l" rtl="0" eaLnBrk="1" latinLnBrk="0" hangingPunct="1">
              <a:spcBef>
                <a:spcPts val="1000"/>
              </a:spcBef>
              <a:spcAft>
                <a:spcPts val="0"/>
              </a:spcAft>
            </a:pPr>
            <a:r>
              <a:rPr lang="en-GB" sz="1800" kern="1200" dirty="0">
                <a:solidFill>
                  <a:srgbClr val="404040"/>
                </a:solidFill>
                <a:effectLst/>
                <a:latin typeface="Aptos" panose="020B0004020202020204" pitchFamily="34" charset="0"/>
                <a:ea typeface="+mn-ea"/>
                <a:cs typeface="+mn-cs"/>
              </a:rPr>
              <a:t>Unlike fixed partitions, the size of each partition varies based on the process requirements.</a:t>
            </a:r>
            <a:endParaRPr lang="en-PK" dirty="0">
              <a:effectLst/>
            </a:endParaRPr>
          </a:p>
          <a:p>
            <a:pPr marL="347472" indent="-347472" algn="l" rtl="0" eaLnBrk="1" latinLnBrk="0" hangingPunct="1">
              <a:spcBef>
                <a:spcPts val="1000"/>
              </a:spcBef>
              <a:spcAft>
                <a:spcPts val="0"/>
              </a:spcAft>
            </a:pPr>
            <a:r>
              <a:rPr lang="en-GB" sz="1800" kern="1200" dirty="0">
                <a:solidFill>
                  <a:srgbClr val="404040"/>
                </a:solidFill>
                <a:effectLst/>
                <a:latin typeface="Aptos" panose="020B0004020202020204" pitchFamily="34" charset="0"/>
                <a:ea typeface="+mn-ea"/>
                <a:cs typeface="+mn-cs"/>
              </a:rPr>
              <a:t>Since partitions are created according to the exact size of the process, there is no internal fragmentation.</a:t>
            </a:r>
            <a:endParaRPr lang="en-PK" dirty="0">
              <a:effectLst/>
            </a:endParaRPr>
          </a:p>
          <a:p>
            <a:pPr marL="347472" indent="-347472" algn="l" rtl="0" eaLnBrk="1" latinLnBrk="0" hangingPunct="1">
              <a:spcBef>
                <a:spcPts val="1000"/>
              </a:spcBef>
              <a:spcAft>
                <a:spcPts val="0"/>
              </a:spcAft>
            </a:pPr>
            <a:r>
              <a:rPr lang="en-GB" sz="1800" kern="1200" dirty="0">
                <a:solidFill>
                  <a:srgbClr val="404040"/>
                </a:solidFill>
                <a:effectLst/>
                <a:latin typeface="Aptos" panose="020B0004020202020204" pitchFamily="34" charset="0"/>
                <a:ea typeface="+mn-ea"/>
                <a:cs typeface="+mn-cs"/>
              </a:rPr>
              <a:t>Over time, as processes are loaded and removed, memory becomes fragmented, leaving small gaps between partitions that may not be usable.</a:t>
            </a:r>
            <a:endParaRPr lang="en-PK" dirty="0">
              <a:effectLst/>
            </a:endParaRPr>
          </a:p>
        </p:txBody>
      </p:sp>
      <p:sp>
        <p:nvSpPr>
          <p:cNvPr id="6" name="Title 5">
            <a:extLst>
              <a:ext uri="{FF2B5EF4-FFF2-40B4-BE49-F238E27FC236}">
                <a16:creationId xmlns:a16="http://schemas.microsoft.com/office/drawing/2014/main" id="{1FB79D70-A716-A764-2698-8B69073C4B45}"/>
              </a:ext>
            </a:extLst>
          </p:cNvPr>
          <p:cNvSpPr>
            <a:spLocks noGrp="1"/>
          </p:cNvSpPr>
          <p:nvPr>
            <p:ph type="title"/>
          </p:nvPr>
        </p:nvSpPr>
        <p:spPr/>
        <p:txBody>
          <a:bodyPr/>
          <a:lstStyle/>
          <a:p>
            <a:r>
              <a:rPr lang="en-US" dirty="0"/>
              <a:t>What is Dynamic Partitioning?</a:t>
            </a:r>
            <a:endParaRPr lang="LID4096" dirty="0"/>
          </a:p>
        </p:txBody>
      </p:sp>
      <p:pic>
        <p:nvPicPr>
          <p:cNvPr id="12" name="Picture Placeholder 11">
            <a:extLst>
              <a:ext uri="{FF2B5EF4-FFF2-40B4-BE49-F238E27FC236}">
                <a16:creationId xmlns:a16="http://schemas.microsoft.com/office/drawing/2014/main" id="{70C4B8BF-376D-4B99-C2AE-2679260B46F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32" b="-546"/>
          <a:stretch/>
        </p:blipFill>
        <p:spPr>
          <a:xfrm>
            <a:off x="7047617" y="882396"/>
            <a:ext cx="1396194" cy="5093208"/>
          </a:xfrm>
        </p:spPr>
      </p:pic>
    </p:spTree>
    <p:extLst>
      <p:ext uri="{BB962C8B-B14F-4D97-AF65-F5344CB8AC3E}">
        <p14:creationId xmlns:p14="http://schemas.microsoft.com/office/powerpoint/2010/main" val="88157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2A6588-704E-A545-3D72-DE7D48DFD95E}"/>
              </a:ext>
            </a:extLst>
          </p:cNvPr>
          <p:cNvSpPr>
            <a:spLocks noGrp="1"/>
          </p:cNvSpPr>
          <p:nvPr>
            <p:ph type="title"/>
          </p:nvPr>
        </p:nvSpPr>
        <p:spPr/>
        <p:txBody>
          <a:bodyPr/>
          <a:lstStyle/>
          <a:p>
            <a:r>
              <a:rPr lang="en-US" dirty="0"/>
              <a:t>Key Difference</a:t>
            </a:r>
            <a:endParaRPr lang="LID4096" dirty="0"/>
          </a:p>
        </p:txBody>
      </p:sp>
      <p:sp>
        <p:nvSpPr>
          <p:cNvPr id="6" name="Text Placeholder 5">
            <a:extLst>
              <a:ext uri="{FF2B5EF4-FFF2-40B4-BE49-F238E27FC236}">
                <a16:creationId xmlns:a16="http://schemas.microsoft.com/office/drawing/2014/main" id="{40B06946-538C-0CDD-6F2C-679EC93AE240}"/>
              </a:ext>
            </a:extLst>
          </p:cNvPr>
          <p:cNvSpPr>
            <a:spLocks noGrp="1"/>
          </p:cNvSpPr>
          <p:nvPr>
            <p:ph type="body" idx="1"/>
          </p:nvPr>
        </p:nvSpPr>
        <p:spPr/>
        <p:txBody>
          <a:bodyPr/>
          <a:lstStyle/>
          <a:p>
            <a:pPr marL="0" indent="0">
              <a:buNone/>
            </a:pPr>
            <a:r>
              <a:rPr lang="en-US" dirty="0"/>
              <a:t>Internal Fragmentation</a:t>
            </a:r>
            <a:endParaRPr lang="LID4096" dirty="0"/>
          </a:p>
        </p:txBody>
      </p:sp>
      <p:sp>
        <p:nvSpPr>
          <p:cNvPr id="7" name="Content Placeholder 6">
            <a:extLst>
              <a:ext uri="{FF2B5EF4-FFF2-40B4-BE49-F238E27FC236}">
                <a16:creationId xmlns:a16="http://schemas.microsoft.com/office/drawing/2014/main" id="{87548954-9C1F-AED2-6943-B24FE0B821D5}"/>
              </a:ext>
            </a:extLst>
          </p:cNvPr>
          <p:cNvSpPr>
            <a:spLocks noGrp="1"/>
          </p:cNvSpPr>
          <p:nvPr>
            <p:ph sz="half" idx="2"/>
          </p:nvPr>
        </p:nvSpPr>
        <p:spPr/>
        <p:txBody>
          <a:bodyPr>
            <a:normAutofit/>
          </a:bodyPr>
          <a:lstStyle/>
          <a:p>
            <a:r>
              <a:rPr lang="en-GB" dirty="0"/>
              <a:t>It occurs when allocated partitions have unused space because the loaded data is smaller than the partition size, resulting in wasted memory within the partition.</a:t>
            </a:r>
          </a:p>
          <a:p>
            <a:r>
              <a:rPr lang="en-GB" b="1" dirty="0"/>
              <a:t>Example:</a:t>
            </a:r>
            <a:br>
              <a:rPr lang="en-GB" b="1" dirty="0"/>
            </a:br>
            <a:r>
              <a:rPr lang="en-GB" dirty="0"/>
              <a:t>Fixed-sized partitioning where partitions or blocks are pre-defined and cannot adjust to the exact size of a process.</a:t>
            </a:r>
          </a:p>
        </p:txBody>
      </p:sp>
      <p:sp>
        <p:nvSpPr>
          <p:cNvPr id="8" name="Text Placeholder 7">
            <a:extLst>
              <a:ext uri="{FF2B5EF4-FFF2-40B4-BE49-F238E27FC236}">
                <a16:creationId xmlns:a16="http://schemas.microsoft.com/office/drawing/2014/main" id="{7B90B8D0-C9B1-13CB-2A9C-AEFCDA93A3F6}"/>
              </a:ext>
            </a:extLst>
          </p:cNvPr>
          <p:cNvSpPr>
            <a:spLocks noGrp="1"/>
          </p:cNvSpPr>
          <p:nvPr>
            <p:ph type="body" sz="quarter" idx="3"/>
          </p:nvPr>
        </p:nvSpPr>
        <p:spPr/>
        <p:txBody>
          <a:bodyPr/>
          <a:lstStyle/>
          <a:p>
            <a:pPr marL="0" indent="0" algn="ctr">
              <a:buNone/>
            </a:pPr>
            <a:r>
              <a:rPr lang="en-US" dirty="0"/>
              <a:t>External Fragmentation</a:t>
            </a:r>
            <a:endParaRPr lang="LID4096" dirty="0"/>
          </a:p>
        </p:txBody>
      </p:sp>
      <p:sp>
        <p:nvSpPr>
          <p:cNvPr id="9" name="Content Placeholder 8">
            <a:extLst>
              <a:ext uri="{FF2B5EF4-FFF2-40B4-BE49-F238E27FC236}">
                <a16:creationId xmlns:a16="http://schemas.microsoft.com/office/drawing/2014/main" id="{9E41B849-37D0-7ECD-AC2C-F2F2962D0B82}"/>
              </a:ext>
            </a:extLst>
          </p:cNvPr>
          <p:cNvSpPr>
            <a:spLocks noGrp="1"/>
          </p:cNvSpPr>
          <p:nvPr>
            <p:ph sz="quarter" idx="4"/>
          </p:nvPr>
        </p:nvSpPr>
        <p:spPr/>
        <p:txBody>
          <a:bodyPr>
            <a:normAutofit/>
          </a:bodyPr>
          <a:lstStyle/>
          <a:p>
            <a:r>
              <a:rPr lang="en-GB" dirty="0"/>
              <a:t>It occurs when free spaces between partitions are created due to dynamic memory allocations, leaving gaps too small for new processes to fit in the memory.</a:t>
            </a:r>
          </a:p>
          <a:p>
            <a:r>
              <a:rPr lang="en-GB" b="1" dirty="0"/>
              <a:t>Example:</a:t>
            </a:r>
            <a:br>
              <a:rPr lang="en-GB" b="1" dirty="0"/>
            </a:br>
            <a:r>
              <a:rPr lang="en-GB" dirty="0"/>
              <a:t>Dynamic partitioning where partitions are created dynamically, but free memory becomes scattered over time</a:t>
            </a:r>
          </a:p>
        </p:txBody>
      </p:sp>
    </p:spTree>
    <p:extLst>
      <p:ext uri="{BB962C8B-B14F-4D97-AF65-F5344CB8AC3E}">
        <p14:creationId xmlns:p14="http://schemas.microsoft.com/office/powerpoint/2010/main" val="254141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Important Terms</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lstStyle/>
          <a:p>
            <a:r>
              <a:rPr lang="en-GB" dirty="0"/>
              <a:t>A </a:t>
            </a:r>
            <a:r>
              <a:rPr lang="en-GB" b="1" dirty="0"/>
              <a:t>page</a:t>
            </a:r>
            <a:r>
              <a:rPr lang="en-GB" dirty="0"/>
              <a:t> is a fixed-size block of data stored in secondary memory (like a hard drive). When needed, a page can be temporarily loaded into a frame in the main memory (RAM) for processing.</a:t>
            </a:r>
          </a:p>
          <a:p>
            <a:r>
              <a:rPr lang="en-GB" dirty="0"/>
              <a:t>A </a:t>
            </a:r>
            <a:r>
              <a:rPr lang="en-GB" b="1" dirty="0"/>
              <a:t>frame</a:t>
            </a:r>
            <a:r>
              <a:rPr lang="en-GB" dirty="0"/>
              <a:t> is a fixed-size block of main memory (RAM) where pages from secondary memory are stored. Each frame holds one page at a time.</a:t>
            </a:r>
          </a:p>
        </p:txBody>
      </p:sp>
    </p:spTree>
    <p:extLst>
      <p:ext uri="{BB962C8B-B14F-4D97-AF65-F5344CB8AC3E}">
        <p14:creationId xmlns:p14="http://schemas.microsoft.com/office/powerpoint/2010/main" val="93955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US" dirty="0"/>
              <a:t>Understanding Address Types</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lstStyle/>
          <a:p>
            <a:r>
              <a:rPr lang="en-GB" dirty="0"/>
              <a:t>A </a:t>
            </a:r>
            <a:r>
              <a:rPr lang="en-GB" b="1" dirty="0"/>
              <a:t>Logical Address </a:t>
            </a:r>
            <a:r>
              <a:rPr lang="en-GB" dirty="0"/>
              <a:t>reference to memory location, independent of the current assignment of data to memory. A translation must be made to a physical address before the memory access can be achieved.</a:t>
            </a:r>
          </a:p>
          <a:p>
            <a:r>
              <a:rPr lang="en-GB" dirty="0"/>
              <a:t>A </a:t>
            </a:r>
            <a:r>
              <a:rPr lang="en-GB" b="1" dirty="0"/>
              <a:t>Physical Address</a:t>
            </a:r>
            <a:r>
              <a:rPr lang="en-GB" dirty="0"/>
              <a:t> (absolute address) is the actual location in the memory.</a:t>
            </a:r>
            <a:endParaRPr lang="LID4096" dirty="0"/>
          </a:p>
        </p:txBody>
      </p:sp>
    </p:spTree>
    <p:extLst>
      <p:ext uri="{BB962C8B-B14F-4D97-AF65-F5344CB8AC3E}">
        <p14:creationId xmlns:p14="http://schemas.microsoft.com/office/powerpoint/2010/main" val="1223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584FDE-21A1-201C-8D1F-0006D66BE109}"/>
              </a:ext>
            </a:extLst>
          </p:cNvPr>
          <p:cNvSpPr>
            <a:spLocks noGrp="1"/>
          </p:cNvSpPr>
          <p:nvPr>
            <p:ph type="title"/>
          </p:nvPr>
        </p:nvSpPr>
        <p:spPr/>
        <p:txBody>
          <a:bodyPr/>
          <a:lstStyle/>
          <a:p>
            <a:r>
              <a:rPr lang="en-GB" dirty="0"/>
              <a:t>Concept of Paging</a:t>
            </a:r>
            <a:endParaRPr lang="LID4096" dirty="0"/>
          </a:p>
        </p:txBody>
      </p:sp>
      <p:sp>
        <p:nvSpPr>
          <p:cNvPr id="8" name="Content Placeholder 7">
            <a:extLst>
              <a:ext uri="{FF2B5EF4-FFF2-40B4-BE49-F238E27FC236}">
                <a16:creationId xmlns:a16="http://schemas.microsoft.com/office/drawing/2014/main" id="{6D5C5BA2-AD5F-C667-BF77-737ED6FCC1E3}"/>
              </a:ext>
            </a:extLst>
          </p:cNvPr>
          <p:cNvSpPr>
            <a:spLocks noGrp="1"/>
          </p:cNvSpPr>
          <p:nvPr>
            <p:ph idx="1"/>
          </p:nvPr>
        </p:nvSpPr>
        <p:spPr/>
        <p:txBody>
          <a:bodyPr>
            <a:normAutofit/>
          </a:bodyPr>
          <a:lstStyle/>
          <a:p>
            <a:r>
              <a:rPr lang="en-GB" dirty="0"/>
              <a:t>Paging improves memory usage by dividing main memory into equal-sized blocks called frames and processes into equal-sized chunks called pages, minimizing both internal and external fragmentation.</a:t>
            </a:r>
          </a:p>
          <a:p>
            <a:r>
              <a:rPr lang="en-GB" dirty="0"/>
              <a:t>The operating system maintains a list of free frames (holes) and manages the allocation of pages to these frames as each process is loaded using its own page table that maps logical page numbers to physical frame locations.</a:t>
            </a:r>
          </a:p>
          <a:p>
            <a:r>
              <a:rPr lang="en-GB" dirty="0"/>
              <a:t>Logical addresses consist of a page number and an offset within that page, enabling the processor to translate addresses accurately and efficiently access memory.</a:t>
            </a:r>
          </a:p>
          <a:p>
            <a:r>
              <a:rPr lang="en-GB" dirty="0"/>
              <a:t>When a new process requires loading, the operating system can utilize available frames, even if they are not contiguous, showcasing the flexibility of paging.</a:t>
            </a:r>
            <a:endParaRPr lang="LID4096" dirty="0"/>
          </a:p>
        </p:txBody>
      </p:sp>
    </p:spTree>
    <p:extLst>
      <p:ext uri="{BB962C8B-B14F-4D97-AF65-F5344CB8AC3E}">
        <p14:creationId xmlns:p14="http://schemas.microsoft.com/office/powerpoint/2010/main" val="338671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B849DD6-2229-04C8-030B-424C5643D711}"/>
              </a:ext>
            </a:extLst>
          </p:cNvPr>
          <p:cNvGrpSpPr/>
          <p:nvPr/>
        </p:nvGrpSpPr>
        <p:grpSpPr>
          <a:xfrm>
            <a:off x="3325207" y="824318"/>
            <a:ext cx="4636539" cy="5372937"/>
            <a:chOff x="1644188" y="875944"/>
            <a:chExt cx="4571767" cy="5297877"/>
          </a:xfrm>
        </p:grpSpPr>
        <p:pic>
          <p:nvPicPr>
            <p:cNvPr id="7" name="Picture 6">
              <a:extLst>
                <a:ext uri="{FF2B5EF4-FFF2-40B4-BE49-F238E27FC236}">
                  <a16:creationId xmlns:a16="http://schemas.microsoft.com/office/drawing/2014/main" id="{E2096BC0-2276-4CC4-AF6A-1A0F0FE3C863}"/>
                </a:ext>
              </a:extLst>
            </p:cNvPr>
            <p:cNvPicPr>
              <a:picLocks noChangeAspect="1"/>
            </p:cNvPicPr>
            <p:nvPr/>
          </p:nvPicPr>
          <p:blipFill>
            <a:blip r:embed="rId3"/>
            <a:stretch>
              <a:fillRect/>
            </a:stretch>
          </p:blipFill>
          <p:spPr>
            <a:xfrm>
              <a:off x="1644188" y="875944"/>
              <a:ext cx="4544059" cy="2553056"/>
            </a:xfrm>
            <a:prstGeom prst="rect">
              <a:avLst/>
            </a:prstGeom>
          </p:spPr>
        </p:pic>
        <p:pic>
          <p:nvPicPr>
            <p:cNvPr id="9" name="Picture 8">
              <a:extLst>
                <a:ext uri="{FF2B5EF4-FFF2-40B4-BE49-F238E27FC236}">
                  <a16:creationId xmlns:a16="http://schemas.microsoft.com/office/drawing/2014/main" id="{5E22046C-D1F5-84C4-A7E6-1F200CCBFC94}"/>
                </a:ext>
              </a:extLst>
            </p:cNvPr>
            <p:cNvPicPr>
              <a:picLocks noChangeAspect="1"/>
            </p:cNvPicPr>
            <p:nvPr/>
          </p:nvPicPr>
          <p:blipFill>
            <a:blip r:embed="rId4"/>
            <a:stretch>
              <a:fillRect/>
            </a:stretch>
          </p:blipFill>
          <p:spPr>
            <a:xfrm>
              <a:off x="1986265" y="3639817"/>
              <a:ext cx="4229690" cy="2534004"/>
            </a:xfrm>
            <a:prstGeom prst="rect">
              <a:avLst/>
            </a:prstGeom>
          </p:spPr>
        </p:pic>
      </p:grpSp>
      <p:sp>
        <p:nvSpPr>
          <p:cNvPr id="11" name="Title 10">
            <a:extLst>
              <a:ext uri="{FF2B5EF4-FFF2-40B4-BE49-F238E27FC236}">
                <a16:creationId xmlns:a16="http://schemas.microsoft.com/office/drawing/2014/main" id="{AAF66421-60A5-637D-3C2A-C3EB7223E82C}"/>
              </a:ext>
            </a:extLst>
          </p:cNvPr>
          <p:cNvSpPr>
            <a:spLocks noGrp="1"/>
          </p:cNvSpPr>
          <p:nvPr>
            <p:ph type="title"/>
          </p:nvPr>
        </p:nvSpPr>
        <p:spPr/>
        <p:txBody>
          <a:bodyPr/>
          <a:lstStyle/>
          <a:p>
            <a:r>
              <a:rPr lang="en-US" dirty="0"/>
              <a:t>Example:</a:t>
            </a:r>
            <a:endParaRPr lang="LID4096" dirty="0"/>
          </a:p>
        </p:txBody>
      </p:sp>
    </p:spTree>
    <p:extLst>
      <p:ext uri="{BB962C8B-B14F-4D97-AF65-F5344CB8AC3E}">
        <p14:creationId xmlns:p14="http://schemas.microsoft.com/office/powerpoint/2010/main" val="39242726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487</TotalTime>
  <Words>1235</Words>
  <Application>Microsoft Office PowerPoint</Application>
  <PresentationFormat>Widescreen</PresentationFormat>
  <Paragraphs>85</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Wingdings 3</vt:lpstr>
      <vt:lpstr>Facet</vt:lpstr>
      <vt:lpstr>MEMORY MANAGEMENT</vt:lpstr>
      <vt:lpstr>Memory Management Techniques</vt:lpstr>
      <vt:lpstr>What is Fixed Partitioning?</vt:lpstr>
      <vt:lpstr>What is Dynamic Partitioning?</vt:lpstr>
      <vt:lpstr>Key Difference</vt:lpstr>
      <vt:lpstr>Important Terms</vt:lpstr>
      <vt:lpstr>Understanding Address Types</vt:lpstr>
      <vt:lpstr>Concept of Paging</vt:lpstr>
      <vt:lpstr>Example:</vt:lpstr>
      <vt:lpstr>Page Table</vt:lpstr>
      <vt:lpstr>PowerPoint Presentation</vt:lpstr>
      <vt:lpstr>PowerPoint Presentation</vt:lpstr>
      <vt:lpstr>Paging: Address Translation Process</vt:lpstr>
      <vt:lpstr>Examples of Logical to Physical Address Translation</vt:lpstr>
      <vt:lpstr>To Summarize Paging</vt:lpstr>
      <vt:lpstr>Concept of Segmentation</vt:lpstr>
      <vt:lpstr>Continue…</vt:lpstr>
      <vt:lpstr>Segmentation vs Dynamic Partitioning</vt:lpstr>
      <vt:lpstr>Segmentation: Address Translation Process</vt:lpstr>
      <vt:lpstr>PowerPoint Presentation</vt:lpstr>
      <vt:lpstr>Examples of Logical to Physical Address Translation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Wahab Tariq</dc:creator>
  <cp:lastModifiedBy>Wahab Tariq</cp:lastModifiedBy>
  <cp:revision>6</cp:revision>
  <dcterms:created xsi:type="dcterms:W3CDTF">2024-09-22T21:47:47Z</dcterms:created>
  <dcterms:modified xsi:type="dcterms:W3CDTF">2024-09-23T05:55:27Z</dcterms:modified>
</cp:coreProperties>
</file>