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chtarget.com/searchnetworking/definition/sub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RIP </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Attia Agha</a:t>
            </a:r>
            <a:endParaRPr lang="en-US" dirty="0"/>
          </a:p>
        </p:txBody>
      </p:sp>
    </p:spTree>
    <p:extLst>
      <p:ext uri="{BB962C8B-B14F-4D97-AF65-F5344CB8AC3E}">
        <p14:creationId xmlns:p14="http://schemas.microsoft.com/office/powerpoint/2010/main" val="695916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Picture 3"/>
          <p:cNvPicPr>
            <a:picLocks noChangeAspect="1"/>
          </p:cNvPicPr>
          <p:nvPr/>
        </p:nvPicPr>
        <p:blipFill>
          <a:blip r:embed="rId2"/>
          <a:stretch>
            <a:fillRect/>
          </a:stretch>
        </p:blipFill>
        <p:spPr>
          <a:xfrm>
            <a:off x="3382796" y="2845743"/>
            <a:ext cx="4982270" cy="2734057"/>
          </a:xfrm>
          <a:prstGeom prst="rect">
            <a:avLst/>
          </a:prstGeom>
        </p:spPr>
      </p:pic>
    </p:spTree>
    <p:extLst>
      <p:ext uri="{BB962C8B-B14F-4D97-AF65-F5344CB8AC3E}">
        <p14:creationId xmlns:p14="http://schemas.microsoft.com/office/powerpoint/2010/main" val="374715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RIP versions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three versions of the Routing Information Protocol:</a:t>
            </a:r>
          </a:p>
          <a:p>
            <a:r>
              <a:rPr lang="en-US" dirty="0"/>
              <a:t>RIPv1.</a:t>
            </a:r>
          </a:p>
          <a:p>
            <a:r>
              <a:rPr lang="en-US" dirty="0"/>
              <a:t>RIPv2.</a:t>
            </a:r>
          </a:p>
          <a:p>
            <a:r>
              <a:rPr lang="en-US" dirty="0" err="1"/>
              <a:t>RIPng</a:t>
            </a:r>
            <a:r>
              <a:rPr lang="en-US" dirty="0"/>
              <a:t>.</a:t>
            </a:r>
          </a:p>
          <a:p>
            <a:r>
              <a:rPr lang="en-US" dirty="0"/>
              <a:t>RIPv1 -- standardized in 1988 -- is also called Classful Routing Protocol because it does not send </a:t>
            </a:r>
            <a:r>
              <a:rPr lang="en-US" u="sng" dirty="0">
                <a:hlinkClick r:id="rId2"/>
              </a:rPr>
              <a:t>subnet</a:t>
            </a:r>
            <a:r>
              <a:rPr lang="en-US" dirty="0"/>
              <a:t> mask information in its routing updates. On the other hand, RIPv2 -- standardized in 1998 -- is called Classless Routing Protocol because it does send subnet mask information in its routing updates. </a:t>
            </a:r>
            <a:r>
              <a:rPr lang="en-US" dirty="0" err="1"/>
              <a:t>RIPng</a:t>
            </a:r>
            <a:r>
              <a:rPr lang="en-US" dirty="0"/>
              <a:t> is an extension of RIPv2 that was made to support </a:t>
            </a:r>
            <a:r>
              <a:rPr lang="en-US" u="sng" dirty="0"/>
              <a:t>IPv6</a:t>
            </a:r>
            <a:endParaRPr lang="en-US" dirty="0"/>
          </a:p>
          <a:p>
            <a:endParaRPr lang="en-US" dirty="0"/>
          </a:p>
        </p:txBody>
      </p:sp>
    </p:spTree>
    <p:extLst>
      <p:ext uri="{BB962C8B-B14F-4D97-AF65-F5344CB8AC3E}">
        <p14:creationId xmlns:p14="http://schemas.microsoft.com/office/powerpoint/2010/main" val="221078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cont.</a:t>
            </a:r>
            <a:endParaRPr lang="en-US" dirty="0"/>
          </a:p>
        </p:txBody>
      </p:sp>
      <p:sp>
        <p:nvSpPr>
          <p:cNvPr id="3" name="Content Placeholder 2"/>
          <p:cNvSpPr>
            <a:spLocks noGrp="1"/>
          </p:cNvSpPr>
          <p:nvPr>
            <p:ph idx="1"/>
          </p:nvPr>
        </p:nvSpPr>
        <p:spPr/>
        <p:txBody>
          <a:bodyPr>
            <a:normAutofit lnSpcReduction="10000"/>
          </a:bodyPr>
          <a:lstStyle/>
          <a:p>
            <a:r>
              <a:rPr lang="en-US" dirty="0"/>
              <a:t>In RIPv1, routes are decided based on the IP destination and hop </a:t>
            </a:r>
            <a:r>
              <a:rPr lang="en-US" dirty="0" smtClean="0"/>
              <a:t>count.</a:t>
            </a:r>
          </a:p>
          <a:p>
            <a:r>
              <a:rPr lang="en-US" dirty="0" smtClean="0"/>
              <a:t>RIPv2 </a:t>
            </a:r>
            <a:r>
              <a:rPr lang="en-US" dirty="0"/>
              <a:t>advanced this method and started to include subnet masks and gateways. </a:t>
            </a:r>
            <a:endParaRPr lang="en-US" dirty="0" smtClean="0"/>
          </a:p>
          <a:p>
            <a:r>
              <a:rPr lang="en-US" dirty="0" smtClean="0"/>
              <a:t>Furthermore</a:t>
            </a:r>
            <a:r>
              <a:rPr lang="en-US" dirty="0"/>
              <a:t>, the routing table in RIPv1 is broadcast to every station on the attached network whereas RIPv2 sends the routing table to a Multicast address in an effort to reduce network traffic. </a:t>
            </a:r>
            <a:endParaRPr lang="en-US" dirty="0" smtClean="0"/>
          </a:p>
          <a:p>
            <a:r>
              <a:rPr lang="en-US" dirty="0" smtClean="0"/>
              <a:t>Additionally</a:t>
            </a:r>
            <a:r>
              <a:rPr lang="en-US" dirty="0"/>
              <a:t>, RIPv2 uses authentication for security -- a feature missing from RIPv1</a:t>
            </a:r>
            <a:endParaRPr lang="en-US" dirty="0"/>
          </a:p>
        </p:txBody>
      </p:sp>
    </p:spTree>
    <p:extLst>
      <p:ext uri="{BB962C8B-B14F-4D97-AF65-F5344CB8AC3E}">
        <p14:creationId xmlns:p14="http://schemas.microsoft.com/office/powerpoint/2010/main" val="127931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RIP</a:t>
            </a:r>
            <a:br>
              <a:rPr lang="en-US" dirty="0" smtClean="0"/>
            </a:br>
            <a:endParaRPr lang="en-US" dirty="0"/>
          </a:p>
        </p:txBody>
      </p:sp>
      <p:sp>
        <p:nvSpPr>
          <p:cNvPr id="3" name="Content Placeholder 2"/>
          <p:cNvSpPr>
            <a:spLocks noGrp="1"/>
          </p:cNvSpPr>
          <p:nvPr>
            <p:ph idx="1"/>
          </p:nvPr>
        </p:nvSpPr>
        <p:spPr/>
        <p:txBody>
          <a:bodyPr/>
          <a:lstStyle/>
          <a:p>
            <a:r>
              <a:rPr lang="en-US" b="1" dirty="0"/>
              <a:t>Routing Information Protocol</a:t>
            </a:r>
            <a:r>
              <a:rPr lang="en-US" dirty="0"/>
              <a:t> (RIP) is a dynamic routing protocol that uses hop count as a routing metric to find the best path between the source and the destination </a:t>
            </a:r>
            <a:r>
              <a:rPr lang="en-US" dirty="0" smtClean="0"/>
              <a:t>network.</a:t>
            </a:r>
          </a:p>
          <a:p>
            <a:r>
              <a:rPr lang="en-US" dirty="0"/>
              <a:t> It is a distance-vector routing </a:t>
            </a:r>
            <a:r>
              <a:rPr lang="en-US" dirty="0" smtClean="0"/>
              <a:t>protocol. ( Distance </a:t>
            </a:r>
            <a:r>
              <a:rPr lang="en-US" dirty="0"/>
              <a:t>vector routing is a routing protocol that uses the shortest path to a destination as its primary criterion. This algorithm is used in local-area networks, metropolitan-area networks, and wide-area </a:t>
            </a:r>
            <a:r>
              <a:rPr lang="en-US" dirty="0" smtClean="0"/>
              <a:t>networks)</a:t>
            </a:r>
          </a:p>
        </p:txBody>
      </p:sp>
    </p:spTree>
    <p:extLst>
      <p:ext uri="{BB962C8B-B14F-4D97-AF65-F5344CB8AC3E}">
        <p14:creationId xmlns:p14="http://schemas.microsoft.com/office/powerpoint/2010/main" val="16433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smtClean="0"/>
              <a:t>RIP works </a:t>
            </a:r>
            <a:r>
              <a:rPr lang="en-US" dirty="0"/>
              <a:t>on the Network layer of the OSI model. RIP uses port number 520. </a:t>
            </a:r>
            <a:endParaRPr lang="en-US" dirty="0" smtClean="0"/>
          </a:p>
          <a:p>
            <a:r>
              <a:rPr lang="en-US" b="1" dirty="0"/>
              <a:t>Hop count </a:t>
            </a:r>
            <a:r>
              <a:rPr lang="en-US" dirty="0"/>
              <a:t>is the number of routers occurring in between the source and destination </a:t>
            </a:r>
            <a:r>
              <a:rPr lang="en-US" dirty="0" smtClean="0"/>
              <a:t>network.</a:t>
            </a:r>
          </a:p>
          <a:p>
            <a:r>
              <a:rPr lang="en-US" dirty="0"/>
              <a:t>The path with the lowest hop count is considered as the best route to reach a network and therefore placed in the routing table. RIP prevents routing loops by limiting the number of hops allowed in a path from source and destination</a:t>
            </a:r>
            <a:r>
              <a:rPr lang="en-US" dirty="0" smtClean="0"/>
              <a:t>.</a:t>
            </a:r>
          </a:p>
          <a:p>
            <a:r>
              <a:rPr lang="en-US" dirty="0" smtClean="0"/>
              <a:t> </a:t>
            </a:r>
            <a:r>
              <a:rPr lang="en-US" dirty="0"/>
              <a:t>The maximum hop count allowed for RIP is 15 and a hop count of 16 is considered as network unreachable.</a:t>
            </a:r>
            <a:endParaRPr lang="en-US" dirty="0"/>
          </a:p>
        </p:txBody>
      </p:sp>
    </p:spTree>
    <p:extLst>
      <p:ext uri="{BB962C8B-B14F-4D97-AF65-F5344CB8AC3E}">
        <p14:creationId xmlns:p14="http://schemas.microsoft.com/office/powerpoint/2010/main" val="20051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of RIP</a:t>
            </a:r>
            <a:endParaRPr lang="en-US" dirty="0"/>
          </a:p>
        </p:txBody>
      </p:sp>
      <p:sp>
        <p:nvSpPr>
          <p:cNvPr id="3" name="Content Placeholder 2"/>
          <p:cNvSpPr>
            <a:spLocks noGrp="1"/>
          </p:cNvSpPr>
          <p:nvPr>
            <p:ph idx="1"/>
          </p:nvPr>
        </p:nvSpPr>
        <p:spPr/>
        <p:txBody>
          <a:bodyPr/>
          <a:lstStyle/>
          <a:p>
            <a:pPr marL="0" indent="0">
              <a:buNone/>
            </a:pPr>
            <a:r>
              <a:rPr lang="en-US" dirty="0"/>
              <a:t>1. Updates of the network are exchanged periodically. </a:t>
            </a:r>
            <a:r>
              <a:rPr lang="en-US" dirty="0"/>
              <a:t/>
            </a:r>
            <a:br>
              <a:rPr lang="en-US" dirty="0"/>
            </a:br>
            <a:r>
              <a:rPr lang="en-US" dirty="0"/>
              <a:t>2. Updates (routing information) are always broadcast. </a:t>
            </a:r>
            <a:r>
              <a:rPr lang="en-US" dirty="0"/>
              <a:t/>
            </a:r>
            <a:br>
              <a:rPr lang="en-US" dirty="0"/>
            </a:br>
            <a:r>
              <a:rPr lang="en-US" dirty="0"/>
              <a:t>3. Full routing tables are sent in updates. </a:t>
            </a:r>
            <a:r>
              <a:rPr lang="en-US" dirty="0"/>
              <a:t/>
            </a:r>
            <a:br>
              <a:rPr lang="en-US" dirty="0"/>
            </a:br>
            <a:r>
              <a:rPr lang="en-US" dirty="0"/>
              <a:t>4. Routers always trust routing information received from neighbor routers.</a:t>
            </a:r>
            <a:endParaRPr lang="en-US" dirty="0"/>
          </a:p>
        </p:txBody>
      </p:sp>
    </p:spTree>
    <p:extLst>
      <p:ext uri="{BB962C8B-B14F-4D97-AF65-F5344CB8AC3E}">
        <p14:creationId xmlns:p14="http://schemas.microsoft.com/office/powerpoint/2010/main" val="373413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is hop count determined?</a:t>
            </a:r>
            <a:br>
              <a:rPr lang="en-US" dirty="0"/>
            </a:br>
            <a:endParaRPr lang="en-US" dirty="0"/>
          </a:p>
        </p:txBody>
      </p:sp>
      <p:sp>
        <p:nvSpPr>
          <p:cNvPr id="3" name="Content Placeholder 2"/>
          <p:cNvSpPr>
            <a:spLocks noGrp="1"/>
          </p:cNvSpPr>
          <p:nvPr>
            <p:ph idx="1"/>
          </p:nvPr>
        </p:nvSpPr>
        <p:spPr>
          <a:xfrm>
            <a:off x="1295401" y="2556931"/>
            <a:ext cx="5863045" cy="3491171"/>
          </a:xfrm>
        </p:spPr>
        <p:txBody>
          <a:bodyPr>
            <a:normAutofit lnSpcReduction="10000"/>
          </a:bodyPr>
          <a:lstStyle/>
          <a:p>
            <a:r>
              <a:rPr lang="en-US" dirty="0"/>
              <a:t>In the above figure, when the router 1 forwards the packet to the router 2 then it will count as 1 hop count. Similarly, when the router 2 forwards the packet to the router 3 then it will count as 2 hop count, and when the router 3 forwards the packet to router 4, it will count as 3 hop count. In the same way, </a:t>
            </a:r>
            <a:r>
              <a:rPr lang="en-US" dirty="0" smtClean="0"/>
              <a:t>RIP can </a:t>
            </a:r>
            <a:r>
              <a:rPr lang="en-US" dirty="0"/>
              <a:t>support maximum upto 15 hops, which means that the 16 routers can be configured in a RIP</a:t>
            </a:r>
            <a:endParaRPr lang="en-US" dirty="0"/>
          </a:p>
        </p:txBody>
      </p:sp>
      <p:pic>
        <p:nvPicPr>
          <p:cNvPr id="4" name="Picture 3"/>
          <p:cNvPicPr>
            <a:picLocks noChangeAspect="1"/>
          </p:cNvPicPr>
          <p:nvPr/>
        </p:nvPicPr>
        <p:blipFill>
          <a:blip r:embed="rId2"/>
          <a:stretch>
            <a:fillRect/>
          </a:stretch>
        </p:blipFill>
        <p:spPr>
          <a:xfrm>
            <a:off x="7359655" y="3040257"/>
            <a:ext cx="3945638" cy="2237138"/>
          </a:xfrm>
          <a:prstGeom prst="rect">
            <a:avLst/>
          </a:prstGeom>
        </p:spPr>
      </p:pic>
    </p:spTree>
    <p:extLst>
      <p:ext uri="{BB962C8B-B14F-4D97-AF65-F5344CB8AC3E}">
        <p14:creationId xmlns:p14="http://schemas.microsoft.com/office/powerpoint/2010/main" val="383449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RIP works</a:t>
            </a:r>
            <a:endParaRPr lang="en-US" dirty="0"/>
          </a:p>
        </p:txBody>
      </p:sp>
      <p:sp>
        <p:nvSpPr>
          <p:cNvPr id="3" name="Content Placeholder 2"/>
          <p:cNvSpPr>
            <a:spLocks noGrp="1"/>
          </p:cNvSpPr>
          <p:nvPr>
            <p:ph idx="1"/>
          </p:nvPr>
        </p:nvSpPr>
        <p:spPr>
          <a:xfrm>
            <a:off x="1295401" y="2556931"/>
            <a:ext cx="5314405" cy="4470885"/>
          </a:xfrm>
        </p:spPr>
        <p:txBody>
          <a:bodyPr>
            <a:normAutofit/>
          </a:bodyPr>
          <a:lstStyle/>
          <a:p>
            <a:r>
              <a:rPr lang="en-US" sz="2000" dirty="0"/>
              <a:t>If there are 8 routers in a network where Router 1 wants to send the data to Router 3. If the network is configured with RIP, it will choose the route which has the least number of hops. There are three routes in the above network, i.e., Route 1, Route 2, and Route 3. The Route 2 contains the least number of hops, i.e., 2 where Route 1 contains 3 hops, and Route 3 contains 4 hops, so RIP will choose Route 2</a:t>
            </a:r>
          </a:p>
        </p:txBody>
      </p:sp>
      <p:pic>
        <p:nvPicPr>
          <p:cNvPr id="4" name="Picture 3"/>
          <p:cNvPicPr>
            <a:picLocks noChangeAspect="1"/>
          </p:cNvPicPr>
          <p:nvPr/>
        </p:nvPicPr>
        <p:blipFill>
          <a:blip r:embed="rId2"/>
          <a:stretch>
            <a:fillRect/>
          </a:stretch>
        </p:blipFill>
        <p:spPr>
          <a:xfrm>
            <a:off x="6911796" y="2783823"/>
            <a:ext cx="4430231" cy="2611138"/>
          </a:xfrm>
          <a:prstGeom prst="rect">
            <a:avLst/>
          </a:prstGeom>
        </p:spPr>
      </p:pic>
    </p:spTree>
    <p:extLst>
      <p:ext uri="{BB962C8B-B14F-4D97-AF65-F5344CB8AC3E}">
        <p14:creationId xmlns:p14="http://schemas.microsoft.com/office/powerpoint/2010/main" val="312578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b="1" dirty="0"/>
              <a:t>The following are the advantages of a RIP protocol:</a:t>
            </a:r>
            <a:endParaRPr lang="en-US" dirty="0"/>
          </a:p>
          <a:p>
            <a:r>
              <a:rPr lang="en-US" dirty="0"/>
              <a:t>It is easy to configure</a:t>
            </a:r>
          </a:p>
          <a:p>
            <a:r>
              <a:rPr lang="en-US" dirty="0"/>
              <a:t>It has less complexity</a:t>
            </a:r>
          </a:p>
          <a:p>
            <a:r>
              <a:rPr lang="en-US" dirty="0"/>
              <a:t>The CPU utilization is less</a:t>
            </a:r>
          </a:p>
          <a:p>
            <a:endParaRPr lang="en-US" dirty="0"/>
          </a:p>
        </p:txBody>
      </p:sp>
    </p:spTree>
    <p:extLst>
      <p:ext uri="{BB962C8B-B14F-4D97-AF65-F5344CB8AC3E}">
        <p14:creationId xmlns:p14="http://schemas.microsoft.com/office/powerpoint/2010/main" val="190078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 advantages</a:t>
            </a:r>
            <a:endParaRPr lang="en-US" dirty="0"/>
          </a:p>
        </p:txBody>
      </p:sp>
      <p:sp>
        <p:nvSpPr>
          <p:cNvPr id="3" name="Content Placeholder 2"/>
          <p:cNvSpPr>
            <a:spLocks noGrp="1"/>
          </p:cNvSpPr>
          <p:nvPr>
            <p:ph idx="1"/>
          </p:nvPr>
        </p:nvSpPr>
        <p:spPr/>
        <p:txBody>
          <a:bodyPr/>
          <a:lstStyle/>
          <a:p>
            <a:r>
              <a:rPr lang="en-US" dirty="0"/>
              <a:t>Inability to support paths longer than 15 hops.</a:t>
            </a:r>
          </a:p>
          <a:p>
            <a:r>
              <a:rPr lang="en-US" dirty="0"/>
              <a:t>Reliance on fixed metrics to calculate routes.</a:t>
            </a:r>
          </a:p>
          <a:p>
            <a:r>
              <a:rPr lang="en-US" dirty="0"/>
              <a:t>Network intensity of table updates.</a:t>
            </a:r>
          </a:p>
          <a:p>
            <a:r>
              <a:rPr lang="en-US" dirty="0"/>
              <a:t>Relatively slow convergence.</a:t>
            </a:r>
          </a:p>
          <a:p>
            <a:r>
              <a:rPr lang="en-US" dirty="0"/>
              <a:t>Lack of support for dynamic load balancing</a:t>
            </a:r>
          </a:p>
          <a:p>
            <a:endParaRPr lang="en-US" dirty="0"/>
          </a:p>
        </p:txBody>
      </p:sp>
    </p:spTree>
    <p:extLst>
      <p:ext uri="{BB962C8B-B14F-4D97-AF65-F5344CB8AC3E}">
        <p14:creationId xmlns:p14="http://schemas.microsoft.com/office/powerpoint/2010/main" val="305269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 Message Format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Command: It is an 8-bit field that is used for request or reply. The value of the request is 1, and the value of the reply is 2.</a:t>
            </a:r>
          </a:p>
          <a:p>
            <a:r>
              <a:rPr lang="en-US" dirty="0"/>
              <a:t>Version: Here, version means that which version of the protocol we are using. Suppose we are using the protocol of version1, then we put the 1 in this field.</a:t>
            </a:r>
          </a:p>
          <a:p>
            <a:r>
              <a:rPr lang="en-US" dirty="0"/>
              <a:t>Reserved: This is a reserved field, so it is filled with zeroes.</a:t>
            </a:r>
          </a:p>
          <a:p>
            <a:r>
              <a:rPr lang="en-US" dirty="0"/>
              <a:t>Family: It is a 16-bit field. As we are using the TCP/IP family, so we put 2 value in this field.</a:t>
            </a:r>
          </a:p>
          <a:p>
            <a:r>
              <a:rPr lang="en-US" dirty="0"/>
              <a:t>Network Address: It is defined as 14 bytes field. If we use the IPv4 version, then we use 4 bytes, and the other 10 bytes are all zeroes.</a:t>
            </a:r>
          </a:p>
          <a:p>
            <a:r>
              <a:rPr lang="en-US" dirty="0"/>
              <a:t>Distance: The distance field specifies the hop count, i.e., the number of hops used to reach the destination</a:t>
            </a:r>
          </a:p>
          <a:p>
            <a:endParaRPr lang="en-US" dirty="0"/>
          </a:p>
        </p:txBody>
      </p:sp>
    </p:spTree>
    <p:extLst>
      <p:ext uri="{BB962C8B-B14F-4D97-AF65-F5344CB8AC3E}">
        <p14:creationId xmlns:p14="http://schemas.microsoft.com/office/powerpoint/2010/main" val="7817253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TotalTime>
  <Words>555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RIP </vt:lpstr>
      <vt:lpstr>RIP </vt:lpstr>
      <vt:lpstr>Cont.</vt:lpstr>
      <vt:lpstr>Feature of RIP</vt:lpstr>
      <vt:lpstr>How is hop count determined? </vt:lpstr>
      <vt:lpstr>How RIP works</vt:lpstr>
      <vt:lpstr>Advantages </vt:lpstr>
      <vt:lpstr>Dis advantages</vt:lpstr>
      <vt:lpstr>RIP Message Format </vt:lpstr>
      <vt:lpstr>Cont.</vt:lpstr>
      <vt:lpstr>RIP versions </vt:lpstr>
      <vt:lpstr>Versions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RIP</dc:title>
  <dc:creator>Microsoft account</dc:creator>
  <cp:lastModifiedBy>Microsoft account</cp:lastModifiedBy>
  <cp:revision>3</cp:revision>
  <dcterms:created xsi:type="dcterms:W3CDTF">2024-08-11T17:21:48Z</dcterms:created>
  <dcterms:modified xsi:type="dcterms:W3CDTF">2024-08-11T17:41:50Z</dcterms:modified>
</cp:coreProperties>
</file>