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3" r:id="rId24"/>
    <p:sldId id="284" r:id="rId25"/>
    <p:sldId id="285" r:id="rId26"/>
    <p:sldId id="278" r:id="rId27"/>
    <p:sldId id="279" r:id="rId28"/>
    <p:sldId id="280" r:id="rId29"/>
    <p:sldId id="281"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Semantic analysis</a:t>
            </a:r>
            <a:endParaRPr lang="en-US" dirty="0"/>
          </a:p>
        </p:txBody>
      </p:sp>
      <p:sp>
        <p:nvSpPr>
          <p:cNvPr id="3" name="Subtitle 2"/>
          <p:cNvSpPr>
            <a:spLocks noGrp="1"/>
          </p:cNvSpPr>
          <p:nvPr>
            <p:ph type="subTitle" idx="1"/>
          </p:nvPr>
        </p:nvSpPr>
        <p:spPr/>
        <p:txBody>
          <a:bodyPr/>
          <a:lstStyle/>
          <a:p>
            <a:r>
              <a:rPr lang="en-US" dirty="0" smtClean="0"/>
              <a:t>By </a:t>
            </a:r>
          </a:p>
          <a:p>
            <a:r>
              <a:rPr lang="en-US" dirty="0" smtClean="0"/>
              <a:t>Attia Agha</a:t>
            </a:r>
            <a:endParaRPr lang="en-US" dirty="0"/>
          </a:p>
        </p:txBody>
      </p:sp>
    </p:spTree>
    <p:extLst>
      <p:ext uri="{BB962C8B-B14F-4D97-AF65-F5344CB8AC3E}">
        <p14:creationId xmlns:p14="http://schemas.microsoft.com/office/powerpoint/2010/main" val="3707123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92925" y="1280819"/>
            <a:ext cx="7522707" cy="4631031"/>
          </a:xfrm>
          <a:prstGeom prst="rect">
            <a:avLst/>
          </a:prstGeom>
        </p:spPr>
      </p:pic>
    </p:spTree>
    <p:extLst>
      <p:ext uri="{BB962C8B-B14F-4D97-AF65-F5344CB8AC3E}">
        <p14:creationId xmlns:p14="http://schemas.microsoft.com/office/powerpoint/2010/main" val="420552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smtClean="0"/>
              <a:t>2. Dynamic Semantics: Dynamic </a:t>
            </a:r>
            <a:r>
              <a:rPr lang="en-US" dirty="0"/>
              <a:t>semantics refers to the rules that are checked at runtime, meaning while the program is executing. These rules define the actual meaning and behavior of the program, such as how expressions and statements affect the program's state as it runs. The term "dynamic" refers to the fact that these checks happen when the program is running</a:t>
            </a:r>
            <a:r>
              <a:rPr lang="en-US" dirty="0" smtClean="0"/>
              <a:t>.</a:t>
            </a:r>
          </a:p>
          <a:p>
            <a:pPr lvl="1"/>
            <a:r>
              <a:rPr lang="en-US" dirty="0" smtClean="0"/>
              <a:t>Purpose</a:t>
            </a:r>
            <a:r>
              <a:rPr lang="en-US" dirty="0"/>
              <a:t>: Dynamic semantics deal with the runtime behavior and correct execution of the program. It ensures that operations like function calls, control flow, and memory management are carried out as intended.</a:t>
            </a:r>
          </a:p>
        </p:txBody>
      </p:sp>
    </p:spTree>
    <p:extLst>
      <p:ext uri="{BB962C8B-B14F-4D97-AF65-F5344CB8AC3E}">
        <p14:creationId xmlns:p14="http://schemas.microsoft.com/office/powerpoint/2010/main" val="616511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00905" y="1123405"/>
            <a:ext cx="8028073" cy="4670879"/>
          </a:xfrm>
          <a:prstGeom prst="rect">
            <a:avLst/>
          </a:prstGeom>
        </p:spPr>
      </p:pic>
    </p:spTree>
    <p:extLst>
      <p:ext uri="{BB962C8B-B14F-4D97-AF65-F5344CB8AC3E}">
        <p14:creationId xmlns:p14="http://schemas.microsoft.com/office/powerpoint/2010/main" val="2277537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37434" y="1123407"/>
            <a:ext cx="10060671" cy="4741816"/>
          </a:xfrm>
          <a:prstGeom prst="rect">
            <a:avLst/>
          </a:prstGeom>
        </p:spPr>
      </p:pic>
    </p:spTree>
    <p:extLst>
      <p:ext uri="{BB962C8B-B14F-4D97-AF65-F5344CB8AC3E}">
        <p14:creationId xmlns:p14="http://schemas.microsoft.com/office/powerpoint/2010/main" val="1624289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grammar</a:t>
            </a:r>
            <a:endParaRPr lang="en-US" dirty="0"/>
          </a:p>
        </p:txBody>
      </p:sp>
      <p:sp>
        <p:nvSpPr>
          <p:cNvPr id="3" name="Content Placeholder 2"/>
          <p:cNvSpPr>
            <a:spLocks noGrp="1"/>
          </p:cNvSpPr>
          <p:nvPr>
            <p:ph idx="1"/>
          </p:nvPr>
        </p:nvSpPr>
        <p:spPr/>
        <p:txBody>
          <a:bodyPr>
            <a:normAutofit fontScale="85000" lnSpcReduction="20000"/>
          </a:bodyPr>
          <a:lstStyle/>
          <a:p>
            <a:r>
              <a:rPr lang="en-US" dirty="0"/>
              <a:t>Attribute Grammar is an extension of context-free grammar (CFG) where additional attributes are attached to the non-terminals of the grammar. These attributes provide context-sensitive information and are used to specify both the syntax and semantics of a programming language. Attribute grammars help in defining the meaning of constructs in a formal way</a:t>
            </a:r>
            <a:r>
              <a:rPr lang="en-US" dirty="0" smtClean="0"/>
              <a:t>.</a:t>
            </a:r>
          </a:p>
          <a:p>
            <a:r>
              <a:rPr lang="en-US" b="1" dirty="0"/>
              <a:t>Key Concepts of Attribute Grammar:</a:t>
            </a:r>
          </a:p>
          <a:p>
            <a:pPr marL="0" indent="0">
              <a:buNone/>
            </a:pPr>
            <a:r>
              <a:rPr lang="en-US" b="1" dirty="0" smtClean="0"/>
              <a:t>1. Attributes</a:t>
            </a:r>
            <a:r>
              <a:rPr lang="en-US" dirty="0"/>
              <a:t>:</a:t>
            </a:r>
          </a:p>
          <a:p>
            <a:pPr lvl="1">
              <a:buFont typeface="+mj-lt"/>
              <a:buAutoNum type="arabicPeriod"/>
            </a:pPr>
            <a:r>
              <a:rPr lang="en-US" dirty="0"/>
              <a:t>Attributes provide additional information to the grammar's non-terminal symbols. They are classified into two types:</a:t>
            </a:r>
          </a:p>
          <a:p>
            <a:pPr lvl="2">
              <a:buFont typeface="+mj-lt"/>
              <a:buAutoNum type="arabicPeriod"/>
            </a:pPr>
            <a:r>
              <a:rPr lang="en-US" b="1" dirty="0"/>
              <a:t>Synthesized Attributes</a:t>
            </a:r>
            <a:r>
              <a:rPr lang="en-US" dirty="0"/>
              <a:t>: These are calculated from the values of attributes of the children nodes (in a parse tree).</a:t>
            </a:r>
          </a:p>
          <a:p>
            <a:pPr lvl="2">
              <a:buFont typeface="+mj-lt"/>
              <a:buAutoNum type="arabicPeriod"/>
            </a:pPr>
            <a:r>
              <a:rPr lang="en-US" b="1" dirty="0"/>
              <a:t>Inherited Attributes</a:t>
            </a:r>
            <a:r>
              <a:rPr lang="en-US" dirty="0"/>
              <a:t>: These are passed from the parent nodes or siblings to the current node.</a:t>
            </a:r>
          </a:p>
          <a:p>
            <a:pPr marL="0" indent="0">
              <a:buNone/>
            </a:pPr>
            <a:r>
              <a:rPr lang="en-US" b="1" dirty="0" smtClean="0"/>
              <a:t>2. Domains</a:t>
            </a:r>
            <a:r>
              <a:rPr lang="en-US" dirty="0"/>
              <a:t>:</a:t>
            </a:r>
          </a:p>
          <a:p>
            <a:pPr lvl="1">
              <a:buFont typeface="+mj-lt"/>
              <a:buAutoNum type="arabicPeriod"/>
            </a:pPr>
            <a:r>
              <a:rPr lang="en-US" dirty="0"/>
              <a:t>Each attribute has a specific domain of values, which can be simple types like </a:t>
            </a:r>
            <a:r>
              <a:rPr lang="en-US" b="1" dirty="0"/>
              <a:t>integer</a:t>
            </a:r>
            <a:r>
              <a:rPr lang="en-US" dirty="0"/>
              <a:t>, </a:t>
            </a:r>
            <a:r>
              <a:rPr lang="en-US" b="1" dirty="0"/>
              <a:t>float</a:t>
            </a:r>
            <a:r>
              <a:rPr lang="en-US" dirty="0"/>
              <a:t>, </a:t>
            </a:r>
            <a:r>
              <a:rPr lang="en-US" b="1" dirty="0"/>
              <a:t>string</a:t>
            </a:r>
            <a:r>
              <a:rPr lang="en-US" dirty="0"/>
              <a:t>, </a:t>
            </a:r>
            <a:r>
              <a:rPr lang="en-US" b="1" dirty="0"/>
              <a:t>character</a:t>
            </a:r>
            <a:r>
              <a:rPr lang="en-US" dirty="0"/>
              <a:t>, or complex structures like </a:t>
            </a:r>
            <a:r>
              <a:rPr lang="en-US" b="1" dirty="0"/>
              <a:t>expressions</a:t>
            </a:r>
            <a:r>
              <a:rPr lang="en-US" dirty="0"/>
              <a:t>.</a:t>
            </a:r>
          </a:p>
          <a:p>
            <a:endParaRPr lang="en-US" dirty="0"/>
          </a:p>
        </p:txBody>
      </p:sp>
    </p:spTree>
    <p:extLst>
      <p:ext uri="{BB962C8B-B14F-4D97-AF65-F5344CB8AC3E}">
        <p14:creationId xmlns:p14="http://schemas.microsoft.com/office/powerpoint/2010/main" val="1438498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b="1" dirty="0" smtClean="0"/>
              <a:t>3. Semantic </a:t>
            </a:r>
            <a:r>
              <a:rPr lang="en-US" b="1" dirty="0"/>
              <a:t>Rules</a:t>
            </a:r>
            <a:r>
              <a:rPr lang="en-US" dirty="0"/>
              <a:t>:</a:t>
            </a:r>
          </a:p>
          <a:p>
            <a:pPr lvl="1">
              <a:buFont typeface="+mj-lt"/>
              <a:buAutoNum type="arabicPeriod"/>
            </a:pPr>
            <a:r>
              <a:rPr lang="en-US" dirty="0"/>
              <a:t>For each production rule in the grammar, </a:t>
            </a:r>
            <a:r>
              <a:rPr lang="en-US" b="1" dirty="0"/>
              <a:t>semantic rules</a:t>
            </a:r>
            <a:r>
              <a:rPr lang="en-US" dirty="0"/>
              <a:t> define how to compute the attribute values. These rules describe how to compute the attributes for a node based on the attributes of its children (for synthesized attributes) or its parent/siblings (for inherited attributes).</a:t>
            </a:r>
          </a:p>
          <a:p>
            <a:pPr marL="0" indent="0">
              <a:buNone/>
            </a:pPr>
            <a:r>
              <a:rPr lang="en-US" b="1" dirty="0" smtClean="0"/>
              <a:t>4. Attribute </a:t>
            </a:r>
            <a:r>
              <a:rPr lang="en-US" b="1" dirty="0"/>
              <a:t>Propagation in Parse Tree</a:t>
            </a:r>
            <a:r>
              <a:rPr lang="en-US" dirty="0"/>
              <a:t>:</a:t>
            </a:r>
          </a:p>
          <a:p>
            <a:pPr lvl="1">
              <a:buFont typeface="+mj-lt"/>
              <a:buAutoNum type="arabicPeriod"/>
            </a:pPr>
            <a:r>
              <a:rPr lang="en-US" dirty="0"/>
              <a:t>In the parse tree generated by the context-free grammar, the attributes pass values or information between nodes:</a:t>
            </a:r>
          </a:p>
          <a:p>
            <a:pPr lvl="2">
              <a:buFont typeface="+mj-lt"/>
              <a:buAutoNum type="arabicPeriod"/>
            </a:pPr>
            <a:r>
              <a:rPr lang="en-US" b="1" dirty="0"/>
              <a:t>Synthesized attributes</a:t>
            </a:r>
            <a:r>
              <a:rPr lang="en-US" dirty="0"/>
              <a:t> propagate values </a:t>
            </a:r>
            <a:r>
              <a:rPr lang="en-US" b="1" dirty="0"/>
              <a:t>up</a:t>
            </a:r>
            <a:r>
              <a:rPr lang="en-US" dirty="0"/>
              <a:t> the tree.</a:t>
            </a:r>
          </a:p>
          <a:p>
            <a:pPr lvl="2">
              <a:buFont typeface="+mj-lt"/>
              <a:buAutoNum type="arabicPeriod"/>
            </a:pPr>
            <a:r>
              <a:rPr lang="en-US" b="1" dirty="0"/>
              <a:t>Inherited attributes</a:t>
            </a:r>
            <a:r>
              <a:rPr lang="en-US" dirty="0"/>
              <a:t> propagate values </a:t>
            </a:r>
            <a:r>
              <a:rPr lang="en-US" b="1" dirty="0"/>
              <a:t>down</a:t>
            </a:r>
            <a:r>
              <a:rPr lang="en-US" dirty="0"/>
              <a:t> or </a:t>
            </a:r>
            <a:r>
              <a:rPr lang="en-US" b="1" dirty="0"/>
              <a:t>across</a:t>
            </a:r>
            <a:r>
              <a:rPr lang="en-US" dirty="0"/>
              <a:t> the tree.</a:t>
            </a:r>
            <a:endParaRPr lang="en-US" dirty="0"/>
          </a:p>
        </p:txBody>
      </p:sp>
    </p:spTree>
    <p:extLst>
      <p:ext uri="{BB962C8B-B14F-4D97-AF65-F5344CB8AC3E}">
        <p14:creationId xmlns:p14="http://schemas.microsoft.com/office/powerpoint/2010/main" val="3358508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76940" y="1149531"/>
            <a:ext cx="9177637" cy="4324079"/>
          </a:xfrm>
          <a:prstGeom prst="rect">
            <a:avLst/>
          </a:prstGeom>
        </p:spPr>
      </p:pic>
    </p:spTree>
    <p:extLst>
      <p:ext uri="{BB962C8B-B14F-4D97-AF65-F5344CB8AC3E}">
        <p14:creationId xmlns:p14="http://schemas.microsoft.com/office/powerpoint/2010/main" val="3533567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21932" y="1423851"/>
            <a:ext cx="8734179" cy="3760719"/>
          </a:xfrm>
          <a:prstGeom prst="rect">
            <a:avLst/>
          </a:prstGeom>
        </p:spPr>
      </p:pic>
    </p:spTree>
    <p:extLst>
      <p:ext uri="{BB962C8B-B14F-4D97-AF65-F5344CB8AC3E}">
        <p14:creationId xmlns:p14="http://schemas.microsoft.com/office/powerpoint/2010/main" val="3570449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Role of Attribute Grammar:</a:t>
            </a:r>
            <a:br>
              <a:rPr lang="en-US" b="1" dirty="0"/>
            </a:br>
            <a:endParaRPr lang="en-US" dirty="0"/>
          </a:p>
        </p:txBody>
      </p:sp>
      <p:sp>
        <p:nvSpPr>
          <p:cNvPr id="3" name="Content Placeholder 2"/>
          <p:cNvSpPr>
            <a:spLocks noGrp="1"/>
          </p:cNvSpPr>
          <p:nvPr>
            <p:ph idx="1"/>
          </p:nvPr>
        </p:nvSpPr>
        <p:spPr/>
        <p:txBody>
          <a:bodyPr/>
          <a:lstStyle/>
          <a:p>
            <a:r>
              <a:rPr lang="en-US" b="1" dirty="0" smtClean="0"/>
              <a:t>Semantic </a:t>
            </a:r>
            <a:r>
              <a:rPr lang="en-US" b="1" dirty="0"/>
              <a:t>Specification</a:t>
            </a:r>
            <a:r>
              <a:rPr lang="en-US" dirty="0"/>
              <a:t>: It provides a systematic way to define the semantics of programming language constructs. For example, how expressions are evaluated, or how variables are bound to types.</a:t>
            </a:r>
          </a:p>
          <a:p>
            <a:r>
              <a:rPr lang="en-US" b="1" dirty="0"/>
              <a:t>Context-Sensitive Information</a:t>
            </a:r>
            <a:r>
              <a:rPr lang="en-US" dirty="0"/>
              <a:t>: Context-free grammars are limited in capturing context-sensitive aspects (e.g., variable type checking), but attribute grammars can handle such cases by using attributes to store and propagate this context.</a:t>
            </a:r>
          </a:p>
          <a:p>
            <a:endParaRPr lang="en-US" dirty="0"/>
          </a:p>
        </p:txBody>
      </p:sp>
    </p:spTree>
    <p:extLst>
      <p:ext uri="{BB962C8B-B14F-4D97-AF65-F5344CB8AC3E}">
        <p14:creationId xmlns:p14="http://schemas.microsoft.com/office/powerpoint/2010/main" val="2325095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6515" y="1441269"/>
            <a:ext cx="8915400" cy="3777622"/>
          </a:xfrm>
        </p:spPr>
        <p:txBody>
          <a:bodyPr/>
          <a:lstStyle/>
          <a:p>
            <a:r>
              <a:rPr lang="en-US" dirty="0"/>
              <a:t>Semantic attributes may be assigned to their values from their domain at the time of parsing and evaluated at the time of assignment or conditions. Based on the way the attributes get their values, they can be broadly divided into two categories : synthesized attributes and inherited attributes</a:t>
            </a:r>
            <a:r>
              <a:rPr lang="en-US" dirty="0" smtClean="0"/>
              <a:t>.</a:t>
            </a:r>
          </a:p>
          <a:p>
            <a:pPr>
              <a:buFont typeface="+mj-lt"/>
              <a:buAutoNum type="arabicPeriod"/>
            </a:pPr>
            <a:r>
              <a:rPr lang="en-US" dirty="0" smtClean="0"/>
              <a:t>Synthesized attribute</a:t>
            </a:r>
          </a:p>
          <a:p>
            <a:pPr>
              <a:buFont typeface="+mj-lt"/>
              <a:buAutoNum type="arabicPeriod"/>
            </a:pPr>
            <a:r>
              <a:rPr lang="en-US" dirty="0" smtClean="0"/>
              <a:t>Inherited attribute</a:t>
            </a:r>
            <a:endParaRPr lang="en-US" dirty="0"/>
          </a:p>
        </p:txBody>
      </p:sp>
    </p:spTree>
    <p:extLst>
      <p:ext uri="{BB962C8B-B14F-4D97-AF65-F5344CB8AC3E}">
        <p14:creationId xmlns:p14="http://schemas.microsoft.com/office/powerpoint/2010/main" val="397113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analysis</a:t>
            </a:r>
            <a:endParaRPr lang="en-US" dirty="0"/>
          </a:p>
        </p:txBody>
      </p:sp>
      <p:sp>
        <p:nvSpPr>
          <p:cNvPr id="3" name="Content Placeholder 2"/>
          <p:cNvSpPr>
            <a:spLocks noGrp="1"/>
          </p:cNvSpPr>
          <p:nvPr>
            <p:ph idx="1"/>
          </p:nvPr>
        </p:nvSpPr>
        <p:spPr/>
        <p:txBody>
          <a:bodyPr/>
          <a:lstStyle/>
          <a:p>
            <a:r>
              <a:rPr lang="en-US" dirty="0"/>
              <a:t>Semantic Analysis is the third phase of Compiler. Semantic Analysis makes sure that declarations and statements of program are semantically correct. It is a collection of procedures which is called by parser as and when required by </a:t>
            </a:r>
            <a:r>
              <a:rPr lang="en-US" dirty="0" smtClean="0"/>
              <a:t>grammar.</a:t>
            </a:r>
          </a:p>
          <a:p>
            <a:r>
              <a:rPr lang="en-US" dirty="0"/>
              <a:t>Semantics of a language provide meaning to its constructs, like tokens and syntax structure. Semantics help interpret symbols, their types, and their relations with each other. Semantic analysis judges whether the syntax structure constructed in the source program derives any meaning or not</a:t>
            </a:r>
            <a:r>
              <a:rPr lang="en-US" dirty="0" smtClean="0"/>
              <a:t>.</a:t>
            </a:r>
          </a:p>
          <a:p>
            <a:r>
              <a:rPr lang="en-US" dirty="0"/>
              <a:t> Both syntax tree of previous phase and symbol table are used to check the consistency of the given code. Type checking is an important part of semantic analysis where compiler makes sure that each operator has matching operands.</a:t>
            </a:r>
          </a:p>
        </p:txBody>
      </p:sp>
    </p:spTree>
    <p:extLst>
      <p:ext uri="{BB962C8B-B14F-4D97-AF65-F5344CB8AC3E}">
        <p14:creationId xmlns:p14="http://schemas.microsoft.com/office/powerpoint/2010/main" val="1151493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Synthesized Attributes:</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dirty="0" smtClean="0"/>
              <a:t>Definition</a:t>
            </a:r>
            <a:r>
              <a:rPr lang="en-US" dirty="0"/>
              <a:t>: Synthesized attributes are calculated from the attribute values of the </a:t>
            </a:r>
            <a:r>
              <a:rPr lang="en-US" b="1" dirty="0"/>
              <a:t>children</a:t>
            </a:r>
            <a:r>
              <a:rPr lang="en-US" dirty="0"/>
              <a:t> nodes in a parse tree. They allow information to be passed </a:t>
            </a:r>
            <a:r>
              <a:rPr lang="en-US" b="1" dirty="0"/>
              <a:t>upwards</a:t>
            </a:r>
            <a:r>
              <a:rPr lang="en-US" dirty="0"/>
              <a:t> from the children to the parent node.</a:t>
            </a:r>
          </a:p>
          <a:p>
            <a:r>
              <a:rPr lang="en-US" b="1" dirty="0"/>
              <a:t>Usage</a:t>
            </a:r>
            <a:r>
              <a:rPr lang="en-US" dirty="0"/>
              <a:t>: Typically, synthesized attributes are used to compute values like expression results, types, or any semantic information that is derived from the parts of a non-terminal (e.g., computing the result of an arithmetic expression).</a:t>
            </a:r>
          </a:p>
          <a:p>
            <a:endParaRPr lang="en-US" dirty="0"/>
          </a:p>
        </p:txBody>
      </p:sp>
      <p:pic>
        <p:nvPicPr>
          <p:cNvPr id="4" name="Picture 3"/>
          <p:cNvPicPr>
            <a:picLocks noChangeAspect="1"/>
          </p:cNvPicPr>
          <p:nvPr/>
        </p:nvPicPr>
        <p:blipFill>
          <a:blip r:embed="rId2"/>
          <a:stretch>
            <a:fillRect/>
          </a:stretch>
        </p:blipFill>
        <p:spPr>
          <a:xfrm>
            <a:off x="4726677" y="4225061"/>
            <a:ext cx="5318660" cy="2033267"/>
          </a:xfrm>
          <a:prstGeom prst="rect">
            <a:avLst/>
          </a:prstGeom>
        </p:spPr>
      </p:pic>
    </p:spTree>
    <p:extLst>
      <p:ext uri="{BB962C8B-B14F-4D97-AF65-F5344CB8AC3E}">
        <p14:creationId xmlns:p14="http://schemas.microsoft.com/office/powerpoint/2010/main" val="2005202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99214" y="1071156"/>
            <a:ext cx="9518662" cy="4506684"/>
          </a:xfrm>
          <a:prstGeom prst="rect">
            <a:avLst/>
          </a:prstGeom>
        </p:spPr>
      </p:pic>
    </p:spTree>
    <p:extLst>
      <p:ext uri="{BB962C8B-B14F-4D97-AF65-F5344CB8AC3E}">
        <p14:creationId xmlns:p14="http://schemas.microsoft.com/office/powerpoint/2010/main" val="3692510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52710"/>
            <a:ext cx="8911687" cy="1280890"/>
          </a:xfrm>
        </p:spPr>
        <p:txBody>
          <a:bodyPr/>
          <a:lstStyle/>
          <a:p>
            <a:r>
              <a:rPr lang="en-US" dirty="0"/>
              <a:t>Inherited Attributes:</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dirty="0" smtClean="0"/>
              <a:t>Definition</a:t>
            </a:r>
            <a:r>
              <a:rPr lang="en-US" dirty="0"/>
              <a:t>: Inherited attributes are passed from </a:t>
            </a:r>
            <a:r>
              <a:rPr lang="en-US" b="1" dirty="0"/>
              <a:t>parent</a:t>
            </a:r>
            <a:r>
              <a:rPr lang="en-US" dirty="0"/>
              <a:t> nodes or </a:t>
            </a:r>
            <a:r>
              <a:rPr lang="en-US" b="1" dirty="0"/>
              <a:t>siblings</a:t>
            </a:r>
            <a:r>
              <a:rPr lang="en-US" dirty="0"/>
              <a:t> to the current node in the parse tree. These attributes allow information to flow </a:t>
            </a:r>
            <a:r>
              <a:rPr lang="en-US" b="1" dirty="0"/>
              <a:t>downwards</a:t>
            </a:r>
            <a:r>
              <a:rPr lang="en-US" dirty="0"/>
              <a:t> or </a:t>
            </a:r>
            <a:r>
              <a:rPr lang="en-US" b="1" dirty="0"/>
              <a:t>across</a:t>
            </a:r>
            <a:r>
              <a:rPr lang="en-US" dirty="0"/>
              <a:t> the parse tree.</a:t>
            </a:r>
          </a:p>
          <a:p>
            <a:r>
              <a:rPr lang="en-US" b="1" dirty="0"/>
              <a:t>Usage</a:t>
            </a:r>
            <a:r>
              <a:rPr lang="en-US" dirty="0"/>
              <a:t>: Inherited attributes are often used when certain information needs to be passed from an outer context to inner nodes, like types, scope, or environmental conditions that affect the interpretation of a node.</a:t>
            </a:r>
          </a:p>
          <a:p>
            <a:endParaRPr lang="en-US" dirty="0"/>
          </a:p>
        </p:txBody>
      </p:sp>
      <p:pic>
        <p:nvPicPr>
          <p:cNvPr id="4" name="Picture 3"/>
          <p:cNvPicPr>
            <a:picLocks noChangeAspect="1"/>
          </p:cNvPicPr>
          <p:nvPr/>
        </p:nvPicPr>
        <p:blipFill>
          <a:blip r:embed="rId2"/>
          <a:stretch>
            <a:fillRect/>
          </a:stretch>
        </p:blipFill>
        <p:spPr>
          <a:xfrm>
            <a:off x="3401784" y="4035474"/>
            <a:ext cx="7176606" cy="2574332"/>
          </a:xfrm>
          <a:prstGeom prst="rect">
            <a:avLst/>
          </a:prstGeom>
        </p:spPr>
      </p:pic>
    </p:spTree>
    <p:extLst>
      <p:ext uri="{BB962C8B-B14F-4D97-AF65-F5344CB8AC3E}">
        <p14:creationId xmlns:p14="http://schemas.microsoft.com/office/powerpoint/2010/main" val="206322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of inherited attribute</a:t>
            </a:r>
            <a:endParaRPr lang="en-US" dirty="0"/>
          </a:p>
        </p:txBody>
      </p:sp>
      <p:sp>
        <p:nvSpPr>
          <p:cNvPr id="3" name="Content Placeholder 2"/>
          <p:cNvSpPr>
            <a:spLocks noGrp="1"/>
          </p:cNvSpPr>
          <p:nvPr>
            <p:ph idx="1"/>
          </p:nvPr>
        </p:nvSpPr>
        <p:spPr/>
        <p:txBody>
          <a:bodyPr/>
          <a:lstStyle/>
          <a:p>
            <a:r>
              <a:rPr lang="en-US" dirty="0" smtClean="0"/>
              <a:t>As In </a:t>
            </a:r>
            <a:r>
              <a:rPr lang="en-US" dirty="0"/>
              <a:t>contrast to synthesized attributes, inherited attributes can take values from parent and/or siblings. As in the following production</a:t>
            </a:r>
            <a:r>
              <a:rPr lang="en-US" dirty="0" smtClean="0"/>
              <a:t>,</a:t>
            </a:r>
          </a:p>
          <a:p>
            <a:r>
              <a:rPr lang="en-US" dirty="0"/>
              <a:t>A can get values from S, B and C. B can take values from S, A, and C. Likewise, C can take values from S, A, and B</a:t>
            </a:r>
            <a:r>
              <a:rPr lang="en-US" dirty="0" smtClean="0"/>
              <a:t>.</a:t>
            </a:r>
          </a:p>
          <a:p>
            <a:endParaRPr lang="en-US" dirty="0"/>
          </a:p>
          <a:p>
            <a:r>
              <a:rPr lang="en-US" b="1" dirty="0"/>
              <a:t>Expansion</a:t>
            </a:r>
            <a:r>
              <a:rPr lang="en-US" dirty="0"/>
              <a:t> : When a non-terminal is expanded to terminals as per a grammatical rule</a:t>
            </a:r>
            <a:endParaRPr lang="en-US" dirty="0"/>
          </a:p>
        </p:txBody>
      </p:sp>
      <p:pic>
        <p:nvPicPr>
          <p:cNvPr id="4" name="Picture 3"/>
          <p:cNvPicPr>
            <a:picLocks noChangeAspect="1"/>
          </p:cNvPicPr>
          <p:nvPr/>
        </p:nvPicPr>
        <p:blipFill>
          <a:blip r:embed="rId2"/>
          <a:stretch>
            <a:fillRect/>
          </a:stretch>
        </p:blipFill>
        <p:spPr>
          <a:xfrm>
            <a:off x="8556372" y="3211122"/>
            <a:ext cx="1009791" cy="409632"/>
          </a:xfrm>
          <a:prstGeom prst="rect">
            <a:avLst/>
          </a:prstGeom>
        </p:spPr>
      </p:pic>
      <p:pic>
        <p:nvPicPr>
          <p:cNvPr id="5" name="Content Placeholder 3"/>
          <p:cNvPicPr>
            <a:picLocks noChangeAspect="1"/>
          </p:cNvPicPr>
          <p:nvPr/>
        </p:nvPicPr>
        <p:blipFill>
          <a:blip r:embed="rId3"/>
          <a:stretch>
            <a:fillRect/>
          </a:stretch>
        </p:blipFill>
        <p:spPr>
          <a:xfrm>
            <a:off x="6720149" y="4288393"/>
            <a:ext cx="2658982" cy="2372772"/>
          </a:xfrm>
          <a:prstGeom prst="rect">
            <a:avLst/>
          </a:prstGeom>
        </p:spPr>
      </p:pic>
    </p:spTree>
    <p:extLst>
      <p:ext uri="{BB962C8B-B14F-4D97-AF65-F5344CB8AC3E}">
        <p14:creationId xmlns:p14="http://schemas.microsoft.com/office/powerpoint/2010/main" val="687596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Content Placeholder 4"/>
          <p:cNvSpPr>
            <a:spLocks noGrp="1"/>
          </p:cNvSpPr>
          <p:nvPr>
            <p:ph idx="1"/>
          </p:nvPr>
        </p:nvSpPr>
        <p:spPr/>
        <p:txBody>
          <a:bodyPr/>
          <a:lstStyle/>
          <a:p>
            <a:r>
              <a:rPr lang="en-US" b="1" dirty="0"/>
              <a:t>Reduction</a:t>
            </a:r>
            <a:r>
              <a:rPr lang="en-US" dirty="0"/>
              <a:t> : When a terminal is reduced to its corresponding non-terminal according to grammar rules. Syntax trees are parsed top-down and left to right. Whenever reduction occurs, we apply its corresponding semantic rules (actions).</a:t>
            </a:r>
          </a:p>
          <a:p>
            <a:r>
              <a:rPr lang="en-US" dirty="0"/>
              <a:t>Semantic analysis uses Syntax Directed Translations to perform the above tasks.</a:t>
            </a:r>
          </a:p>
          <a:p>
            <a:r>
              <a:rPr lang="en-US" dirty="0"/>
              <a:t>Semantic analyzer receives AST (Abstract Syntax Tree) from its previous stage (syntax analysis).</a:t>
            </a:r>
          </a:p>
          <a:p>
            <a:r>
              <a:rPr lang="en-US" dirty="0"/>
              <a:t>Semantic analyzer attaches attribute information with AST, which are called Attributed AST.</a:t>
            </a:r>
          </a:p>
          <a:p>
            <a:r>
              <a:rPr lang="en-US" dirty="0"/>
              <a:t>Attributes are two tuple value, &lt;attribute name, attribute value&gt;</a:t>
            </a:r>
          </a:p>
          <a:p>
            <a:endParaRPr lang="en-US" dirty="0"/>
          </a:p>
        </p:txBody>
      </p:sp>
    </p:spTree>
    <p:extLst>
      <p:ext uri="{BB962C8B-B14F-4D97-AF65-F5344CB8AC3E}">
        <p14:creationId xmlns:p14="http://schemas.microsoft.com/office/powerpoint/2010/main" val="152761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31400" y="2377441"/>
            <a:ext cx="9573212" cy="2675068"/>
          </a:xfrm>
          <a:prstGeom prst="rect">
            <a:avLst/>
          </a:prstGeom>
        </p:spPr>
      </p:pic>
    </p:spTree>
    <p:extLst>
      <p:ext uri="{BB962C8B-B14F-4D97-AF65-F5344CB8AC3E}">
        <p14:creationId xmlns:p14="http://schemas.microsoft.com/office/powerpoint/2010/main" val="1417940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Combined Example of Synthesized and Inherited Attributes:</a:t>
            </a:r>
          </a:p>
        </p:txBody>
      </p:sp>
      <p:pic>
        <p:nvPicPr>
          <p:cNvPr id="4" name="Content Placeholder 3"/>
          <p:cNvPicPr>
            <a:picLocks noGrp="1" noChangeAspect="1"/>
          </p:cNvPicPr>
          <p:nvPr>
            <p:ph idx="1"/>
          </p:nvPr>
        </p:nvPicPr>
        <p:blipFill>
          <a:blip r:embed="rId2"/>
          <a:stretch>
            <a:fillRect/>
          </a:stretch>
        </p:blipFill>
        <p:spPr>
          <a:xfrm>
            <a:off x="2885205" y="1905000"/>
            <a:ext cx="7828700" cy="4378234"/>
          </a:xfrm>
          <a:prstGeom prst="rect">
            <a:avLst/>
          </a:prstGeom>
        </p:spPr>
      </p:pic>
    </p:spTree>
    <p:extLst>
      <p:ext uri="{BB962C8B-B14F-4D97-AF65-F5344CB8AC3E}">
        <p14:creationId xmlns:p14="http://schemas.microsoft.com/office/powerpoint/2010/main" val="3921441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Attributes in Grammars</a:t>
            </a:r>
          </a:p>
        </p:txBody>
      </p:sp>
      <p:sp>
        <p:nvSpPr>
          <p:cNvPr id="3" name="Content Placeholder 2"/>
          <p:cNvSpPr>
            <a:spLocks noGrp="1"/>
          </p:cNvSpPr>
          <p:nvPr>
            <p:ph idx="1"/>
          </p:nvPr>
        </p:nvSpPr>
        <p:spPr/>
        <p:txBody>
          <a:bodyPr>
            <a:normAutofit/>
          </a:bodyPr>
          <a:lstStyle/>
          <a:p>
            <a:r>
              <a:rPr lang="en-US" b="1" dirty="0" smtClean="0"/>
              <a:t>Synthesized </a:t>
            </a:r>
            <a:r>
              <a:rPr lang="en-US" b="1" dirty="0"/>
              <a:t>Attributes</a:t>
            </a:r>
            <a:r>
              <a:rPr lang="en-US" dirty="0"/>
              <a:t>: Information flows </a:t>
            </a:r>
            <a:r>
              <a:rPr lang="en-US" b="1" dirty="0"/>
              <a:t>upwards</a:t>
            </a:r>
            <a:r>
              <a:rPr lang="en-US" dirty="0"/>
              <a:t> from children to parents.</a:t>
            </a:r>
          </a:p>
          <a:p>
            <a:pPr lvl="1"/>
            <a:r>
              <a:rPr lang="en-US" dirty="0"/>
              <a:t>Example: Evaluating arithmetic expressions, type inference from parts.</a:t>
            </a:r>
          </a:p>
          <a:p>
            <a:r>
              <a:rPr lang="en-US" b="1" dirty="0"/>
              <a:t>Inherited Attributes</a:t>
            </a:r>
            <a:r>
              <a:rPr lang="en-US" dirty="0"/>
              <a:t>: Information flows </a:t>
            </a:r>
            <a:r>
              <a:rPr lang="en-US" b="1" dirty="0"/>
              <a:t>downwards</a:t>
            </a:r>
            <a:r>
              <a:rPr lang="en-US" dirty="0"/>
              <a:t> or </a:t>
            </a:r>
            <a:r>
              <a:rPr lang="en-US" b="1" dirty="0"/>
              <a:t>across</a:t>
            </a:r>
            <a:r>
              <a:rPr lang="en-US" dirty="0"/>
              <a:t> from parents or siblings.</a:t>
            </a:r>
          </a:p>
          <a:p>
            <a:pPr lvl="1"/>
            <a:r>
              <a:rPr lang="en-US" dirty="0"/>
              <a:t>Example: Passing context, types, or scope information to children nodes.</a:t>
            </a:r>
          </a:p>
          <a:p>
            <a:r>
              <a:rPr lang="en-US" b="1" dirty="0"/>
              <a:t>Attribute Grammar's Role in Syntax-Directed Translation:</a:t>
            </a:r>
          </a:p>
          <a:p>
            <a:r>
              <a:rPr lang="en-US" dirty="0"/>
              <a:t>These attributes (synthesized and inherited) allow the definition of semantic rules in context-free grammars, ensuring that the parse tree not only checks syntactical correctness but also ensures semantic integrity, such as type consistency, scoping rules, and more.</a:t>
            </a:r>
          </a:p>
        </p:txBody>
      </p:sp>
    </p:spTree>
    <p:extLst>
      <p:ext uri="{BB962C8B-B14F-4D97-AF65-F5344CB8AC3E}">
        <p14:creationId xmlns:p14="http://schemas.microsoft.com/office/powerpoint/2010/main" val="1704299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S-attributed SDT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a:t>
            </a:r>
            <a:r>
              <a:rPr lang="en-US" dirty="0"/>
              <a:t>an SDT uses only synthesized attributes, it is called as S-attributed SDT. These attributes are evaluated using S-attributed SDTs that have their semantic actions written after the production (right hand side).</a:t>
            </a:r>
          </a:p>
          <a:p>
            <a:endParaRPr lang="en-US" dirty="0" smtClean="0"/>
          </a:p>
          <a:p>
            <a:endParaRPr lang="en-US" dirty="0"/>
          </a:p>
          <a:p>
            <a:endParaRPr lang="en-US" dirty="0" smtClean="0"/>
          </a:p>
          <a:p>
            <a:endParaRPr lang="en-US" dirty="0"/>
          </a:p>
          <a:p>
            <a:endParaRPr lang="en-US" dirty="0" smtClean="0"/>
          </a:p>
          <a:p>
            <a:endParaRPr lang="en-US" dirty="0" smtClean="0"/>
          </a:p>
          <a:p>
            <a:pPr marL="0" indent="0">
              <a:buNone/>
            </a:pPr>
            <a:r>
              <a:rPr lang="en-US" dirty="0" smtClean="0"/>
              <a:t>As </a:t>
            </a:r>
            <a:r>
              <a:rPr lang="en-US" dirty="0"/>
              <a:t>depicted above, attributes in S-attributed SDTs are evaluated in bottom-up parsing, as the values of the parent nodes depend upon the values of the child nodes.</a:t>
            </a:r>
            <a:endParaRPr lang="en-US" dirty="0"/>
          </a:p>
        </p:txBody>
      </p:sp>
      <p:pic>
        <p:nvPicPr>
          <p:cNvPr id="4" name="Picture 3"/>
          <p:cNvPicPr>
            <a:picLocks noChangeAspect="1"/>
          </p:cNvPicPr>
          <p:nvPr/>
        </p:nvPicPr>
        <p:blipFill>
          <a:blip r:embed="rId2"/>
          <a:stretch>
            <a:fillRect/>
          </a:stretch>
        </p:blipFill>
        <p:spPr>
          <a:xfrm>
            <a:off x="5022712" y="2890577"/>
            <a:ext cx="3296110" cy="1819529"/>
          </a:xfrm>
          <a:prstGeom prst="rect">
            <a:avLst/>
          </a:prstGeom>
        </p:spPr>
      </p:pic>
    </p:spTree>
    <p:extLst>
      <p:ext uri="{BB962C8B-B14F-4D97-AF65-F5344CB8AC3E}">
        <p14:creationId xmlns:p14="http://schemas.microsoft.com/office/powerpoint/2010/main" val="973768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L-attributed SDT</a:t>
            </a:r>
            <a:br>
              <a:rPr lang="en-US" dirty="0"/>
            </a:br>
            <a:endParaRPr lang="en-US" dirty="0"/>
          </a:p>
        </p:txBody>
      </p:sp>
      <p:sp>
        <p:nvSpPr>
          <p:cNvPr id="3" name="Content Placeholder 2"/>
          <p:cNvSpPr>
            <a:spLocks noGrp="1"/>
          </p:cNvSpPr>
          <p:nvPr>
            <p:ph idx="1"/>
          </p:nvPr>
        </p:nvSpPr>
        <p:spPr/>
        <p:txBody>
          <a:bodyPr/>
          <a:lstStyle/>
          <a:p>
            <a:r>
              <a:rPr lang="en-US" dirty="0" smtClean="0"/>
              <a:t>This </a:t>
            </a:r>
            <a:r>
              <a:rPr lang="en-US" dirty="0"/>
              <a:t>form of SDT uses both synthesized and inherited attributes with restriction of not taking values from right siblings.</a:t>
            </a:r>
          </a:p>
          <a:p>
            <a:r>
              <a:rPr lang="en-US" dirty="0"/>
              <a:t>In L-attributed SDTs, a non-terminal can get values from its parent, child, and sibling nodes. As in the following </a:t>
            </a:r>
            <a:r>
              <a:rPr lang="en-US" dirty="0" smtClean="0"/>
              <a:t>production</a:t>
            </a:r>
          </a:p>
          <a:p>
            <a:endParaRPr lang="en-US" dirty="0"/>
          </a:p>
          <a:p>
            <a:endParaRPr lang="en-US" dirty="0" smtClean="0"/>
          </a:p>
          <a:p>
            <a:r>
              <a:rPr lang="en-US" dirty="0"/>
              <a:t>S can take values from A, B, and C (synthesized). A can take values from S only. B can take values from S and A. C can get values from S, A, and B. No non-terminal can get values from the sibling to its right.</a:t>
            </a:r>
          </a:p>
          <a:p>
            <a:endParaRPr lang="en-US" dirty="0"/>
          </a:p>
        </p:txBody>
      </p:sp>
      <p:pic>
        <p:nvPicPr>
          <p:cNvPr id="4" name="Picture 3"/>
          <p:cNvPicPr>
            <a:picLocks noChangeAspect="1"/>
          </p:cNvPicPr>
          <p:nvPr/>
        </p:nvPicPr>
        <p:blipFill>
          <a:blip r:embed="rId2"/>
          <a:stretch>
            <a:fillRect/>
          </a:stretch>
        </p:blipFill>
        <p:spPr>
          <a:xfrm>
            <a:off x="5252920" y="3564758"/>
            <a:ext cx="1686160" cy="590632"/>
          </a:xfrm>
          <a:prstGeom prst="rect">
            <a:avLst/>
          </a:prstGeom>
        </p:spPr>
      </p:pic>
    </p:spTree>
    <p:extLst>
      <p:ext uri="{BB962C8B-B14F-4D97-AF65-F5344CB8AC3E}">
        <p14:creationId xmlns:p14="http://schemas.microsoft.com/office/powerpoint/2010/main" val="212788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Analyzer:</a:t>
            </a:r>
          </a:p>
        </p:txBody>
      </p:sp>
      <p:sp>
        <p:nvSpPr>
          <p:cNvPr id="3" name="Content Placeholder 2"/>
          <p:cNvSpPr>
            <a:spLocks noGrp="1"/>
          </p:cNvSpPr>
          <p:nvPr>
            <p:ph idx="1"/>
          </p:nvPr>
        </p:nvSpPr>
        <p:spPr/>
        <p:txBody>
          <a:bodyPr>
            <a:normAutofit/>
          </a:bodyPr>
          <a:lstStyle/>
          <a:p>
            <a:r>
              <a:rPr lang="en-US" dirty="0" smtClean="0"/>
              <a:t>It </a:t>
            </a:r>
            <a:r>
              <a:rPr lang="en-US" dirty="0"/>
              <a:t>uses syntax tree and symbol table to check whether the given program is semantically consistent with language definition. It gathers type information and stores it in either syntax tree or symbol table. This type information is subsequently used by compiler during intermediate-code generation</a:t>
            </a:r>
            <a:r>
              <a:rPr lang="en-US" dirty="0" smtClean="0"/>
              <a:t>.</a:t>
            </a:r>
          </a:p>
          <a:p>
            <a:pPr fontAlgn="base"/>
            <a:r>
              <a:rPr lang="en-US" b="1" dirty="0">
                <a:solidFill>
                  <a:srgbClr val="273239"/>
                </a:solidFill>
                <a:latin typeface="Nunito" panose="00000500000000000000" pitchFamily="2" charset="0"/>
              </a:rPr>
              <a:t>Semantic Errors</a:t>
            </a:r>
            <a:r>
              <a:rPr lang="en-US" b="1" dirty="0" smtClean="0">
                <a:solidFill>
                  <a:srgbClr val="273239"/>
                </a:solidFill>
                <a:latin typeface="Nunito" panose="00000500000000000000" pitchFamily="2" charset="0"/>
              </a:rPr>
              <a:t>:</a:t>
            </a:r>
          </a:p>
          <a:p>
            <a:pPr fontAlgn="base"/>
            <a:r>
              <a:rPr lang="en-US" b="1" dirty="0"/>
              <a:t>Semantic Errors</a:t>
            </a:r>
            <a:r>
              <a:rPr lang="en-US" dirty="0"/>
              <a:t> occur when the syntax of the code is correct but there is a logical issue in terms of meaning or behavior, which can only be detected during the semantic analysis phase of a compiler. These errors are related to the correct interpretation and meaning of the program. Below are the types of semantic errors recognized by the </a:t>
            </a:r>
            <a:r>
              <a:rPr lang="en-US" b="1" dirty="0"/>
              <a:t>semantic analyzer</a:t>
            </a:r>
            <a:r>
              <a:rPr lang="en-US" dirty="0"/>
              <a:t>:</a:t>
            </a:r>
          </a:p>
          <a:p>
            <a:pPr marL="0" indent="0" fontAlgn="base">
              <a:buNone/>
            </a:pPr>
            <a:endParaRPr lang="en-US" dirty="0"/>
          </a:p>
        </p:txBody>
      </p:sp>
    </p:spTree>
    <p:extLst>
      <p:ext uri="{BB962C8B-B14F-4D97-AF65-F5344CB8AC3E}">
        <p14:creationId xmlns:p14="http://schemas.microsoft.com/office/powerpoint/2010/main" val="1070559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Attributes in L-attributed SDTs are evaluated by depth-first and left-to-right parsing manner</a:t>
            </a:r>
            <a:r>
              <a:rPr lang="en-US" dirty="0" smtClean="0"/>
              <a:t>.</a:t>
            </a:r>
          </a:p>
          <a:p>
            <a:endParaRPr lang="en-US" dirty="0"/>
          </a:p>
          <a:p>
            <a:endParaRPr lang="en-US" dirty="0" smtClean="0"/>
          </a:p>
          <a:p>
            <a:endParaRPr lang="en-US" dirty="0"/>
          </a:p>
          <a:p>
            <a:endParaRPr lang="en-US" dirty="0" smtClean="0"/>
          </a:p>
          <a:p>
            <a:endParaRPr lang="en-US" dirty="0"/>
          </a:p>
          <a:p>
            <a:r>
              <a:rPr lang="en-US" dirty="0"/>
              <a:t>We may conclude that if a definition is S-attributed, then it is also L-attributed as L-attributed definition encloses S-attributed definitions.</a:t>
            </a:r>
            <a:endParaRPr lang="en-US" dirty="0"/>
          </a:p>
        </p:txBody>
      </p:sp>
      <p:pic>
        <p:nvPicPr>
          <p:cNvPr id="4" name="Picture 3"/>
          <p:cNvPicPr>
            <a:picLocks noChangeAspect="1"/>
          </p:cNvPicPr>
          <p:nvPr/>
        </p:nvPicPr>
        <p:blipFill>
          <a:blip r:embed="rId2"/>
          <a:stretch>
            <a:fillRect/>
          </a:stretch>
        </p:blipFill>
        <p:spPr>
          <a:xfrm>
            <a:off x="5427659" y="2506252"/>
            <a:ext cx="2540684" cy="2026673"/>
          </a:xfrm>
          <a:prstGeom prst="rect">
            <a:avLst/>
          </a:prstGeom>
        </p:spPr>
      </p:pic>
    </p:spTree>
    <p:extLst>
      <p:ext uri="{BB962C8B-B14F-4D97-AF65-F5344CB8AC3E}">
        <p14:creationId xmlns:p14="http://schemas.microsoft.com/office/powerpoint/2010/main" val="270907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errors</a:t>
            </a:r>
            <a:endParaRPr lang="en-US" dirty="0"/>
          </a:p>
        </p:txBody>
      </p:sp>
      <p:sp>
        <p:nvSpPr>
          <p:cNvPr id="3" name="Content Placeholder 2"/>
          <p:cNvSpPr>
            <a:spLocks noGrp="1"/>
          </p:cNvSpPr>
          <p:nvPr>
            <p:ph idx="1"/>
          </p:nvPr>
        </p:nvSpPr>
        <p:spPr/>
        <p:txBody>
          <a:bodyPr/>
          <a:lstStyle/>
          <a:p>
            <a:pPr fontAlgn="base"/>
            <a:r>
              <a:rPr lang="en-US" dirty="0">
                <a:solidFill>
                  <a:srgbClr val="273239"/>
                </a:solidFill>
                <a:latin typeface="Nunito" panose="00000500000000000000" pitchFamily="2" charset="0"/>
              </a:rPr>
              <a:t>Errors recognized by semantic analyzer are as follows:</a:t>
            </a:r>
          </a:p>
          <a:p>
            <a:pPr fontAlgn="base">
              <a:buFont typeface="Arial" panose="020B0604020202020204" pitchFamily="34" charset="0"/>
              <a:buChar char="•"/>
            </a:pPr>
            <a:r>
              <a:rPr lang="en-US" dirty="0">
                <a:solidFill>
                  <a:srgbClr val="273239"/>
                </a:solidFill>
                <a:latin typeface="Nunito" panose="00000500000000000000" pitchFamily="2" charset="0"/>
              </a:rPr>
              <a:t>Type mismatch</a:t>
            </a:r>
          </a:p>
          <a:p>
            <a:pPr fontAlgn="base">
              <a:buFont typeface="Arial" panose="020B0604020202020204" pitchFamily="34" charset="0"/>
              <a:buChar char="•"/>
            </a:pPr>
            <a:r>
              <a:rPr lang="en-US" dirty="0">
                <a:solidFill>
                  <a:srgbClr val="273239"/>
                </a:solidFill>
                <a:latin typeface="Nunito" panose="00000500000000000000" pitchFamily="2" charset="0"/>
              </a:rPr>
              <a:t>Undeclared variables</a:t>
            </a:r>
          </a:p>
          <a:p>
            <a:pPr fontAlgn="base">
              <a:buFont typeface="Arial" panose="020B0604020202020204" pitchFamily="34" charset="0"/>
              <a:buChar char="•"/>
            </a:pPr>
            <a:r>
              <a:rPr lang="en-US" dirty="0">
                <a:solidFill>
                  <a:srgbClr val="273239"/>
                </a:solidFill>
                <a:latin typeface="Nunito" panose="00000500000000000000" pitchFamily="2" charset="0"/>
              </a:rPr>
              <a:t>Reserved identifier misuse</a:t>
            </a:r>
          </a:p>
          <a:p>
            <a:endParaRPr lang="en-US" dirty="0"/>
          </a:p>
        </p:txBody>
      </p:sp>
    </p:spTree>
    <p:extLst>
      <p:ext uri="{BB962C8B-B14F-4D97-AF65-F5344CB8AC3E}">
        <p14:creationId xmlns:p14="http://schemas.microsoft.com/office/powerpoint/2010/main" val="41504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589212" y="2185851"/>
            <a:ext cx="8915400" cy="3777622"/>
          </a:xfrm>
        </p:spPr>
        <p:txBody>
          <a:bodyPr/>
          <a:lstStyle/>
          <a:p>
            <a:r>
              <a:rPr lang="en-US" b="1" dirty="0"/>
              <a:t>1. Type Mismatch</a:t>
            </a:r>
          </a:p>
          <a:p>
            <a:r>
              <a:rPr lang="en-US" b="1" dirty="0"/>
              <a:t>Explanation</a:t>
            </a:r>
            <a:r>
              <a:rPr lang="en-US" dirty="0"/>
              <a:t>: This error occurs when two or more incompatible types are used together in an operation. For example, trying to add an integer to a string, or using a function in a context where a value of a different type is expected</a:t>
            </a:r>
          </a:p>
          <a:p>
            <a:endParaRPr lang="en-US" dirty="0"/>
          </a:p>
        </p:txBody>
      </p:sp>
      <p:pic>
        <p:nvPicPr>
          <p:cNvPr id="4" name="Picture 3"/>
          <p:cNvPicPr>
            <a:picLocks noChangeAspect="1"/>
          </p:cNvPicPr>
          <p:nvPr/>
        </p:nvPicPr>
        <p:blipFill>
          <a:blip r:embed="rId2"/>
          <a:stretch>
            <a:fillRect/>
          </a:stretch>
        </p:blipFill>
        <p:spPr>
          <a:xfrm>
            <a:off x="3473950" y="3709802"/>
            <a:ext cx="6976336" cy="2534522"/>
          </a:xfrm>
          <a:prstGeom prst="rect">
            <a:avLst/>
          </a:prstGeom>
        </p:spPr>
      </p:pic>
    </p:spTree>
    <p:extLst>
      <p:ext uri="{BB962C8B-B14F-4D97-AF65-F5344CB8AC3E}">
        <p14:creationId xmlns:p14="http://schemas.microsoft.com/office/powerpoint/2010/main" val="164909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a:t>2. Undeclared Variables</a:t>
            </a:r>
          </a:p>
          <a:p>
            <a:r>
              <a:rPr lang="en-US" b="1" dirty="0"/>
              <a:t>Explanation</a:t>
            </a:r>
            <a:r>
              <a:rPr lang="en-US" dirty="0"/>
              <a:t>: This error occurs when a variable is used in a program without being declared first. The semantic analyzer ensures that all variables used in the code have been properly declared with a valid type</a:t>
            </a:r>
          </a:p>
          <a:p>
            <a:endParaRPr lang="en-US" dirty="0"/>
          </a:p>
        </p:txBody>
      </p:sp>
      <p:pic>
        <p:nvPicPr>
          <p:cNvPr id="4" name="Picture 3"/>
          <p:cNvPicPr>
            <a:picLocks noChangeAspect="1"/>
          </p:cNvPicPr>
          <p:nvPr/>
        </p:nvPicPr>
        <p:blipFill>
          <a:blip r:embed="rId2"/>
          <a:stretch>
            <a:fillRect/>
          </a:stretch>
        </p:blipFill>
        <p:spPr>
          <a:xfrm>
            <a:off x="3626004" y="3638309"/>
            <a:ext cx="6432774" cy="2272913"/>
          </a:xfrm>
          <a:prstGeom prst="rect">
            <a:avLst/>
          </a:prstGeom>
        </p:spPr>
      </p:pic>
    </p:spTree>
    <p:extLst>
      <p:ext uri="{BB962C8B-B14F-4D97-AF65-F5344CB8AC3E}">
        <p14:creationId xmlns:p14="http://schemas.microsoft.com/office/powerpoint/2010/main" val="84337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a:t>3. Reserved Identifier Misuse</a:t>
            </a:r>
          </a:p>
          <a:p>
            <a:r>
              <a:rPr lang="en-US" b="1" dirty="0"/>
              <a:t>Explanation</a:t>
            </a:r>
            <a:r>
              <a:rPr lang="en-US" dirty="0"/>
              <a:t>: Some identifiers in a programming language are reserved for specific purposes (such as keywords), and they cannot be used as variable names or identifiers. Misusing reserved words leads to semantic errors.</a:t>
            </a:r>
          </a:p>
          <a:p>
            <a:endParaRPr lang="en-US" dirty="0"/>
          </a:p>
        </p:txBody>
      </p:sp>
      <p:pic>
        <p:nvPicPr>
          <p:cNvPr id="4" name="Picture 3"/>
          <p:cNvPicPr>
            <a:picLocks noChangeAspect="1"/>
          </p:cNvPicPr>
          <p:nvPr/>
        </p:nvPicPr>
        <p:blipFill>
          <a:blip r:embed="rId2"/>
          <a:stretch>
            <a:fillRect/>
          </a:stretch>
        </p:blipFill>
        <p:spPr>
          <a:xfrm>
            <a:off x="3028585" y="3677639"/>
            <a:ext cx="7641511" cy="2063766"/>
          </a:xfrm>
          <a:prstGeom prst="rect">
            <a:avLst/>
          </a:prstGeom>
        </p:spPr>
      </p:pic>
    </p:spTree>
    <p:extLst>
      <p:ext uri="{BB962C8B-B14F-4D97-AF65-F5344CB8AC3E}">
        <p14:creationId xmlns:p14="http://schemas.microsoft.com/office/powerpoint/2010/main" val="340572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a:t>Additional Semantic Errors (Optional):</a:t>
            </a:r>
          </a:p>
          <a:p>
            <a:pPr marL="0" indent="0">
              <a:buNone/>
            </a:pPr>
            <a:r>
              <a:rPr lang="en-US" dirty="0"/>
              <a:t>Apart from the three mentioned errors, here are a few other common semantic errors that semantic analyzers may catch:</a:t>
            </a:r>
          </a:p>
          <a:p>
            <a:r>
              <a:rPr lang="en-US" b="1" dirty="0"/>
              <a:t>Incompatible Function Arguments</a:t>
            </a:r>
            <a:r>
              <a:rPr lang="en-US" dirty="0"/>
              <a:t>: Calling a function with the wrong number or type of arguments.</a:t>
            </a:r>
          </a:p>
          <a:p>
            <a:r>
              <a:rPr lang="en-US" b="1" dirty="0"/>
              <a:t>Inconsistent Return Type</a:t>
            </a:r>
            <a:r>
              <a:rPr lang="en-US" dirty="0"/>
              <a:t>: Returning a value of an incorrect type from a function.</a:t>
            </a:r>
          </a:p>
          <a:p>
            <a:r>
              <a:rPr lang="en-US" b="1" dirty="0"/>
              <a:t>Out-of-Scope Variables</a:t>
            </a:r>
            <a:r>
              <a:rPr lang="en-US" dirty="0"/>
              <a:t>: Using a variable outside its defined scope</a:t>
            </a:r>
          </a:p>
          <a:p>
            <a:endParaRPr lang="en-US" dirty="0"/>
          </a:p>
        </p:txBody>
      </p:sp>
    </p:spTree>
    <p:extLst>
      <p:ext uri="{BB962C8B-B14F-4D97-AF65-F5344CB8AC3E}">
        <p14:creationId xmlns:p14="http://schemas.microsoft.com/office/powerpoint/2010/main" val="277678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b="1" dirty="0"/>
              <a:t>Static and dynamic semantics</a:t>
            </a:r>
            <a:r>
              <a:rPr lang="en-US" dirty="0"/>
              <a:t> refer to different aspects of how a program's meaning and correctness are analyzed. These are not specific types of semantics but rather </a:t>
            </a:r>
            <a:r>
              <a:rPr lang="en-US" b="1" dirty="0"/>
              <a:t>categories</a:t>
            </a:r>
            <a:r>
              <a:rPr lang="en-US" dirty="0"/>
              <a:t> based on when and how certain aspects of the program are checked or </a:t>
            </a:r>
            <a:r>
              <a:rPr lang="en-US" dirty="0" smtClean="0"/>
              <a:t>enforced.</a:t>
            </a:r>
          </a:p>
          <a:p>
            <a:pPr>
              <a:buFont typeface="+mj-lt"/>
              <a:buAutoNum type="arabicPeriod"/>
            </a:pPr>
            <a:r>
              <a:rPr lang="en-US" dirty="0"/>
              <a:t>Static </a:t>
            </a:r>
            <a:r>
              <a:rPr lang="en-US" dirty="0" smtClean="0"/>
              <a:t>Semantics: Static </a:t>
            </a:r>
            <a:r>
              <a:rPr lang="en-US" dirty="0"/>
              <a:t>semantics refers to the rules that are checked at compile-time, meaning before the program is executed. These rules ensure that the program's structure and elements (like variable types, scope, or function signatures) adhere to certain constraints and conventions. The term "static" refers to the fact that these checks are done without running the program</a:t>
            </a:r>
            <a:r>
              <a:rPr lang="en-US" dirty="0" smtClean="0"/>
              <a:t>.</a:t>
            </a:r>
          </a:p>
          <a:p>
            <a:pPr lvl="1"/>
            <a:r>
              <a:rPr lang="en-US" dirty="0" smtClean="0"/>
              <a:t>Purpose</a:t>
            </a:r>
            <a:r>
              <a:rPr lang="en-US" dirty="0"/>
              <a:t>: While static semantics doesn't define the complete meaning of the program during execution, it ensures that the program adheres to a valid structure that allows it to execute correctly. It focuses on ensuring that there are no semantic errors that could prevent successful compilation.</a:t>
            </a:r>
          </a:p>
        </p:txBody>
      </p:sp>
    </p:spTree>
    <p:extLst>
      <p:ext uri="{BB962C8B-B14F-4D97-AF65-F5344CB8AC3E}">
        <p14:creationId xmlns:p14="http://schemas.microsoft.com/office/powerpoint/2010/main" val="37766189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TotalTime>
  <Words>1677</Words>
  <Application>Microsoft Office PowerPoint</Application>
  <PresentationFormat>Widescreen</PresentationFormat>
  <Paragraphs>109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Gothic</vt:lpstr>
      <vt:lpstr>Nunito</vt:lpstr>
      <vt:lpstr>Wingdings 3</vt:lpstr>
      <vt:lpstr>Wisp</vt:lpstr>
      <vt:lpstr>Semantic analysis</vt:lpstr>
      <vt:lpstr>Semantic analysis</vt:lpstr>
      <vt:lpstr>Semantic Analyzer:</vt:lpstr>
      <vt:lpstr>Semantic errors</vt:lpstr>
      <vt:lpstr>Cont.</vt:lpstr>
      <vt:lpstr>Cont.</vt:lpstr>
      <vt:lpstr>Cont.</vt:lpstr>
      <vt:lpstr>Cont.</vt:lpstr>
      <vt:lpstr>Categories </vt:lpstr>
      <vt:lpstr>PowerPoint Presentation</vt:lpstr>
      <vt:lpstr>Cont.</vt:lpstr>
      <vt:lpstr>PowerPoint Presentation</vt:lpstr>
      <vt:lpstr>PowerPoint Presentation</vt:lpstr>
      <vt:lpstr>Attribute grammar</vt:lpstr>
      <vt:lpstr>Cont.</vt:lpstr>
      <vt:lpstr>PowerPoint Presentation</vt:lpstr>
      <vt:lpstr>PowerPoint Presentation</vt:lpstr>
      <vt:lpstr>Role of Attribute Grammar: </vt:lpstr>
      <vt:lpstr>PowerPoint Presentation</vt:lpstr>
      <vt:lpstr>Synthesized Attributes: </vt:lpstr>
      <vt:lpstr>PowerPoint Presentation</vt:lpstr>
      <vt:lpstr>Inherited Attributes: </vt:lpstr>
      <vt:lpstr>Another example of inherited attribute</vt:lpstr>
      <vt:lpstr>Cont.</vt:lpstr>
      <vt:lpstr>PowerPoint Presentation</vt:lpstr>
      <vt:lpstr>Combined Example of Synthesized and Inherited Attributes:</vt:lpstr>
      <vt:lpstr>Summary of Attributes in Grammars</vt:lpstr>
      <vt:lpstr>S-attributed SDT </vt:lpstr>
      <vt:lpstr>L-attributed SDT </vt:lpstr>
      <vt:lpstr>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analysis</dc:title>
  <dc:creator>Microsoft account</dc:creator>
  <cp:lastModifiedBy>Microsoft account</cp:lastModifiedBy>
  <cp:revision>5</cp:revision>
  <dcterms:created xsi:type="dcterms:W3CDTF">2024-10-06T17:18:05Z</dcterms:created>
  <dcterms:modified xsi:type="dcterms:W3CDTF">2024-10-06T18:02:57Z</dcterms:modified>
</cp:coreProperties>
</file>