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6789"/>
            <a:ext cx="12189884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blackWhite">
          <a:xfrm>
            <a:off x="0" y="5153025"/>
            <a:ext cx="12192000" cy="1760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black">
          <a:xfrm>
            <a:off x="2235200" y="1301750"/>
            <a:ext cx="5471584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FFFF"/>
                </a:solidFill>
              </a:rPr>
              <a:t> Process Improvement Series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2133600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08001" y="685800"/>
            <a:ext cx="2207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5400" dirty="0">
                <a:solidFill>
                  <a:srgbClr val="006600"/>
                </a:solidFill>
                <a:latin typeface="Comic Sans MS" pitchFamily="66" charset="0"/>
              </a:rPr>
              <a:t>CC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08000" y="1295401"/>
            <a:ext cx="1524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 dirty="0">
                <a:solidFill>
                  <a:srgbClr val="006600"/>
                </a:solidFill>
              </a:rPr>
              <a:t>GROUP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823200" y="5257800"/>
            <a:ext cx="406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800" dirty="0"/>
              <a:t>Corporate Consulting Group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3"/>
            <a:ext cx="10606617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20701" y="3349625"/>
            <a:ext cx="10604500" cy="339725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b="1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7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0816" y="1776414"/>
            <a:ext cx="3531736" cy="1641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3939" y="808038"/>
            <a:ext cx="1348061" cy="2609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0086" y="808038"/>
            <a:ext cx="2023631" cy="2609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1" y="1776414"/>
            <a:ext cx="10064751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673350"/>
            <a:ext cx="10064751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776414"/>
            <a:ext cx="4929717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776414"/>
            <a:ext cx="4929717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8" y="1776414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80718" y="2673350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776414"/>
            <a:ext cx="4929717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8" y="1776414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447800" y="2673350"/>
            <a:ext cx="4929717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0718" y="2673350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BD8E-70C7-4C78-8092-16DBF04AB7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45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66F2C-56A7-43A6-906E-A681204833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0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592D7-074A-4EAF-9AE4-31B947EA9D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748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A9AF-E031-4EBA-AE2D-9E43B16533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8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8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52CD-C873-43EB-8C33-959FCABF06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452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BC2B-0AFE-4339-8D74-FA5DE50E40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979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E793B-B200-42F2-B0D8-83A44FE94C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675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C074-F724-468B-8AEF-00A710F075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760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739EC-6D92-4389-BF2A-FEB098C0F7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806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174D-5B67-41C2-8B8C-58FEC2EE23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23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AEA7-4CEC-4612-9CAD-2E42D62789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662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31967" y="687388"/>
            <a:ext cx="1549400" cy="558800"/>
            <a:chOff x="4738" y="433"/>
            <a:chExt cx="732" cy="352"/>
          </a:xfrm>
        </p:grpSpPr>
        <p:pic>
          <p:nvPicPr>
            <p:cNvPr id="6" name="Picture 4" descr="ibm_white_logo_300dpi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en-US" sz="600" dirty="0"/>
                <a:t>®</a:t>
              </a:r>
            </a:p>
            <a:p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endParaRPr lang="en-US" altLang="en-US" sz="600" dirty="0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0" y="5153025"/>
            <a:ext cx="12192000" cy="1760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8376"/>
            <a:ext cx="12189884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black">
          <a:xfrm>
            <a:off x="2709333" y="1301750"/>
            <a:ext cx="5471584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FFFF"/>
                </a:solidFill>
              </a:rPr>
              <a:t>IBM  Group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black">
          <a:xfrm flipV="1">
            <a:off x="2516717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black">
          <a:xfrm>
            <a:off x="9652000" y="6248401"/>
            <a:ext cx="21865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000" dirty="0">
                <a:solidFill>
                  <a:srgbClr val="FFFFFF"/>
                </a:solidFill>
              </a:rPr>
              <a:t>© 2003 IBM Corporation</a:t>
            </a:r>
          </a:p>
        </p:txBody>
      </p:sp>
      <p:pic>
        <p:nvPicPr>
          <p:cNvPr id="13" name="Picture 13" descr="e©bizondemand_N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2" y="5303839"/>
            <a:ext cx="269663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8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3"/>
            <a:ext cx="10606617" cy="476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20701" y="3349626"/>
            <a:ext cx="10604500" cy="366713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b="1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7240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7F83-CCFB-4895-B412-3E843E4408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24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CFC6-77DF-4147-A9BE-0D68CC93C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3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6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76414"/>
            <a:ext cx="4929717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1F045-E064-462A-8EFB-C2BC6082D3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71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AC4A7-545F-48E7-B445-730BF733B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44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604D-15CD-4A17-B5C7-396479FCC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2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98F59-800D-4464-95A5-3D6D13D03B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3508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25113-A70C-4046-A0B8-DECA76A0A2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573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7E4A1-2AA2-422C-A51A-43B2A41AD6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86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98240-C1F1-4658-951F-4356CAC458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847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0088" y="808038"/>
            <a:ext cx="572464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7" y="808038"/>
            <a:ext cx="8278283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CBABB-E789-4D11-8879-AA28D25E00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1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76414"/>
            <a:ext cx="4929717" cy="25776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25776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529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0" y="6470650"/>
            <a:ext cx="12192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6438900"/>
            <a:ext cx="121983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blackWhite">
          <a:xfrm>
            <a:off x="0" y="0"/>
            <a:ext cx="12192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5317" y="808038"/>
            <a:ext cx="1198668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1" y="1776414"/>
            <a:ext cx="10064751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black">
          <a:xfrm>
            <a:off x="1320800" y="123825"/>
            <a:ext cx="25330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400" dirty="0">
                <a:solidFill>
                  <a:srgbClr val="FFFFFF"/>
                </a:solidFill>
              </a:rPr>
              <a:t> Process Improvement Series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04033" y="6529388"/>
            <a:ext cx="8974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black">
          <a:xfrm>
            <a:off x="1320800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08000" y="0"/>
            <a:ext cx="162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itchFamily="66" charset="0"/>
              </a:rPr>
              <a:t>CC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508000" y="228600"/>
            <a:ext cx="812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900" dirty="0">
                <a:solidFill>
                  <a:srgbClr val="006600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0632346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Tx/>
              <a:buFontTx/>
              <a:buNone/>
              <a:defRPr sz="1400"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400"/>
            </a:lvl1pPr>
          </a:lstStyle>
          <a:p>
            <a:pPr>
              <a:defRPr/>
            </a:pPr>
            <a:fld id="{49B8266A-F7F7-4B34-A6DD-78EE65B013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51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blackWhite">
          <a:xfrm>
            <a:off x="0" y="0"/>
            <a:ext cx="12192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blackWhite">
          <a:xfrm>
            <a:off x="0" y="6470650"/>
            <a:ext cx="12192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6442075"/>
            <a:ext cx="1218988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08038"/>
            <a:ext cx="1129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1" y="1776414"/>
            <a:ext cx="10064751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black">
          <a:xfrm>
            <a:off x="1913467" y="123825"/>
            <a:ext cx="10999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400" dirty="0">
                <a:solidFill>
                  <a:srgbClr val="FFFFFF"/>
                </a:solidFill>
              </a:rPr>
              <a:t>IBM  Group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04033" y="6529388"/>
            <a:ext cx="8974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57F6AA-2A3D-4A48-BC85-4CF84E5DBB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black">
          <a:xfrm>
            <a:off x="1913467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2969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70F1-9306-DB0F-2E9F-75C4830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1" y="2493963"/>
            <a:ext cx="10606617" cy="757130"/>
          </a:xfrm>
        </p:spPr>
        <p:txBody>
          <a:bodyPr/>
          <a:lstStyle/>
          <a:p>
            <a:r>
              <a:rPr lang="en-US" dirty="0"/>
              <a:t>Spam Detection using Baye’s Theorem</a:t>
            </a:r>
            <a:br>
              <a:rPr lang="en-US" dirty="0"/>
            </a:br>
            <a:r>
              <a:rPr lang="en-US" sz="2000" dirty="0"/>
              <a:t>Course 611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C21AD-5C5B-E1E8-6E37-99D1F603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18" y="4026281"/>
            <a:ext cx="10604500" cy="341632"/>
          </a:xfrm>
        </p:spPr>
        <p:txBody>
          <a:bodyPr/>
          <a:lstStyle/>
          <a:p>
            <a:r>
              <a:rPr lang="en-US" dirty="0"/>
              <a:t>									By Farid ALVI</a:t>
            </a:r>
          </a:p>
        </p:txBody>
      </p:sp>
    </p:spTree>
    <p:extLst>
      <p:ext uri="{BB962C8B-B14F-4D97-AF65-F5344CB8AC3E}">
        <p14:creationId xmlns:p14="http://schemas.microsoft.com/office/powerpoint/2010/main" val="2177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B2707-8B9E-2B14-4058-730B15D81B73}"/>
              </a:ext>
            </a:extLst>
          </p:cNvPr>
          <p:cNvSpPr/>
          <p:nvPr/>
        </p:nvSpPr>
        <p:spPr bwMode="auto">
          <a:xfrm>
            <a:off x="1719072" y="4882896"/>
            <a:ext cx="8129016" cy="338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F59DB-7852-CC46-508A-2636C50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3811-88B3-E30F-9F0D-CC158104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3471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an example of spam detection and filtering</a:t>
            </a:r>
          </a:p>
          <a:p>
            <a:r>
              <a:rPr lang="en-US" dirty="0"/>
              <a:t>Collect emails among which spam detection and filtration is programmed</a:t>
            </a:r>
          </a:p>
          <a:p>
            <a:r>
              <a:rPr lang="en-US" dirty="0"/>
              <a:t>Carefully examine each email and identify/mark emails as spam or not spam</a:t>
            </a:r>
          </a:p>
          <a:p>
            <a:r>
              <a:rPr lang="en-US" dirty="0"/>
              <a:t>Point out the words that become the reason for identification or marking emails as spam</a:t>
            </a:r>
          </a:p>
          <a:p>
            <a:r>
              <a:rPr lang="en-US" dirty="0"/>
              <a:t>Collect all such reasons and make a list of these marks</a:t>
            </a:r>
          </a:p>
          <a:p>
            <a:r>
              <a:rPr lang="en-US" dirty="0"/>
              <a:t>Gather possibilities of presence of such markers in emails to declare these as spam</a:t>
            </a:r>
          </a:p>
          <a:p>
            <a:r>
              <a:rPr lang="en-US" dirty="0"/>
              <a:t>Decide on a threshold to declare an email as spam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As an example, we’ll use Bayes technique to develop such a detector and fitter</a:t>
            </a:r>
          </a:p>
        </p:txBody>
      </p:sp>
    </p:spTree>
    <p:extLst>
      <p:ext uri="{BB962C8B-B14F-4D97-AF65-F5344CB8AC3E}">
        <p14:creationId xmlns:p14="http://schemas.microsoft.com/office/powerpoint/2010/main" val="24028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2B55-B27D-430F-B021-EB6D4331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80131"/>
          </a:xfrm>
        </p:spPr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Bayes’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3EE3-03E7-C1CB-AD73-3E86EBF1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4879797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P(A|B) = P(B|A) x P(A)</a:t>
            </a:r>
            <a:endParaRPr lang="en-US" sz="2800" b="1" u="sn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P(B)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P(A)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= the probability of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occurrence,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P(B)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= the probability of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occurrence,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P(A|B)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= Conditional Probability – the probability of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occurrence, given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also occurs,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P(B|A)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= Conditional Probability – the probability of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occurrence, given event 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also occurs.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 us use this to test emails for being spam or not spam.  Probabilities can range between 0 and 1. In that case we may decide that for this spam filter, we will define that any email with a total ‘spam’ metric of over 0.5 (50%) will be tagged as spam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3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1C1C-0C1C-534A-EA7D-0C34F266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F40F-259D-3797-462F-8BEF042E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5078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set of email collected for training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Spam = 5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not spam = 3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emails = 8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13CF9-FA1C-CC95-B408-902344B5D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46150"/>
              </p:ext>
            </p:extLst>
          </p:nvPr>
        </p:nvGraphicFramePr>
        <p:xfrm>
          <a:off x="3008376" y="2357692"/>
          <a:ext cx="6565392" cy="2918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7498">
                  <a:extLst>
                    <a:ext uri="{9D8B030D-6E8A-4147-A177-3AD203B41FA5}">
                      <a16:colId xmlns:a16="http://schemas.microsoft.com/office/drawing/2014/main" val="92264553"/>
                    </a:ext>
                  </a:extLst>
                </a:gridCol>
                <a:gridCol w="3127894">
                  <a:extLst>
                    <a:ext uri="{9D8B030D-6E8A-4147-A177-3AD203B41FA5}">
                      <a16:colId xmlns:a16="http://schemas.microsoft.com/office/drawing/2014/main" val="1589227992"/>
                    </a:ext>
                  </a:extLst>
                </a:gridCol>
              </a:tblGrid>
              <a:tr h="324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Title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Type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1072887986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send us your password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1398487600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review our website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506150264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send your account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2226208674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your account is blocked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174030709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your account report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Not spam 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2270298717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benefits physical activity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Not 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1099292747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send us importance news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3386662647"/>
                  </a:ext>
                </a:extLst>
              </a:tr>
              <a:tr h="32426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00" dirty="0">
                          <a:effectLst/>
                        </a:rPr>
                        <a:t>benefits of Ibaadat</a:t>
                      </a:r>
                      <a:endParaRPr lang="en-US" sz="16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Not spam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2" marR="62572" marT="0" marB="0"/>
                </a:tc>
                <a:extLst>
                  <a:ext uri="{0D108BD9-81ED-4DB2-BD59-A6C34878D82A}">
                    <a16:rowId xmlns:a16="http://schemas.microsoft.com/office/drawing/2014/main" val="31918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19C2-456F-7842-735A-86759500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9FEC-258C-555A-649E-45F49CC8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2098010"/>
          </a:xfrm>
        </p:spPr>
        <p:txBody>
          <a:bodyPr/>
          <a:lstStyle/>
          <a:p>
            <a:r>
              <a:rPr lang="en-US" dirty="0"/>
              <a:t>Prepare a dictionary of all words present in all emails</a:t>
            </a:r>
          </a:p>
          <a:p>
            <a:pPr marL="0" marR="0" indent="0" algn="l" rtl="0" eaLnBrk="1" fontAlgn="t" latinLnBrk="0" hangingPunct="1">
              <a:lnSpc>
                <a:spcPct val="115000"/>
              </a:lnSpc>
              <a:spcAft>
                <a:spcPts val="800"/>
              </a:spcAft>
              <a:buClrTx/>
              <a:buSzPts val="1600"/>
              <a:buNone/>
            </a:pPr>
            <a:r>
              <a:rPr lang="en-US" sz="1800" b="0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Send, us, your, password, review, our, website, send, your</a:t>
            </a:r>
            <a:r>
              <a:rPr lang="en-US" kern="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0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account, your, account, is, blocked, your, account, report, benefits, physical, activity, send, us, importance, news, benefits, of, Ibaadat.</a:t>
            </a:r>
          </a:p>
          <a:p>
            <a:pPr marL="0" marR="0" indent="0" algn="l" rtl="0" eaLnBrk="1" fontAlgn="t" latinLnBrk="0" hangingPunct="1">
              <a:lnSpc>
                <a:spcPct val="115000"/>
              </a:lnSpc>
              <a:spcAft>
                <a:spcPts val="800"/>
              </a:spcAft>
              <a:buClrTx/>
              <a:buSzPts val="1600"/>
              <a:buNone/>
            </a:pPr>
            <a:r>
              <a:rPr lang="en-US" sz="1800" b="0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number of duplicate words and normalize.</a:t>
            </a:r>
          </a:p>
          <a:p>
            <a:pPr marL="0" marR="0" indent="0" algn="l" rtl="0" eaLnBrk="1" fontAlgn="t" latinLnBrk="0" hangingPunct="1">
              <a:lnSpc>
                <a:spcPct val="115000"/>
              </a:lnSpc>
              <a:spcAft>
                <a:spcPts val="800"/>
              </a:spcAft>
              <a:buClrTx/>
              <a:buSzPts val="1600"/>
              <a:buNone/>
            </a:pPr>
            <a:r>
              <a:rPr lang="en-US" sz="1800" b="0" i="0" u="none" strike="noStrike" kern="1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672F98-BC0C-1E58-11E4-BCD900C85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74046"/>
              </p:ext>
            </p:extLst>
          </p:nvPr>
        </p:nvGraphicFramePr>
        <p:xfrm>
          <a:off x="3386197" y="3545809"/>
          <a:ext cx="6500089" cy="2504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229">
                  <a:extLst>
                    <a:ext uri="{9D8B030D-6E8A-4147-A177-3AD203B41FA5}">
                      <a16:colId xmlns:a16="http://schemas.microsoft.com/office/drawing/2014/main" val="31403071"/>
                    </a:ext>
                  </a:extLst>
                </a:gridCol>
                <a:gridCol w="1108542">
                  <a:extLst>
                    <a:ext uri="{9D8B030D-6E8A-4147-A177-3AD203B41FA5}">
                      <a16:colId xmlns:a16="http://schemas.microsoft.com/office/drawing/2014/main" val="893173209"/>
                    </a:ext>
                  </a:extLst>
                </a:gridCol>
                <a:gridCol w="253977">
                  <a:extLst>
                    <a:ext uri="{9D8B030D-6E8A-4147-A177-3AD203B41FA5}">
                      <a16:colId xmlns:a16="http://schemas.microsoft.com/office/drawing/2014/main" val="4014385228"/>
                    </a:ext>
                  </a:extLst>
                </a:gridCol>
                <a:gridCol w="930742">
                  <a:extLst>
                    <a:ext uri="{9D8B030D-6E8A-4147-A177-3AD203B41FA5}">
                      <a16:colId xmlns:a16="http://schemas.microsoft.com/office/drawing/2014/main" val="2827300585"/>
                    </a:ext>
                  </a:extLst>
                </a:gridCol>
                <a:gridCol w="257642">
                  <a:extLst>
                    <a:ext uri="{9D8B030D-6E8A-4147-A177-3AD203B41FA5}">
                      <a16:colId xmlns:a16="http://schemas.microsoft.com/office/drawing/2014/main" val="3118394818"/>
                    </a:ext>
                  </a:extLst>
                </a:gridCol>
                <a:gridCol w="930742">
                  <a:extLst>
                    <a:ext uri="{9D8B030D-6E8A-4147-A177-3AD203B41FA5}">
                      <a16:colId xmlns:a16="http://schemas.microsoft.com/office/drawing/2014/main" val="491026085"/>
                    </a:ext>
                  </a:extLst>
                </a:gridCol>
                <a:gridCol w="253977">
                  <a:extLst>
                    <a:ext uri="{9D8B030D-6E8A-4147-A177-3AD203B41FA5}">
                      <a16:colId xmlns:a16="http://schemas.microsoft.com/office/drawing/2014/main" val="1660069903"/>
                    </a:ext>
                  </a:extLst>
                </a:gridCol>
                <a:gridCol w="956142">
                  <a:extLst>
                    <a:ext uri="{9D8B030D-6E8A-4147-A177-3AD203B41FA5}">
                      <a16:colId xmlns:a16="http://schemas.microsoft.com/office/drawing/2014/main" val="2043178910"/>
                    </a:ext>
                  </a:extLst>
                </a:gridCol>
                <a:gridCol w="253977">
                  <a:extLst>
                    <a:ext uri="{9D8B030D-6E8A-4147-A177-3AD203B41FA5}">
                      <a16:colId xmlns:a16="http://schemas.microsoft.com/office/drawing/2014/main" val="2826966146"/>
                    </a:ext>
                  </a:extLst>
                </a:gridCol>
                <a:gridCol w="1083142">
                  <a:extLst>
                    <a:ext uri="{9D8B030D-6E8A-4147-A177-3AD203B41FA5}">
                      <a16:colId xmlns:a16="http://schemas.microsoft.com/office/drawing/2014/main" val="1660263327"/>
                    </a:ext>
                  </a:extLst>
                </a:gridCol>
                <a:gridCol w="253977">
                  <a:extLst>
                    <a:ext uri="{9D8B030D-6E8A-4147-A177-3AD203B41FA5}">
                      <a16:colId xmlns:a16="http://schemas.microsoft.com/office/drawing/2014/main" val="945807634"/>
                    </a:ext>
                  </a:extLst>
                </a:gridCol>
              </a:tblGrid>
              <a:tr h="1881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u="none" strike="noStrike" kern="1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u="none" strike="noStrike" kern="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u="none" strike="noStrike" kern="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1585121388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send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our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your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send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1945323383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us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website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report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us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2603332397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your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 dirty="0">
                          <a:effectLst/>
                          <a:highlight>
                            <a:srgbClr val="FFFF00"/>
                          </a:highlight>
                        </a:rPr>
                        <a:t>send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benefits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important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2854475440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password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your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blocked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physical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news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2797078577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review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strike="sngStrike" kern="100">
                          <a:effectLst/>
                          <a:highlight>
                            <a:srgbClr val="FFFF00"/>
                          </a:highlight>
                        </a:rPr>
                        <a:t>your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activity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benefits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717165588"/>
                  </a:ext>
                </a:extLst>
              </a:tr>
              <a:tr h="386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>
                          <a:effectLst/>
                        </a:rPr>
                        <a:t> </a:t>
                      </a:r>
                      <a:endParaRPr lang="en-US" sz="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of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Ibaadat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kern="10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02" marR="42302" marT="0" marB="0"/>
                </a:tc>
                <a:extLst>
                  <a:ext uri="{0D108BD9-81ED-4DB2-BD59-A6C34878D82A}">
                    <a16:rowId xmlns:a16="http://schemas.microsoft.com/office/drawing/2014/main" val="318542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8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6CB9-BC98-4DB3-C950-592A721C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1EF4-7C53-4A17-DD7E-D928E5FF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6011902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 how many spam emails have the word "send" and divide that by the total number of spam emails – this gives a measure of the word ‘send’ being a spam, or how likely it is to be in a spam email.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P(spam) = </a:t>
            </a: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 of spam emails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0.625</a:t>
            </a:r>
            <a:endParaRPr lang="en-US" sz="1800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   	    count of total emails      8</a:t>
            </a:r>
          </a:p>
          <a:p>
            <a:pPr>
              <a:buNone/>
            </a:pPr>
            <a:r>
              <a:rPr lang="en-US" dirty="0"/>
              <a:t>Calculate the likelihood for each word: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word in the vocabulary:</a:t>
            </a:r>
          </a:p>
          <a:p>
            <a:pPr marL="0" indent="0">
              <a:buNone/>
            </a:pPr>
            <a:r>
              <a:rPr lang="en-US" dirty="0"/>
              <a:t>	P(‘</a:t>
            </a:r>
            <a:r>
              <a:rPr lang="en-US" dirty="0" err="1"/>
              <a:t>send’∣Spam</a:t>
            </a:r>
            <a:r>
              <a:rPr lang="en-US" dirty="0"/>
              <a:t>) =	</a:t>
            </a:r>
            <a:r>
              <a:rPr lang="en-US" u="sng" dirty="0"/>
              <a:t>Count of word ‘send’ in spam emails +1</a:t>
            </a:r>
          </a:p>
          <a:p>
            <a:pPr marL="0" indent="0">
              <a:buNone/>
            </a:pPr>
            <a:r>
              <a:rPr lang="en-US" dirty="0"/>
              <a:t>			Total words in spam emails + Vocabulary size (unique words)</a:t>
            </a:r>
          </a:p>
          <a:p>
            <a:pPr marL="0" indent="0">
              <a:buNone/>
            </a:pPr>
            <a:r>
              <a:rPr lang="en-US" dirty="0"/>
              <a:t>		           = 3 / 18 = 0.166</a:t>
            </a:r>
          </a:p>
          <a:p>
            <a:pPr marL="0" indent="0">
              <a:buNone/>
            </a:pPr>
            <a:r>
              <a:rPr lang="en-US" dirty="0"/>
              <a:t>	P(‘</a:t>
            </a:r>
            <a:r>
              <a:rPr lang="en-US" dirty="0" err="1"/>
              <a:t>account’∣Spam</a:t>
            </a:r>
            <a:r>
              <a:rPr lang="en-US" dirty="0"/>
              <a:t>) = </a:t>
            </a:r>
            <a:r>
              <a:rPr lang="en-US" u="sng" dirty="0"/>
              <a:t>Count of word ‘account’ in spam emails +1</a:t>
            </a:r>
          </a:p>
          <a:p>
            <a:pPr marL="0" indent="0">
              <a:buNone/>
            </a:pPr>
            <a:r>
              <a:rPr lang="en-US" dirty="0"/>
              <a:t>			     Total words in spam emails + Vocabulary size (unique words)</a:t>
            </a:r>
          </a:p>
          <a:p>
            <a:pPr marL="0" indent="0">
              <a:buNone/>
            </a:pPr>
            <a:r>
              <a:rPr lang="en-US" dirty="0"/>
              <a:t>		           = 3 / 18 = 0.166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5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A10A6-5CAD-1788-B0D9-11453C115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02C1-524F-1407-5FF9-FEDB481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2B0B-CF08-BB31-65A8-23192D80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33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email spam probability is calculated and machine learns this type of practices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Spam∣Email</a:t>
            </a:r>
            <a:r>
              <a:rPr lang="en-US"/>
              <a:t>) = </a:t>
            </a:r>
            <a:r>
              <a:rPr lang="en-US" dirty="0"/>
              <a:t>P(Spam) × P(‘send’​∣Spam) × P(‘account’​∣Spam) ×…×P(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​∣Spam)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</a:t>
            </a:r>
            <a:r>
              <a:rPr lang="en-US" dirty="0" err="1"/>
              <a:t>Spam∣Email</a:t>
            </a:r>
            <a:r>
              <a:rPr lang="en-US" dirty="0"/>
              <a:t>) = 0.625 × 0.166 × 0.166 ×…×P(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​∣Spam)  = 0.0172225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if the value of P(</a:t>
            </a:r>
            <a:r>
              <a:rPr lang="en-US" dirty="0" err="1"/>
              <a:t>Spam∣Email</a:t>
            </a:r>
            <a:r>
              <a:rPr lang="en-US" dirty="0"/>
              <a:t>) is greater than our initial threshed may say that this particular email is a spam otherwise it is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94626"/>
      </p:ext>
    </p:extLst>
  </p:cSld>
  <p:clrMapOvr>
    <a:masterClrMapping/>
  </p:clrMapOvr>
</p:sld>
</file>

<file path=ppt/theme/theme1.xml><?xml version="1.0" encoding="utf-8"?>
<a:theme xmlns:a="http://schemas.openxmlformats.org/drawingml/2006/main" name="Rational_BlueOnyx">
  <a:themeElements>
    <a:clrScheme name="Rational_BlueOnyx 1">
      <a:dk1>
        <a:srgbClr val="808080"/>
      </a:dk1>
      <a:lt1>
        <a:srgbClr val="FFFFFF"/>
      </a:lt1>
      <a:dk2>
        <a:srgbClr val="000000"/>
      </a:dk2>
      <a:lt2>
        <a:srgbClr val="CCCCFF"/>
      </a:lt2>
      <a:accent1>
        <a:srgbClr val="7889FB"/>
      </a:accent1>
      <a:accent2>
        <a:srgbClr val="DFFF66"/>
      </a:accent2>
      <a:accent3>
        <a:srgbClr val="AAAAAA"/>
      </a:accent3>
      <a:accent4>
        <a:srgbClr val="DADADA"/>
      </a:accent4>
      <a:accent5>
        <a:srgbClr val="BEC4FD"/>
      </a:accent5>
      <a:accent6>
        <a:srgbClr val="CAE75C"/>
      </a:accent6>
      <a:hlink>
        <a:srgbClr val="7889FB"/>
      </a:hlink>
      <a:folHlink>
        <a:srgbClr val="D18213"/>
      </a:folHlink>
    </a:clrScheme>
    <a:fontScheme name="Rational_BlueOnyx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ational_BlueOnyx 1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7889FB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ational_BlueOnyx">
  <a:themeElements>
    <a:clrScheme name="1_Rational_BlueOnyx 1">
      <a:dk1>
        <a:srgbClr val="808080"/>
      </a:dk1>
      <a:lt1>
        <a:srgbClr val="FFFFFF"/>
      </a:lt1>
      <a:dk2>
        <a:srgbClr val="000000"/>
      </a:dk2>
      <a:lt2>
        <a:srgbClr val="CCCCFF"/>
      </a:lt2>
      <a:accent1>
        <a:srgbClr val="7889FB"/>
      </a:accent1>
      <a:accent2>
        <a:srgbClr val="DFFF66"/>
      </a:accent2>
      <a:accent3>
        <a:srgbClr val="AAAAAA"/>
      </a:accent3>
      <a:accent4>
        <a:srgbClr val="DADADA"/>
      </a:accent4>
      <a:accent5>
        <a:srgbClr val="BEC4FD"/>
      </a:accent5>
      <a:accent6>
        <a:srgbClr val="CAE75C"/>
      </a:accent6>
      <a:hlink>
        <a:srgbClr val="7889FB"/>
      </a:hlink>
      <a:folHlink>
        <a:srgbClr val="D18213"/>
      </a:folHlink>
    </a:clrScheme>
    <a:fontScheme name="1_Rational_BlueOnyx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ational_BlueOnyx 1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7889FB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</Template>
  <TotalTime>250</TotalTime>
  <Words>771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Comic Sans MS</vt:lpstr>
      <vt:lpstr>Symbol</vt:lpstr>
      <vt:lpstr>Webdings</vt:lpstr>
      <vt:lpstr>Wingdings</vt:lpstr>
      <vt:lpstr>Rational_BlueOnyx</vt:lpstr>
      <vt:lpstr>Custom Design</vt:lpstr>
      <vt:lpstr>1_Rational_BlueOnyx</vt:lpstr>
      <vt:lpstr>Spam Detection using Baye’s Theorem Course 611</vt:lpstr>
      <vt:lpstr>Example</vt:lpstr>
      <vt:lpstr>Bayes’ Theorem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 A. Alavi</dc:creator>
  <cp:lastModifiedBy>Shaf A. Alavi</cp:lastModifiedBy>
  <cp:revision>16</cp:revision>
  <dcterms:created xsi:type="dcterms:W3CDTF">2025-05-16T09:52:01Z</dcterms:created>
  <dcterms:modified xsi:type="dcterms:W3CDTF">2025-05-16T14:02:28Z</dcterms:modified>
</cp:coreProperties>
</file>