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sldIdLst>
    <p:sldId id="256" r:id="rId4"/>
    <p:sldId id="257" r:id="rId5"/>
    <p:sldId id="259" r:id="rId6"/>
    <p:sldId id="260" r:id="rId7"/>
    <p:sldId id="264" r:id="rId8"/>
    <p:sldId id="265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6789"/>
            <a:ext cx="12189884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blackWhite"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blackWhite">
          <a:xfrm>
            <a:off x="0" y="5153025"/>
            <a:ext cx="12192000" cy="1760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black">
          <a:xfrm>
            <a:off x="2235200" y="1301750"/>
            <a:ext cx="5471584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FFFF"/>
                </a:solidFill>
              </a:rPr>
              <a:t> Process Improvement Series</a:t>
            </a: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black">
          <a:xfrm flipV="1">
            <a:off x="2133600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508001" y="685800"/>
            <a:ext cx="220768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5400" dirty="0">
                <a:solidFill>
                  <a:srgbClr val="006600"/>
                </a:solidFill>
                <a:latin typeface="Comic Sans MS" pitchFamily="66" charset="0"/>
              </a:rPr>
              <a:t>CC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508000" y="1295401"/>
            <a:ext cx="1524000" cy="384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900" dirty="0">
                <a:solidFill>
                  <a:srgbClr val="006600"/>
                </a:solidFill>
              </a:rPr>
              <a:t>GROUP</a:t>
            </a:r>
          </a:p>
        </p:txBody>
      </p:sp>
      <p:sp>
        <p:nvSpPr>
          <p:cNvPr id="11" name="Text Box 20"/>
          <p:cNvSpPr txBox="1">
            <a:spLocks noChangeArrowheads="1"/>
          </p:cNvSpPr>
          <p:nvPr/>
        </p:nvSpPr>
        <p:spPr bwMode="auto">
          <a:xfrm>
            <a:off x="7823200" y="5257800"/>
            <a:ext cx="406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1800" dirty="0"/>
              <a:t>Corporate Consulting Group</a:t>
            </a:r>
          </a:p>
        </p:txBody>
      </p:sp>
      <p:sp>
        <p:nvSpPr>
          <p:cNvPr id="15368" name="Rectangle 8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3"/>
            <a:ext cx="10606617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5369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20701" y="3349625"/>
            <a:ext cx="10604500" cy="339725"/>
          </a:xfrm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b="1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79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80816" y="1776414"/>
            <a:ext cx="3531736" cy="1641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66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43939" y="808038"/>
            <a:ext cx="1348061" cy="2609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70086" y="808038"/>
            <a:ext cx="2023631" cy="2609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30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1" y="1776414"/>
            <a:ext cx="10064751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7801" y="2673350"/>
            <a:ext cx="10064751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0792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776414"/>
            <a:ext cx="4929717" cy="164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0718" y="1776414"/>
            <a:ext cx="4931833" cy="164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16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47800" y="1776414"/>
            <a:ext cx="4929717" cy="1641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0718" y="1776414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80718" y="2673350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07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05317" y="808038"/>
            <a:ext cx="11986683" cy="476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447800" y="1776414"/>
            <a:ext cx="4929717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0718" y="1776414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447800" y="2673350"/>
            <a:ext cx="4929717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80718" y="2673350"/>
            <a:ext cx="4931833" cy="16542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12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0BD8E-70C7-4C78-8092-16DBF04AB73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85456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66F2C-56A7-43A6-906E-A681204833C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04016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592D7-074A-4EAF-9AE4-31B947EA9DA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74870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7A9AF-E031-4EBA-AE2D-9E43B165335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67813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788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552CD-C873-43EB-8C33-959FCABF06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452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CABC2B-0AFE-4339-8D74-FA5DE50E40D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9979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FE793B-B200-42F2-B0D8-83A44FE94C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567504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3C074-F724-468B-8AEF-00A710F075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307609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0739EC-6D92-4389-BF2A-FEB098C0F7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6806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2A174D-5B67-41C2-8B8C-58FEC2EE234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4230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D5AEA7-4CEC-4612-9CAD-2E42D627892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566289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blackWhite">
          <a:xfrm>
            <a:off x="0" y="0"/>
            <a:ext cx="12192000" cy="169068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231967" y="687388"/>
            <a:ext cx="1549400" cy="558800"/>
            <a:chOff x="4738" y="433"/>
            <a:chExt cx="732" cy="352"/>
          </a:xfrm>
        </p:grpSpPr>
        <p:pic>
          <p:nvPicPr>
            <p:cNvPr id="6" name="Picture 4" descr="ibm_white_logo_300dpi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7889FB"/>
                </a:clrFrom>
                <a:clrTo>
                  <a:srgbClr val="7889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invGray">
            <a:xfrm>
              <a:off x="4738" y="433"/>
              <a:ext cx="63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black">
            <a:xfrm>
              <a:off x="5325" y="611"/>
              <a:ext cx="145" cy="1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r>
                <a:rPr lang="en-US" altLang="en-US" sz="600" dirty="0"/>
                <a:t>®</a:t>
              </a:r>
            </a:p>
            <a:p>
              <a:pPr algn="r">
                <a:lnSpc>
                  <a:spcPct val="100000"/>
                </a:lnSpc>
                <a:buClrTx/>
                <a:buFontTx/>
                <a:buNone/>
                <a:defRPr/>
              </a:pPr>
              <a:endParaRPr lang="en-US" altLang="en-US" sz="600" dirty="0"/>
            </a:p>
          </p:txBody>
        </p:sp>
      </p:grpSp>
      <p:sp>
        <p:nvSpPr>
          <p:cNvPr id="8" name="Rectangle 6"/>
          <p:cNvSpPr>
            <a:spLocks noChangeArrowheads="1"/>
          </p:cNvSpPr>
          <p:nvPr/>
        </p:nvSpPr>
        <p:spPr bwMode="blackWhite">
          <a:xfrm>
            <a:off x="0" y="5153025"/>
            <a:ext cx="12192000" cy="17605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4778376"/>
            <a:ext cx="12189884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black">
          <a:xfrm>
            <a:off x="2709333" y="1301750"/>
            <a:ext cx="5471584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288" tIns="18288" rIns="18288" bIns="18288" anchor="ctr"/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8000"/>
              </a:lnSpc>
              <a:spcBef>
                <a:spcPct val="20000"/>
              </a:spcBef>
              <a:buClrTx/>
              <a:buFontTx/>
              <a:buNone/>
              <a:defRPr/>
            </a:pPr>
            <a:r>
              <a:rPr lang="en-US" altLang="en-US" sz="1800" dirty="0">
                <a:solidFill>
                  <a:srgbClr val="FFFFFF"/>
                </a:solidFill>
              </a:rPr>
              <a:t>IBM  Group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black">
          <a:xfrm flipV="1">
            <a:off x="2516717" y="1362076"/>
            <a:ext cx="0" cy="32861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 dirty="0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black">
          <a:xfrm>
            <a:off x="9652000" y="6248401"/>
            <a:ext cx="218651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000" dirty="0">
                <a:solidFill>
                  <a:srgbClr val="FFFFFF"/>
                </a:solidFill>
              </a:rPr>
              <a:t>© 2003 IBM Corporation</a:t>
            </a:r>
          </a:p>
        </p:txBody>
      </p:sp>
      <p:pic>
        <p:nvPicPr>
          <p:cNvPr id="13" name="Picture 13" descr="e©bizondemand_NE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352" y="5303839"/>
            <a:ext cx="2696633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Rectangle 8"/>
          <p:cNvSpPr>
            <a:spLocks noGrp="1" noChangeArrowheads="1"/>
          </p:cNvSpPr>
          <p:nvPr>
            <p:ph type="ctrTitle"/>
          </p:nvPr>
        </p:nvSpPr>
        <p:spPr bwMode="black">
          <a:xfrm>
            <a:off x="520701" y="2493963"/>
            <a:ext cx="10606617" cy="47625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subTitle" idx="1"/>
          </p:nvPr>
        </p:nvSpPr>
        <p:spPr bwMode="black">
          <a:xfrm>
            <a:off x="520701" y="3349626"/>
            <a:ext cx="10604500" cy="366713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 b="1" i="1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072402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D7F83-CCFB-4895-B412-3E843E44084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24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3ECFC6-77DF-4147-A9BE-0D68CC93C7D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91328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646331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06790"/>
            <a:ext cx="10363200" cy="40011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965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776414"/>
            <a:ext cx="4929717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0718" y="1776414"/>
            <a:ext cx="4931833" cy="4670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1F045-E064-462A-8EFB-C2BC6082D30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70712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AC4A7-545F-48E7-B445-730BF733B29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59442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DF604D-15CD-4A17-B5C7-396479FCC1A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877283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F98F59-800D-4464-95A5-3D6D13D03BC9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935083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25113-A70C-4046-A0B8-DECA76A0A20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157357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7E4A1-2AA2-422C-A51A-43B2A41AD65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38667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98240-C1F1-4658-951F-4356CAC458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08479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40088" y="808038"/>
            <a:ext cx="572464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5317" y="808038"/>
            <a:ext cx="8278283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DCBABB-E789-4D11-8879-AA28D25E006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39130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800" y="1776414"/>
            <a:ext cx="4929717" cy="25776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80718" y="1776414"/>
            <a:ext cx="4931833" cy="25776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3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801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13210"/>
            <a:ext cx="53869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18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713210"/>
            <a:ext cx="5389033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188051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2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0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83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65768"/>
            <a:ext cx="4011084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24529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46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998006"/>
            <a:ext cx="7315200" cy="3693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30777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5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blackWhite">
          <a:xfrm>
            <a:off x="0" y="6470650"/>
            <a:ext cx="12192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17" y="6438900"/>
            <a:ext cx="12198351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Rectangle 4"/>
          <p:cNvSpPr>
            <a:spLocks noChangeArrowheads="1"/>
          </p:cNvSpPr>
          <p:nvPr/>
        </p:nvSpPr>
        <p:spPr bwMode="blackWhite">
          <a:xfrm>
            <a:off x="0" y="0"/>
            <a:ext cx="12192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5317" y="808038"/>
            <a:ext cx="1198668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0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1" y="1776414"/>
            <a:ext cx="10064751" cy="164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1" name="Text Box 8"/>
          <p:cNvSpPr txBox="1">
            <a:spLocks noChangeArrowheads="1"/>
          </p:cNvSpPr>
          <p:nvPr/>
        </p:nvSpPr>
        <p:spPr bwMode="black">
          <a:xfrm>
            <a:off x="1320800" y="123825"/>
            <a:ext cx="253306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400" dirty="0">
                <a:solidFill>
                  <a:srgbClr val="FFFFFF"/>
                </a:solidFill>
              </a:rPr>
              <a:t> Process Improvement Series</a:t>
            </a:r>
          </a:p>
        </p:txBody>
      </p:sp>
      <p:sp>
        <p:nvSpPr>
          <p:cNvPr id="14345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104033" y="6529388"/>
            <a:ext cx="8974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fld id="{6855B1DB-CCF9-4254-B1F2-EF12B87700F9}" type="slidenum">
              <a:rPr lang="en-US" smtClean="0"/>
              <a:t>‹#›</a:t>
            </a:fld>
            <a:endParaRPr lang="en-US"/>
          </a:p>
        </p:txBody>
      </p:sp>
      <p:sp>
        <p:nvSpPr>
          <p:cNvPr id="1033" name="Line 10"/>
          <p:cNvSpPr>
            <a:spLocks noChangeShapeType="1"/>
          </p:cNvSpPr>
          <p:nvPr/>
        </p:nvSpPr>
        <p:spPr bwMode="black">
          <a:xfrm>
            <a:off x="1320800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  <p:sp>
        <p:nvSpPr>
          <p:cNvPr id="1034" name="Text Box 15"/>
          <p:cNvSpPr txBox="1">
            <a:spLocks noChangeArrowheads="1"/>
          </p:cNvSpPr>
          <p:nvPr/>
        </p:nvSpPr>
        <p:spPr bwMode="auto">
          <a:xfrm>
            <a:off x="508000" y="0"/>
            <a:ext cx="1625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000" dirty="0">
                <a:solidFill>
                  <a:srgbClr val="006600"/>
                </a:solidFill>
                <a:latin typeface="Comic Sans MS" pitchFamily="66" charset="0"/>
              </a:rPr>
              <a:t>CC</a:t>
            </a:r>
          </a:p>
        </p:txBody>
      </p:sp>
      <p:sp>
        <p:nvSpPr>
          <p:cNvPr id="1035" name="Text Box 16"/>
          <p:cNvSpPr txBox="1">
            <a:spLocks noChangeArrowheads="1"/>
          </p:cNvSpPr>
          <p:nvPr/>
        </p:nvSpPr>
        <p:spPr bwMode="auto">
          <a:xfrm>
            <a:off x="508000" y="228600"/>
            <a:ext cx="8128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900" dirty="0">
                <a:solidFill>
                  <a:srgbClr val="006600"/>
                </a:solidFill>
              </a:rPr>
              <a:t>Group</a:t>
            </a:r>
          </a:p>
        </p:txBody>
      </p:sp>
    </p:spTree>
    <p:extLst>
      <p:ext uri="{BB962C8B-B14F-4D97-AF65-F5344CB8AC3E}">
        <p14:creationId xmlns:p14="http://schemas.microsoft.com/office/powerpoint/2010/main" val="2063234670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2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6691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ClrTx/>
              <a:buFontTx/>
              <a:buNone/>
              <a:defRPr sz="1400"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669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buClrTx/>
              <a:buFontTx/>
              <a:buNone/>
              <a:defRPr sz="1400" dirty="0"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16691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ClrTx/>
              <a:buFontTx/>
              <a:buNone/>
              <a:defRPr sz="1400"/>
            </a:lvl1pPr>
          </a:lstStyle>
          <a:p>
            <a:pPr>
              <a:defRPr/>
            </a:pPr>
            <a:fld id="{49B8266A-F7F7-4B34-A6DD-78EE65B0134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0251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blackWhite">
          <a:xfrm>
            <a:off x="0" y="0"/>
            <a:ext cx="12192000" cy="4381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blackWhite">
          <a:xfrm>
            <a:off x="0" y="6470650"/>
            <a:ext cx="12192000" cy="38735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altLang="en-US" sz="1800" dirty="0"/>
          </a:p>
        </p:txBody>
      </p:sp>
      <p:pic>
        <p:nvPicPr>
          <p:cNvPr id="3076" name="Picture 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233" y="6442075"/>
            <a:ext cx="1218988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205318" y="808038"/>
            <a:ext cx="112903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47801" y="1776414"/>
            <a:ext cx="10064751" cy="467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black">
          <a:xfrm>
            <a:off x="1913467" y="123825"/>
            <a:ext cx="109998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Tx/>
              <a:buFontTx/>
              <a:buNone/>
              <a:defRPr/>
            </a:pPr>
            <a:r>
              <a:rPr lang="en-US" altLang="en-US" sz="1400" dirty="0">
                <a:solidFill>
                  <a:srgbClr val="FFFFFF"/>
                </a:solidFill>
              </a:rPr>
              <a:t>IBM  Group</a:t>
            </a:r>
          </a:p>
        </p:txBody>
      </p:sp>
      <p:sp>
        <p:nvSpPr>
          <p:cNvPr id="17417" name="Rectangle 9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11104033" y="6529388"/>
            <a:ext cx="89746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ct val="100000"/>
              </a:lnSpc>
              <a:spcBef>
                <a:spcPct val="50000"/>
              </a:spcBef>
              <a:buClrTx/>
              <a:buFontTx/>
              <a:buNone/>
              <a:defRPr sz="10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6857F6AA-2A3D-4A48-BC85-4CF84E5DBB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3081" name="Line 10"/>
          <p:cNvSpPr>
            <a:spLocks noChangeShapeType="1"/>
          </p:cNvSpPr>
          <p:nvPr/>
        </p:nvSpPr>
        <p:spPr bwMode="black">
          <a:xfrm>
            <a:off x="1913467" y="195263"/>
            <a:ext cx="0" cy="234950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28296946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28600" indent="-228600" algn="l" rtl="0" eaLnBrk="1" fontAlgn="base" hangingPunct="1">
        <a:spcBef>
          <a:spcPct val="2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7013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ebdings" pitchFamily="18" charset="2"/>
        <a:buChar char="4"/>
        <a:defRPr sz="1600">
          <a:solidFill>
            <a:schemeClr val="tx1"/>
          </a:solidFill>
          <a:latin typeface="+mn-lt"/>
          <a:cs typeface="+mn-cs"/>
        </a:defRPr>
      </a:lvl2pPr>
      <a:lvl3pPr marL="682625" indent="-223838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  <a:cs typeface="+mn-cs"/>
        </a:defRPr>
      </a:lvl3pPr>
      <a:lvl4pPr marL="912813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11430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5pPr>
      <a:lvl6pPr marL="16002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6pPr>
      <a:lvl7pPr marL="20574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7pPr>
      <a:lvl8pPr marL="25146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8pPr>
      <a:lvl9pPr marL="2971800" indent="-228600" algn="l" rtl="0" eaLnBrk="1" fontAlgn="base" hangingPunct="1">
        <a:spcBef>
          <a:spcPct val="15000"/>
        </a:spcBef>
        <a:spcAft>
          <a:spcPct val="15000"/>
        </a:spcAft>
        <a:buClr>
          <a:schemeClr val="accent1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670F1-9306-DB0F-2E9F-75C483042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1" y="2493963"/>
            <a:ext cx="10606617" cy="757130"/>
          </a:xfrm>
        </p:spPr>
        <p:txBody>
          <a:bodyPr/>
          <a:lstStyle/>
          <a:p>
            <a:r>
              <a:rPr lang="en-US" dirty="0"/>
              <a:t>Spam Detection using SVM</a:t>
            </a:r>
            <a:br>
              <a:rPr lang="en-US" dirty="0"/>
            </a:br>
            <a:r>
              <a:rPr lang="en-US" sz="2000" dirty="0"/>
              <a:t>Course 6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C21AD-5C5B-E1E8-6E37-99D1F603D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2818" y="4026281"/>
            <a:ext cx="10604500" cy="341632"/>
          </a:xfrm>
        </p:spPr>
        <p:txBody>
          <a:bodyPr/>
          <a:lstStyle/>
          <a:p>
            <a:r>
              <a:rPr lang="en-US" dirty="0"/>
              <a:t>									By Farid ALVI</a:t>
            </a:r>
          </a:p>
        </p:txBody>
      </p:sp>
    </p:spTree>
    <p:extLst>
      <p:ext uri="{BB962C8B-B14F-4D97-AF65-F5344CB8AC3E}">
        <p14:creationId xmlns:p14="http://schemas.microsoft.com/office/powerpoint/2010/main" val="217702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1B2707-8B9E-2B14-4058-730B15D81B73}"/>
              </a:ext>
            </a:extLst>
          </p:cNvPr>
          <p:cNvSpPr/>
          <p:nvPr/>
        </p:nvSpPr>
        <p:spPr bwMode="auto">
          <a:xfrm>
            <a:off x="1719069" y="4425696"/>
            <a:ext cx="9577285" cy="33832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F59DB-7852-CC46-508A-2636C500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13811-88B3-E30F-9F0D-CC158104A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37" y="1749504"/>
            <a:ext cx="10234882" cy="46634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Consider an example of spam detection and filtering</a:t>
            </a:r>
          </a:p>
          <a:p>
            <a:r>
              <a:rPr lang="en-US" dirty="0"/>
              <a:t>Collect emails among which spam detection and filtration is programmed</a:t>
            </a:r>
          </a:p>
          <a:p>
            <a:r>
              <a:rPr lang="en-US" dirty="0"/>
              <a:t>Carefully examine each email and identify/mark emails as spam or not spam</a:t>
            </a:r>
          </a:p>
          <a:p>
            <a:r>
              <a:rPr lang="en-US" dirty="0"/>
              <a:t>Point out the words that become the reason for identification or marking emails as spam</a:t>
            </a:r>
          </a:p>
          <a:p>
            <a:r>
              <a:rPr lang="en-US" dirty="0"/>
              <a:t>Collect all such reasons and make a list of these marks</a:t>
            </a:r>
          </a:p>
          <a:p>
            <a:r>
              <a:rPr lang="en-US" dirty="0"/>
              <a:t>Gather possibilities of presence of such markers in emails to declare these as spam</a:t>
            </a:r>
          </a:p>
          <a:p>
            <a:r>
              <a:rPr lang="en-US" dirty="0"/>
              <a:t>Decide on a threshold to declare an email as spam</a:t>
            </a:r>
          </a:p>
          <a:p>
            <a:pPr marL="0" indent="0">
              <a:buNone/>
            </a:pPr>
            <a:r>
              <a:rPr lang="en-US" dirty="0"/>
              <a:t>    As an example, we’ll use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Support Vector Machine (SVM)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/>
              <a:t>to develop such a detector and fitter</a:t>
            </a:r>
          </a:p>
          <a:p>
            <a:pPr marL="228600" marR="0" lvl="1" indent="-228600">
              <a:lnSpc>
                <a:spcPct val="115000"/>
              </a:lnSpc>
              <a:spcBef>
                <a:spcPct val="25000"/>
              </a:spcBef>
              <a:buSzPts val="1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a typeface="+mn-ea"/>
              </a:rPr>
              <a:t>SVM tries to find the optimal boundary (hyperplane) between two classes (spam and not spam).</a:t>
            </a:r>
          </a:p>
          <a:p>
            <a:pPr marL="228600" marR="0" lvl="1" indent="-228600">
              <a:lnSpc>
                <a:spcPct val="115000"/>
              </a:lnSpc>
              <a:spcBef>
                <a:spcPct val="25000"/>
              </a:spcBef>
              <a:buSzPts val="1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a typeface="+mn-ea"/>
              </a:rPr>
              <a:t>Each message is represented as a point in a multi-dimensional space (based on TF-IDF).</a:t>
            </a:r>
          </a:p>
          <a:p>
            <a:pPr marL="228600" marR="0" lvl="1" indent="-228600">
              <a:lnSpc>
                <a:spcPct val="115000"/>
              </a:lnSpc>
              <a:spcBef>
                <a:spcPct val="25000"/>
              </a:spcBef>
              <a:buSzPts val="1000"/>
              <a:buFont typeface="Wingdings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a typeface="+mn-ea"/>
              </a:rPr>
              <a:t>SVM creates a hyperplane that best separates the two classes.</a:t>
            </a:r>
          </a:p>
        </p:txBody>
      </p:sp>
    </p:spTree>
    <p:extLst>
      <p:ext uri="{BB962C8B-B14F-4D97-AF65-F5344CB8AC3E}">
        <p14:creationId xmlns:p14="http://schemas.microsoft.com/office/powerpoint/2010/main" val="2402852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82B55-B27D-430F-B021-EB6D4331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542" y="955522"/>
            <a:ext cx="11986683" cy="480131"/>
          </a:xfrm>
        </p:spPr>
        <p:txBody>
          <a:bodyPr/>
          <a:lstStyle/>
          <a:p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Training Dataset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74D1C62-EEA8-63B3-7B79-D41C87083D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9617506"/>
              </p:ext>
            </p:extLst>
          </p:nvPr>
        </p:nvGraphicFramePr>
        <p:xfrm>
          <a:off x="1387508" y="2700256"/>
          <a:ext cx="10064750" cy="3274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55194">
                  <a:extLst>
                    <a:ext uri="{9D8B030D-6E8A-4147-A177-3AD203B41FA5}">
                      <a16:colId xmlns:a16="http://schemas.microsoft.com/office/drawing/2014/main" val="810650496"/>
                    </a:ext>
                  </a:extLst>
                </a:gridCol>
                <a:gridCol w="2309556">
                  <a:extLst>
                    <a:ext uri="{9D8B030D-6E8A-4147-A177-3AD203B41FA5}">
                      <a16:colId xmlns:a16="http://schemas.microsoft.com/office/drawing/2014/main" val="842162496"/>
                    </a:ext>
                  </a:extLst>
                </a:gridCol>
              </a:tblGrid>
              <a:tr h="654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Message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>
                          <a:effectLst/>
                        </a:rPr>
                        <a:t>Label</a:t>
                      </a:r>
                      <a:endParaRPr lang="en-US" sz="24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5158844"/>
                  </a:ext>
                </a:extLst>
              </a:tr>
              <a:tr h="654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"Congratulations! You've won a free gift card."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>
                          <a:effectLst/>
                        </a:rPr>
                        <a:t>Spam</a:t>
                      </a:r>
                      <a:endParaRPr lang="en-US" sz="24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50760011"/>
                  </a:ext>
                </a:extLst>
              </a:tr>
              <a:tr h="654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"Can we meet tomorrow at 5?"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Not Spam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0833104"/>
                  </a:ext>
                </a:extLst>
              </a:tr>
              <a:tr h="654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"Get a free subscription now!"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>
                          <a:effectLst/>
                        </a:rPr>
                        <a:t>Spam</a:t>
                      </a:r>
                      <a:endParaRPr lang="en-US" sz="2400" b="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584834"/>
                  </a:ext>
                </a:extLst>
              </a:tr>
              <a:tr h="6548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"Are you coming to the party tonight?"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>
                          <a:effectLst/>
                        </a:rPr>
                        <a:t>Not Spam</a:t>
                      </a:r>
                      <a:endParaRPr lang="en-US" sz="2400" b="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2822602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587BD026-9636-08A9-E3CA-7B6A6868FD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793" y="1698622"/>
            <a:ext cx="92300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Collect a dataset of messages labeled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"spam" or “Not Spam"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dataset (a few samples):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193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C1C1C-0C1C-534A-EA7D-0C34F266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AF40F-259D-3797-462F-8BEF042EB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353327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Use Term Frequency-Inverse Document Frequency (TF-IDF).</a:t>
            </a:r>
          </a:p>
          <a:p>
            <a:r>
              <a:rPr lang="en-US" sz="2400" dirty="0"/>
              <a:t>Calculate the term frequency (TF) for each word in the message.</a:t>
            </a:r>
          </a:p>
          <a:p>
            <a:r>
              <a:rPr lang="en-US" sz="2400" dirty="0"/>
              <a:t>Calculate the inverse document frequency (IDF) for each word in the entire dataset.</a:t>
            </a:r>
          </a:p>
          <a:p>
            <a:r>
              <a:rPr lang="en-US" sz="2400" dirty="0"/>
              <a:t>Multiply TF by IDF to get the final value (TF-IDF).</a:t>
            </a:r>
          </a:p>
          <a:p>
            <a:r>
              <a:rPr lang="en-US" sz="2400" dirty="0"/>
              <a:t>This converts text messages into numeric vectors.</a:t>
            </a:r>
          </a:p>
        </p:txBody>
      </p:sp>
    </p:spTree>
    <p:extLst>
      <p:ext uri="{BB962C8B-B14F-4D97-AF65-F5344CB8AC3E}">
        <p14:creationId xmlns:p14="http://schemas.microsoft.com/office/powerpoint/2010/main" val="1804763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21FC-1FEC-4A5D-3BB5-9F48F1ED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F829026-1A80-6E50-50FB-227A9E0FF8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5914636"/>
              </p:ext>
            </p:extLst>
          </p:nvPr>
        </p:nvGraphicFramePr>
        <p:xfrm>
          <a:off x="1846997" y="3141369"/>
          <a:ext cx="8717838" cy="26209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3933">
                  <a:extLst>
                    <a:ext uri="{9D8B030D-6E8A-4147-A177-3AD203B41FA5}">
                      <a16:colId xmlns:a16="http://schemas.microsoft.com/office/drawing/2014/main" val="4264096946"/>
                    </a:ext>
                  </a:extLst>
                </a:gridCol>
                <a:gridCol w="1659634">
                  <a:extLst>
                    <a:ext uri="{9D8B030D-6E8A-4147-A177-3AD203B41FA5}">
                      <a16:colId xmlns:a16="http://schemas.microsoft.com/office/drawing/2014/main" val="2837691479"/>
                    </a:ext>
                  </a:extLst>
                </a:gridCol>
                <a:gridCol w="1804811">
                  <a:extLst>
                    <a:ext uri="{9D8B030D-6E8A-4147-A177-3AD203B41FA5}">
                      <a16:colId xmlns:a16="http://schemas.microsoft.com/office/drawing/2014/main" val="4026596629"/>
                    </a:ext>
                  </a:extLst>
                </a:gridCol>
                <a:gridCol w="2179460">
                  <a:extLst>
                    <a:ext uri="{9D8B030D-6E8A-4147-A177-3AD203B41FA5}">
                      <a16:colId xmlns:a16="http://schemas.microsoft.com/office/drawing/2014/main" val="340420854"/>
                    </a:ext>
                  </a:extLst>
                </a:gridCol>
              </a:tblGrid>
              <a:tr h="361512">
                <a:tc>
                  <a:txBody>
                    <a:bodyPr/>
                    <a:lstStyle/>
                    <a:p>
                      <a:r>
                        <a:rPr lang="en-US" sz="1600" dirty="0"/>
                        <a:t>Message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Label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Contains "free"?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Contains "meeting"?</a:t>
                      </a:r>
                    </a:p>
                  </a:txBody>
                  <a:tcPr marL="56603" marR="56603" marT="28301" marB="28301" anchor="ctr"/>
                </a:tc>
                <a:extLst>
                  <a:ext uri="{0D108BD9-81ED-4DB2-BD59-A6C34878D82A}">
                    <a16:rowId xmlns:a16="http://schemas.microsoft.com/office/drawing/2014/main" val="2884177180"/>
                  </a:ext>
                </a:extLst>
              </a:tr>
              <a:tr h="6326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1. "Win a free prize now"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Spam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Yes → 1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 → 0</a:t>
                      </a:r>
                    </a:p>
                  </a:txBody>
                  <a:tcPr marL="56603" marR="56603" marT="28301" marB="28301" anchor="ctr"/>
                </a:tc>
                <a:extLst>
                  <a:ext uri="{0D108BD9-81ED-4DB2-BD59-A6C34878D82A}">
                    <a16:rowId xmlns:a16="http://schemas.microsoft.com/office/drawing/2014/main" val="3575690550"/>
                  </a:ext>
                </a:extLst>
              </a:tr>
              <a:tr h="6326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2. "Let's schedule a meeting"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Not Spam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 → 0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Yes → 1</a:t>
                      </a:r>
                    </a:p>
                  </a:txBody>
                  <a:tcPr marL="56603" marR="56603" marT="28301" marB="28301" anchor="ctr"/>
                </a:tc>
                <a:extLst>
                  <a:ext uri="{0D108BD9-81ED-4DB2-BD59-A6C34878D82A}">
                    <a16:rowId xmlns:a16="http://schemas.microsoft.com/office/drawing/2014/main" val="569403980"/>
                  </a:ext>
                </a:extLst>
              </a:tr>
              <a:tr h="361512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3. "Free ticket for you"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Spam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Yes → 1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 → 0</a:t>
                      </a:r>
                    </a:p>
                  </a:txBody>
                  <a:tcPr marL="56603" marR="56603" marT="28301" marB="28301" anchor="ctr"/>
                </a:tc>
                <a:extLst>
                  <a:ext uri="{0D108BD9-81ED-4DB2-BD59-A6C34878D82A}">
                    <a16:rowId xmlns:a16="http://schemas.microsoft.com/office/drawing/2014/main" val="3318629995"/>
                  </a:ext>
                </a:extLst>
              </a:tr>
              <a:tr h="632646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4. "Our meeting is confirmed"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Not Spam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No → 0</a:t>
                      </a:r>
                    </a:p>
                  </a:txBody>
                  <a:tcPr marL="56603" marR="56603" marT="28301" marB="2830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Yes → 1</a:t>
                      </a:r>
                    </a:p>
                  </a:txBody>
                  <a:tcPr marL="56603" marR="56603" marT="28301" marB="28301" anchor="ctr"/>
                </a:tc>
                <a:extLst>
                  <a:ext uri="{0D108BD9-81ED-4DB2-BD59-A6C34878D82A}">
                    <a16:rowId xmlns:a16="http://schemas.microsoft.com/office/drawing/2014/main" val="1222933146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073113F-F3D2-3D91-3931-A806C65AD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920" y="1905489"/>
            <a:ext cx="1206000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are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 messages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two keywords: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"free"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"meeting"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convert these into vectors based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presence (1) or absence (0)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two keywords.</a:t>
            </a:r>
          </a:p>
        </p:txBody>
      </p:sp>
    </p:spTree>
    <p:extLst>
      <p:ext uri="{BB962C8B-B14F-4D97-AF65-F5344CB8AC3E}">
        <p14:creationId xmlns:p14="http://schemas.microsoft.com/office/powerpoint/2010/main" val="1292123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5F91-CC96-1501-4B71-03AF8427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TF-IDF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7D100BE-A51D-AD99-7947-488B7F8CE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8" y="1720486"/>
            <a:ext cx="37342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 Frequency (TF)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934ABFE-10F1-F03B-D280-92BF7927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04C4A11-96A0-913D-2E92-2437D38E1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88" y="3429000"/>
            <a:ext cx="840829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latin typeface="Arial" panose="020B0604020202020204" pitchFamily="34" charset="0"/>
              </a:rPr>
              <a:t>Inverse Document Frequency (IDF)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word appears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documents, its IDF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a word appears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documents, its IDF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786F322-1BB8-832B-1EA2-3E878FD7E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67" y="2618198"/>
            <a:ext cx="6979090" cy="6307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D671CB-5DC2-3546-9745-D64EC292B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146" y="4521125"/>
            <a:ext cx="7234911" cy="68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687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19C2-456F-7842-735A-86759500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317" y="808038"/>
            <a:ext cx="11986683" cy="480131"/>
          </a:xfrm>
        </p:spPr>
        <p:txBody>
          <a:bodyPr/>
          <a:lstStyle/>
          <a:p>
            <a:r>
              <a:rPr lang="en-US" altLang="en-US" dirty="0"/>
              <a:t>Training the Model (Manual Calculation)</a:t>
            </a:r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CA91153-B0FD-6205-8580-982E9A80AA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634919"/>
              </p:ext>
            </p:extLst>
          </p:nvPr>
        </p:nvGraphicFramePr>
        <p:xfrm>
          <a:off x="2951051" y="3822558"/>
          <a:ext cx="5838987" cy="27404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6329">
                  <a:extLst>
                    <a:ext uri="{9D8B030D-6E8A-4147-A177-3AD203B41FA5}">
                      <a16:colId xmlns:a16="http://schemas.microsoft.com/office/drawing/2014/main" val="3510864191"/>
                    </a:ext>
                  </a:extLst>
                </a:gridCol>
                <a:gridCol w="1946329">
                  <a:extLst>
                    <a:ext uri="{9D8B030D-6E8A-4147-A177-3AD203B41FA5}">
                      <a16:colId xmlns:a16="http://schemas.microsoft.com/office/drawing/2014/main" val="2410797808"/>
                    </a:ext>
                  </a:extLst>
                </a:gridCol>
                <a:gridCol w="1946329">
                  <a:extLst>
                    <a:ext uri="{9D8B030D-6E8A-4147-A177-3AD203B41FA5}">
                      <a16:colId xmlns:a16="http://schemas.microsoft.com/office/drawing/2014/main" val="3136150804"/>
                    </a:ext>
                  </a:extLst>
                </a:gridCol>
              </a:tblGrid>
              <a:tr h="548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Free (TF-IDF)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Meeting (TF-IDF)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Label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extLst>
                  <a:ext uri="{0D108BD9-81ED-4DB2-BD59-A6C34878D82A}">
                    <a16:rowId xmlns:a16="http://schemas.microsoft.com/office/drawing/2014/main" val="2526776269"/>
                  </a:ext>
                </a:extLst>
              </a:tr>
              <a:tr h="548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0.8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0.0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Spam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extLst>
                  <a:ext uri="{0D108BD9-81ED-4DB2-BD59-A6C34878D82A}">
                    <a16:rowId xmlns:a16="http://schemas.microsoft.com/office/drawing/2014/main" val="643386207"/>
                  </a:ext>
                </a:extLst>
              </a:tr>
              <a:tr h="548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0.0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0.9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Not Spam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extLst>
                  <a:ext uri="{0D108BD9-81ED-4DB2-BD59-A6C34878D82A}">
                    <a16:rowId xmlns:a16="http://schemas.microsoft.com/office/drawing/2014/main" val="2890587529"/>
                  </a:ext>
                </a:extLst>
              </a:tr>
              <a:tr h="548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0.7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0.0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Spam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extLst>
                  <a:ext uri="{0D108BD9-81ED-4DB2-BD59-A6C34878D82A}">
                    <a16:rowId xmlns:a16="http://schemas.microsoft.com/office/drawing/2014/main" val="84196576"/>
                  </a:ext>
                </a:extLst>
              </a:tr>
              <a:tr h="5480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0.0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 0.8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00" dirty="0">
                          <a:effectLst/>
                        </a:rPr>
                        <a:t>Not Spam</a:t>
                      </a:r>
                      <a:endParaRPr lang="en-US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8" marR="3218" marT="3218" marB="3218" anchor="ctr"/>
                </a:tc>
                <a:extLst>
                  <a:ext uri="{0D108BD9-81ED-4DB2-BD59-A6C34878D82A}">
                    <a16:rowId xmlns:a16="http://schemas.microsoft.com/office/drawing/2014/main" val="111050732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EF9F2D55-E23C-7B7F-B812-82B8618CA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3" y="1410435"/>
            <a:ext cx="11013289" cy="228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defTabSz="914400" fontAlgn="base" latinLnBrk="0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lang="en-US" altLang="en-US" sz="2400" dirty="0"/>
              <a:t>Assume a simplified example with two words (features): "free" and "meeting".</a:t>
            </a:r>
          </a:p>
          <a:p>
            <a:pPr marL="228600" marR="0" lvl="0" indent="-228600" defTabSz="914400" fontAlgn="base" latinLnBrk="0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lang="en-US" altLang="en-US" sz="2400" dirty="0"/>
              <a:t>Convert the dataset to this 2D form (TF-IDF values):</a:t>
            </a:r>
          </a:p>
          <a:p>
            <a:pPr marL="228600" marR="0" lvl="0" indent="-228600" defTabSz="914400" fontAlgn="base" latinLnBrk="0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lang="en-US" altLang="en-US" sz="2400" dirty="0"/>
              <a:t>These two features can be plotted in 2D space.</a:t>
            </a:r>
          </a:p>
          <a:p>
            <a:pPr marL="228600" marR="0" lvl="0" indent="-228600" defTabSz="914400" fontAlgn="base" latinLnBrk="0">
              <a:lnSpc>
                <a:spcPct val="100000"/>
              </a:lnSpc>
              <a:spcBef>
                <a:spcPct val="25000"/>
              </a:spcBef>
              <a:spcAft>
                <a:spcPct val="15000"/>
              </a:spcAft>
              <a:buClr>
                <a:schemeClr val="accent1"/>
              </a:buClr>
              <a:buSzTx/>
              <a:buFont typeface="Wingdings" pitchFamily="2" charset="2"/>
              <a:buChar char="§"/>
              <a:tabLst/>
            </a:pPr>
            <a:r>
              <a:rPr lang="en-US" altLang="en-US" sz="2400" dirty="0"/>
              <a:t>SVM will try to draw a straight line (hyperplane in 2D) that best separates these two classes (spam and not spam).</a:t>
            </a:r>
          </a:p>
        </p:txBody>
      </p:sp>
    </p:spTree>
    <p:extLst>
      <p:ext uri="{BB962C8B-B14F-4D97-AF65-F5344CB8AC3E}">
        <p14:creationId xmlns:p14="http://schemas.microsoft.com/office/powerpoint/2010/main" val="1688280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AB8C-2CEC-8D2A-C7D9-80AD12D72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TF-IDF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C203C42-44BB-D173-EFDC-8CA137EE10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0214"/>
              </p:ext>
            </p:extLst>
          </p:nvPr>
        </p:nvGraphicFramePr>
        <p:xfrm>
          <a:off x="2448894" y="2440134"/>
          <a:ext cx="5161726" cy="183456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2580863">
                  <a:extLst>
                    <a:ext uri="{9D8B030D-6E8A-4147-A177-3AD203B41FA5}">
                      <a16:colId xmlns:a16="http://schemas.microsoft.com/office/drawing/2014/main" val="1694143044"/>
                    </a:ext>
                  </a:extLst>
                </a:gridCol>
                <a:gridCol w="2580863">
                  <a:extLst>
                    <a:ext uri="{9D8B030D-6E8A-4147-A177-3AD203B41FA5}">
                      <a16:colId xmlns:a16="http://schemas.microsoft.com/office/drawing/2014/main" val="2490387262"/>
                    </a:ext>
                  </a:extLst>
                </a:gridCol>
              </a:tblGrid>
              <a:tr h="458641">
                <a:tc>
                  <a:txBody>
                    <a:bodyPr/>
                    <a:lstStyle/>
                    <a:p>
                      <a:r>
                        <a:rPr lang="en-US" sz="2400"/>
                        <a:t>Word</a:t>
                      </a:r>
                    </a:p>
                  </a:txBody>
                  <a:tcPr marL="32643" marR="32643" marT="16321" marB="16321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Raw TF-IDF</a:t>
                      </a:r>
                    </a:p>
                  </a:txBody>
                  <a:tcPr marL="32643" marR="32643" marT="16321" marB="16321" anchor="ctr"/>
                </a:tc>
                <a:extLst>
                  <a:ext uri="{0D108BD9-81ED-4DB2-BD59-A6C34878D82A}">
                    <a16:rowId xmlns:a16="http://schemas.microsoft.com/office/drawing/2014/main" val="286049412"/>
                  </a:ext>
                </a:extLst>
              </a:tr>
              <a:tr h="458641">
                <a:tc>
                  <a:txBody>
                    <a:bodyPr/>
                    <a:lstStyle/>
                    <a:p>
                      <a:r>
                        <a:rPr lang="en-US" sz="2400" b="1" dirty="0"/>
                        <a:t>free</a:t>
                      </a:r>
                      <a:endParaRPr lang="en-US" sz="2400" dirty="0"/>
                    </a:p>
                  </a:txBody>
                  <a:tcPr marL="32643" marR="32643" marT="16321" marB="16321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0.03</a:t>
                      </a:r>
                    </a:p>
                  </a:txBody>
                  <a:tcPr marL="32643" marR="32643" marT="16321" marB="16321" anchor="ctr"/>
                </a:tc>
                <a:extLst>
                  <a:ext uri="{0D108BD9-81ED-4DB2-BD59-A6C34878D82A}">
                    <a16:rowId xmlns:a16="http://schemas.microsoft.com/office/drawing/2014/main" val="1057181407"/>
                  </a:ext>
                </a:extLst>
              </a:tr>
              <a:tr h="458641">
                <a:tc>
                  <a:txBody>
                    <a:bodyPr/>
                    <a:lstStyle/>
                    <a:p>
                      <a:r>
                        <a:rPr lang="en-US" sz="2400" b="1"/>
                        <a:t>meeting</a:t>
                      </a:r>
                      <a:endParaRPr lang="en-US" sz="2400"/>
                    </a:p>
                  </a:txBody>
                  <a:tcPr marL="32643" marR="32643" marT="16321" marB="16321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0.04</a:t>
                      </a:r>
                    </a:p>
                  </a:txBody>
                  <a:tcPr marL="32643" marR="32643" marT="16321" marB="16321" anchor="ctr"/>
                </a:tc>
                <a:extLst>
                  <a:ext uri="{0D108BD9-81ED-4DB2-BD59-A6C34878D82A}">
                    <a16:rowId xmlns:a16="http://schemas.microsoft.com/office/drawing/2014/main" val="1641937190"/>
                  </a:ext>
                </a:extLst>
              </a:tr>
              <a:tr h="45864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32643" marR="32643" marT="16321" marB="16321" anchor="ctr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32643" marR="32643" marT="16321" marB="16321" anchor="ctr"/>
                </a:tc>
                <a:extLst>
                  <a:ext uri="{0D108BD9-81ED-4DB2-BD59-A6C34878D82A}">
                    <a16:rowId xmlns:a16="http://schemas.microsoft.com/office/drawing/2014/main" val="33542202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91336DA-BE0A-B3DD-D652-F804B20CA834}"/>
              </a:ext>
            </a:extLst>
          </p:cNvPr>
          <p:cNvSpPr txBox="1"/>
          <p:nvPr/>
        </p:nvSpPr>
        <p:spPr>
          <a:xfrm>
            <a:off x="1505242" y="1693371"/>
            <a:ext cx="6105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Let’s say a message has these raw TF-IDF scores: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FE9384-46D0-08F7-222D-9CB9AAD6D928}"/>
              </a:ext>
            </a:extLst>
          </p:cNvPr>
          <p:cNvSpPr txBox="1"/>
          <p:nvPr/>
        </p:nvSpPr>
        <p:spPr>
          <a:xfrm>
            <a:off x="1674054" y="4795298"/>
            <a:ext cx="69213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So, the vector is: 		</a:t>
            </a:r>
            <a:r>
              <a:rPr lang="en-US" sz="3200" dirty="0"/>
              <a:t>v=[0.03, 0.04]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89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15CF8-3BE2-99B6-8D2E-206CCF0FF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52328-F78E-8D7E-C487-EE7BC90FE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801" y="1776414"/>
            <a:ext cx="10064751" cy="15373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∥v∥ = √ 0.03</a:t>
            </a:r>
            <a:r>
              <a:rPr lang="en-US" sz="2800" baseline="30000" dirty="0"/>
              <a:t>2</a:t>
            </a:r>
            <a:r>
              <a:rPr lang="en-US" sz="2800" dirty="0"/>
              <a:t>+0.04</a:t>
            </a:r>
            <a:r>
              <a:rPr lang="en-US" sz="2800" baseline="30000" dirty="0"/>
              <a:t>2</a:t>
            </a:r>
            <a:r>
              <a:rPr lang="en-US" sz="2800" dirty="0"/>
              <a:t> ​= √0.0009+0.0016​ = √0.0025 ​= 0.05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9189869-887F-669B-D920-5C68AB0B4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459503"/>
            <a:ext cx="42918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Now divide each number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0.05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Free		0.03 / 0.05 = 0.6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Meeting	0.04 / 0.05 = 0.8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49A82AF-3EB2-93D8-B19A-0D883E361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17" y="4433022"/>
            <a:ext cx="858824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though the raw TF-IDF was very small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0.03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0.04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), after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the whole vector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relative 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preserved: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“Meeting” was slightly stronger than “Free”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normalized values reflect that: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0.8 &gt; 0.6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6350"/>
      </p:ext>
    </p:extLst>
  </p:cSld>
  <p:clrMapOvr>
    <a:masterClrMapping/>
  </p:clrMapOvr>
</p:sld>
</file>

<file path=ppt/theme/theme1.xml><?xml version="1.0" encoding="utf-8"?>
<a:theme xmlns:a="http://schemas.openxmlformats.org/drawingml/2006/main" name="Rational_BlueOnyx">
  <a:themeElements>
    <a:clrScheme name="Rational_BlueOnyx 1">
      <a:dk1>
        <a:srgbClr val="808080"/>
      </a:dk1>
      <a:lt1>
        <a:srgbClr val="FFFFFF"/>
      </a:lt1>
      <a:dk2>
        <a:srgbClr val="000000"/>
      </a:dk2>
      <a:lt2>
        <a:srgbClr val="CCCCFF"/>
      </a:lt2>
      <a:accent1>
        <a:srgbClr val="7889FB"/>
      </a:accent1>
      <a:accent2>
        <a:srgbClr val="DFFF66"/>
      </a:accent2>
      <a:accent3>
        <a:srgbClr val="AAAAAA"/>
      </a:accent3>
      <a:accent4>
        <a:srgbClr val="DADADA"/>
      </a:accent4>
      <a:accent5>
        <a:srgbClr val="BEC4FD"/>
      </a:accent5>
      <a:accent6>
        <a:srgbClr val="CAE75C"/>
      </a:accent6>
      <a:hlink>
        <a:srgbClr val="7889FB"/>
      </a:hlink>
      <a:folHlink>
        <a:srgbClr val="D18213"/>
      </a:folHlink>
    </a:clrScheme>
    <a:fontScheme name="Rational_BlueOnyx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Rational_BlueOnyx 1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7889FB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Rational_BlueOnyx">
  <a:themeElements>
    <a:clrScheme name="1_Rational_BlueOnyx 1">
      <a:dk1>
        <a:srgbClr val="808080"/>
      </a:dk1>
      <a:lt1>
        <a:srgbClr val="FFFFFF"/>
      </a:lt1>
      <a:dk2>
        <a:srgbClr val="000000"/>
      </a:dk2>
      <a:lt2>
        <a:srgbClr val="CCCCFF"/>
      </a:lt2>
      <a:accent1>
        <a:srgbClr val="7889FB"/>
      </a:accent1>
      <a:accent2>
        <a:srgbClr val="DFFF66"/>
      </a:accent2>
      <a:accent3>
        <a:srgbClr val="AAAAAA"/>
      </a:accent3>
      <a:accent4>
        <a:srgbClr val="DADADA"/>
      </a:accent4>
      <a:accent5>
        <a:srgbClr val="BEC4FD"/>
      </a:accent5>
      <a:accent6>
        <a:srgbClr val="CAE75C"/>
      </a:accent6>
      <a:hlink>
        <a:srgbClr val="7889FB"/>
      </a:hlink>
      <a:folHlink>
        <a:srgbClr val="D18213"/>
      </a:folHlink>
    </a:clrScheme>
    <a:fontScheme name="1_Rational_BlueOnyx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>
            <a:schemeClr val="accent2"/>
          </a:buClr>
          <a:buSzTx/>
          <a:buFont typeface="Wingdings" pitchFamily="2" charset="2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1_Rational_BlueOnyx 1">
        <a:dk1>
          <a:srgbClr val="808080"/>
        </a:dk1>
        <a:lt1>
          <a:srgbClr val="FFFFFF"/>
        </a:lt1>
        <a:dk2>
          <a:srgbClr val="000000"/>
        </a:dk2>
        <a:lt2>
          <a:srgbClr val="CCCCFF"/>
        </a:lt2>
        <a:accent1>
          <a:srgbClr val="7889FB"/>
        </a:accent1>
        <a:accent2>
          <a:srgbClr val="DFFF66"/>
        </a:accent2>
        <a:accent3>
          <a:srgbClr val="AAAAAA"/>
        </a:accent3>
        <a:accent4>
          <a:srgbClr val="DADADA"/>
        </a:accent4>
        <a:accent5>
          <a:srgbClr val="BEC4FD"/>
        </a:accent5>
        <a:accent6>
          <a:srgbClr val="CAE75C"/>
        </a:accent6>
        <a:hlink>
          <a:srgbClr val="7889FB"/>
        </a:hlink>
        <a:folHlink>
          <a:srgbClr val="D1821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ML</Template>
  <TotalTime>573</TotalTime>
  <Words>668</Words>
  <Application>Microsoft Office PowerPoint</Application>
  <PresentationFormat>Widescreen</PresentationFormat>
  <Paragraphs>105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Arial Unicode MS</vt:lpstr>
      <vt:lpstr>Comic Sans MS</vt:lpstr>
      <vt:lpstr>Webdings</vt:lpstr>
      <vt:lpstr>Wingdings</vt:lpstr>
      <vt:lpstr>Rational_BlueOnyx</vt:lpstr>
      <vt:lpstr>Custom Design</vt:lpstr>
      <vt:lpstr>1_Rational_BlueOnyx</vt:lpstr>
      <vt:lpstr>Spam Detection using SVM Course 6</vt:lpstr>
      <vt:lpstr>Example</vt:lpstr>
      <vt:lpstr>Training Dataset</vt:lpstr>
      <vt:lpstr>Feature Extraction</vt:lpstr>
      <vt:lpstr>PowerPoint Presentation</vt:lpstr>
      <vt:lpstr>Calculating TF-IDF</vt:lpstr>
      <vt:lpstr>Training the Model (Manual Calculation)</vt:lpstr>
      <vt:lpstr>Calculating TF-IDF</vt:lpstr>
      <vt:lpstr>Normalization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 A. Alavi</dc:creator>
  <cp:lastModifiedBy>Shaf A. Alavi</cp:lastModifiedBy>
  <cp:revision>30</cp:revision>
  <dcterms:created xsi:type="dcterms:W3CDTF">2025-05-16T09:52:01Z</dcterms:created>
  <dcterms:modified xsi:type="dcterms:W3CDTF">2025-05-25T16:15:27Z</dcterms:modified>
</cp:coreProperties>
</file>