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9" r:id="rId2"/>
    <p:sldId id="272" r:id="rId3"/>
    <p:sldId id="311" r:id="rId4"/>
    <p:sldId id="283" r:id="rId5"/>
    <p:sldId id="284" r:id="rId6"/>
    <p:sldId id="285" r:id="rId7"/>
    <p:sldId id="286" r:id="rId8"/>
    <p:sldId id="308" r:id="rId9"/>
    <p:sldId id="312" r:id="rId10"/>
    <p:sldId id="288" r:id="rId11"/>
    <p:sldId id="309" r:id="rId12"/>
    <p:sldId id="310" r:id="rId13"/>
    <p:sldId id="313" r:id="rId14"/>
    <p:sldId id="289" r:id="rId15"/>
    <p:sldId id="290" r:id="rId16"/>
    <p:sldId id="314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15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3466" autoAdjust="0"/>
  </p:normalViewPr>
  <p:slideViewPr>
    <p:cSldViewPr>
      <p:cViewPr varScale="1">
        <p:scale>
          <a:sx n="86" d="100"/>
          <a:sy n="86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E220-05F7-4F9B-A1E9-4835D9498941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E734-9455-4CBD-8397-442446CF9E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Concurrency Control: </a:t>
            </a:r>
            <a:br>
              <a:rPr lang="en-US" sz="3600" dirty="0" smtClean="0"/>
            </a:br>
            <a:r>
              <a:rPr lang="en-US" sz="3600" dirty="0" smtClean="0"/>
              <a:t>Introduction </a:t>
            </a:r>
            <a:r>
              <a:rPr lang="en-US" sz="3600" dirty="0"/>
              <a:t>to Threads and Threading API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066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Dr. Muhammad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Better exploit multi-core CPUs</a:t>
            </a:r>
          </a:p>
          <a:p>
            <a:pPr lvl="1"/>
            <a:endParaRPr lang="en-US" dirty="0"/>
          </a:p>
          <a:p>
            <a:r>
              <a:rPr lang="en-US" dirty="0" smtClean="0"/>
              <a:t>Blocking I/O</a:t>
            </a:r>
          </a:p>
          <a:p>
            <a:pPr lvl="1"/>
            <a:r>
              <a:rPr lang="en-US" dirty="0" smtClean="0"/>
              <a:t>When doing a blocking I/O operation, only one thread gets blocked!</a:t>
            </a:r>
          </a:p>
          <a:p>
            <a:pPr lvl="1"/>
            <a:r>
              <a:rPr lang="en-US" dirty="0" smtClean="0"/>
              <a:t>Overlap I/O with other activities within a process</a:t>
            </a:r>
          </a:p>
          <a:p>
            <a:pPr lvl="1"/>
            <a:endParaRPr lang="en-US" dirty="0"/>
          </a:p>
          <a:p>
            <a:r>
              <a:rPr lang="en-US" dirty="0" smtClean="0"/>
              <a:t>Same could be achieved via multiple processes but this approach is costly in terms of memory and time.</a:t>
            </a:r>
          </a:p>
          <a:p>
            <a:pPr lvl="1"/>
            <a:endParaRPr lang="en-US" dirty="0"/>
          </a:p>
          <a:p>
            <a:r>
              <a:rPr lang="en-US" dirty="0" smtClean="0"/>
              <a:t>Threads are extensively used in Web servers, DBMSs,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87637"/>
              </p:ext>
            </p:extLst>
          </p:nvPr>
        </p:nvGraphicFramePr>
        <p:xfrm>
          <a:off x="1066800" y="1752600"/>
          <a:ext cx="6705601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Platform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fork()</a:t>
                      </a:r>
                      <a:endParaRPr lang="en-US" sz="18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pthread_create</a:t>
                      </a:r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8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 2.6 GHz Xeon E5-2670 (16cpus/node)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 2.8 GHz Xeon 5660 (12cpus/node)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AMD 2.3 GHz </a:t>
                      </a:r>
                      <a:r>
                        <a:rPr lang="fr-F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(16cpus/</a:t>
                      </a:r>
                      <a:r>
                        <a:rPr lang="fr-F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12.5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AMD 2.4 GHz </a:t>
                      </a:r>
                      <a:r>
                        <a:rPr lang="fr-F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(8cpus/</a:t>
                      </a:r>
                      <a:r>
                        <a:rPr lang="fr-F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IBM 4.0 GHz POWER6 (8cpus/node)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IBM 1.9 GHz POWER5 p5-575 (8cpus/node)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64.2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IBM 1.5 GHz POWER4 (8cpus/node)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104.5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INTEL 2.4 GHz Xeon (2 cpus/node)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54.9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 1.4 GHz Itanium2 (4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cpus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/node)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54.5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50,000 processes or threads creation time in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Less time to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thread than a process</a:t>
            </a:r>
          </a:p>
          <a:p>
            <a:pPr lvl="1"/>
            <a:r>
              <a:rPr lang="en-US" dirty="0" smtClean="0"/>
              <a:t>terminate </a:t>
            </a:r>
            <a:r>
              <a:rPr lang="en-US" dirty="0"/>
              <a:t>a thread than a process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between two threads within the same process</a:t>
            </a:r>
          </a:p>
          <a:p>
            <a:r>
              <a:rPr lang="en-US" sz="2600" b="1" dirty="0" smtClean="0"/>
              <a:t>Low Memory Requirements than Multiprogramming</a:t>
            </a:r>
          </a:p>
          <a:p>
            <a:r>
              <a:rPr lang="en-US" dirty="0" smtClean="0"/>
              <a:t>Since </a:t>
            </a:r>
            <a:r>
              <a:rPr lang="en-US" dirty="0"/>
              <a:t>threads within the same process share memory and files, they can </a:t>
            </a:r>
            <a:r>
              <a:rPr lang="en-US" b="1" dirty="0"/>
              <a:t>communicate with each other without invoking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5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Threads: Example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6916"/>
            <a:ext cx="79248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common_threads.h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(void*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print(“%s\n”, (char*)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p1, p2;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(“main begin\n");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(&amp;p1, NULL,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“A”);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mythread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(p1, NULL);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(p2,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(“main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end\n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172200" y="6172200"/>
            <a:ext cx="381000" cy="457200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39710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172200" y="4340351"/>
            <a:ext cx="381000" cy="1146049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970776" y="5282707"/>
            <a:ext cx="381000" cy="889493"/>
          </a:xfrm>
          <a:prstGeom prst="downArrow">
            <a:avLst>
              <a:gd name="adj1" fmla="val 3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6288" y="49133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726680" y="5486400"/>
            <a:ext cx="381000" cy="685800"/>
          </a:xfrm>
          <a:prstGeom prst="downArrow">
            <a:avLst>
              <a:gd name="adj1" fmla="val 3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480" y="5117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dependent on which thread is created and which is scheduled first on the CPU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14823" y="3533370"/>
            <a:ext cx="3008498" cy="2105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328896" y="3539466"/>
            <a:ext cx="2599105" cy="2105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6109192" y="3512034"/>
            <a:ext cx="2958608" cy="21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that need to be addressed in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581400"/>
            <a:ext cx="6477000" cy="2544763"/>
          </a:xfrm>
        </p:spPr>
        <p:txBody>
          <a:bodyPr>
            <a:normAutofit/>
          </a:bodyPr>
          <a:lstStyle/>
          <a:p>
            <a:r>
              <a:rPr lang="en-US" dirty="0" smtClean="0"/>
              <a:t>Race Condition</a:t>
            </a:r>
          </a:p>
          <a:p>
            <a:r>
              <a:rPr lang="en-US" dirty="0" smtClean="0"/>
              <a:t>Atomicity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– accessing shared 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766316" y="1630680"/>
            <a:ext cx="656554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– accessing shared 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54152" y="1445070"/>
            <a:ext cx="8239322" cy="44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57200" y="1609344"/>
            <a:ext cx="8229600" cy="22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Multitasking vs Multithreading</a:t>
            </a:r>
          </a:p>
          <a:p>
            <a:pPr lvl="1"/>
            <a:r>
              <a:rPr lang="en-US" dirty="0" smtClean="0"/>
              <a:t>What is a thread?</a:t>
            </a:r>
          </a:p>
          <a:p>
            <a:pPr lvl="1"/>
            <a:r>
              <a:rPr lang="en-US" dirty="0" smtClean="0"/>
              <a:t>Threads vs Processes</a:t>
            </a:r>
          </a:p>
          <a:p>
            <a:r>
              <a:rPr lang="en-US" dirty="0" smtClean="0"/>
              <a:t>Why Multithreading</a:t>
            </a:r>
          </a:p>
          <a:p>
            <a:pPr lvl="1"/>
            <a:r>
              <a:rPr lang="en-US" dirty="0" smtClean="0"/>
              <a:t>Why use threads?</a:t>
            </a:r>
          </a:p>
          <a:p>
            <a:r>
              <a:rPr lang="en-US" dirty="0" smtClean="0"/>
              <a:t>Example Code</a:t>
            </a:r>
          </a:p>
          <a:p>
            <a:r>
              <a:rPr lang="en-US" dirty="0" smtClean="0"/>
              <a:t>Issues </a:t>
            </a:r>
            <a:r>
              <a:rPr lang="en-US" dirty="0"/>
              <a:t>that need to be </a:t>
            </a:r>
            <a:r>
              <a:rPr lang="en-US" dirty="0" smtClean="0"/>
              <a:t>address </a:t>
            </a:r>
            <a:r>
              <a:rPr lang="en-US" dirty="0"/>
              <a:t>in Multithreading</a:t>
            </a:r>
          </a:p>
          <a:p>
            <a:pPr lvl="1"/>
            <a:r>
              <a:rPr lang="en-US" dirty="0" smtClean="0"/>
              <a:t>Accessing shared global variable</a:t>
            </a:r>
          </a:p>
          <a:p>
            <a:pPr lvl="1"/>
            <a:r>
              <a:rPr lang="en-US" dirty="0" smtClean="0"/>
              <a:t>Why output is different?</a:t>
            </a:r>
          </a:p>
          <a:p>
            <a:pPr lvl="1"/>
            <a:r>
              <a:rPr lang="en-US" dirty="0" smtClean="0"/>
              <a:t>Race condition and atomicity</a:t>
            </a:r>
          </a:p>
          <a:p>
            <a:r>
              <a:rPr lang="en-US" dirty="0" smtClean="0"/>
              <a:t>Thread APIs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Non-deterministic output</a:t>
            </a:r>
          </a:p>
          <a:p>
            <a:pPr lvl="1"/>
            <a:r>
              <a:rPr lang="en-US" dirty="0" smtClean="0"/>
              <a:t>On multiple runs, counter is ≠ 20000000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958137" y="2971800"/>
            <a:ext cx="5227726" cy="161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958137" y="4800600"/>
            <a:ext cx="5227726" cy="16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output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Bone of contention (race condition/data race)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counter=counter+1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During execution, an interrupt might preempt a running thread </a:t>
            </a:r>
          </a:p>
          <a:p>
            <a:pPr lvl="2"/>
            <a:r>
              <a:rPr lang="en-US" sz="3200" dirty="0"/>
              <a:t>On resumption, the thread might get a stale state of shared variable and may modify it wrongly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590800" y="2590800"/>
            <a:ext cx="4161075" cy="11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output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502622" y="1600200"/>
            <a:ext cx="8138756" cy="40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0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result of a program is </a:t>
            </a:r>
            <a:r>
              <a:rPr lang="en-US" b="1" i="1" u="sng" dirty="0" smtClean="0"/>
              <a:t>indeterminate</a:t>
            </a:r>
          </a:p>
          <a:p>
            <a:pPr lvl="1"/>
            <a:r>
              <a:rPr lang="en-US" dirty="0" smtClean="0"/>
              <a:t>It depends on the sequence in which the instructions are scheduled!</a:t>
            </a:r>
          </a:p>
          <a:p>
            <a:pPr lvl="1"/>
            <a:endParaRPr lang="en-US" dirty="0" smtClean="0"/>
          </a:p>
          <a:p>
            <a:r>
              <a:rPr lang="en-US" b="1" i="1" u="sng" dirty="0" smtClean="0"/>
              <a:t>Critical section:</a:t>
            </a:r>
          </a:p>
          <a:p>
            <a:pPr lvl="1"/>
            <a:r>
              <a:rPr lang="en-US" dirty="0" smtClean="0"/>
              <a:t>A portion of code which, if executed by multiple threads, can result in race condition</a:t>
            </a:r>
          </a:p>
          <a:p>
            <a:pPr lvl="1"/>
            <a:r>
              <a:rPr lang="en-US" dirty="0" smtClean="0"/>
              <a:t>Usually accesses a shared resource</a:t>
            </a:r>
          </a:p>
          <a:p>
            <a:pPr lvl="1"/>
            <a:r>
              <a:rPr lang="en-US" dirty="0" smtClean="0"/>
              <a:t>Should not be executed </a:t>
            </a:r>
            <a:r>
              <a:rPr lang="en-US" b="1" i="1" u="sng" dirty="0" smtClean="0"/>
              <a:t>concurrently</a:t>
            </a:r>
            <a:r>
              <a:rPr lang="en-US" dirty="0" smtClean="0"/>
              <a:t> by more than one thread (</a:t>
            </a:r>
            <a:r>
              <a:rPr lang="en-US" b="1" u="sng" dirty="0" smtClean="0"/>
              <a:t>mutual exclusion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Atomic operations or atomicity</a:t>
            </a:r>
          </a:p>
          <a:p>
            <a:pPr lvl="1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 can be achieved if critical sections are executed </a:t>
            </a:r>
            <a:r>
              <a:rPr lang="en-US" b="1" i="1" u="sng" dirty="0" smtClean="0"/>
              <a:t>atomically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Atomic operations are executed as “all or nothing”</a:t>
            </a:r>
          </a:p>
          <a:p>
            <a:pPr lvl="1"/>
            <a:r>
              <a:rPr lang="en-US" dirty="0" smtClean="0"/>
              <a:t>i.e. they cannot be interrupted half way.</a:t>
            </a:r>
          </a:p>
          <a:p>
            <a:pPr lvl="1"/>
            <a:r>
              <a:rPr lang="en-US" dirty="0" smtClean="0"/>
              <a:t>Databases have similar concepts – transactions.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2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 – the first concurrent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processes run concurrently</a:t>
            </a:r>
          </a:p>
          <a:p>
            <a:r>
              <a:rPr lang="en-US" dirty="0" smtClean="0"/>
              <a:t>Let’s say two processes try to append to a file</a:t>
            </a:r>
          </a:p>
          <a:p>
            <a:r>
              <a:rPr lang="en-US" dirty="0" smtClean="0"/>
              <a:t>Possible problems?</a:t>
            </a:r>
          </a:p>
          <a:p>
            <a:pPr lvl="1"/>
            <a:r>
              <a:rPr lang="en-US" dirty="0" smtClean="0"/>
              <a:t>Interrupts!!</a:t>
            </a:r>
          </a:p>
          <a:p>
            <a:endParaRPr lang="en-US" dirty="0" smtClean="0"/>
          </a:p>
          <a:p>
            <a:r>
              <a:rPr lang="en-US" dirty="0" smtClean="0"/>
              <a:t>All OS data structures are shared b/w processes</a:t>
            </a:r>
          </a:p>
          <a:p>
            <a:r>
              <a:rPr lang="en-US" dirty="0" smtClean="0"/>
              <a:t>Codes that update these shared data structures are critical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66800"/>
          </a:xfrm>
        </p:spPr>
        <p:txBody>
          <a:bodyPr/>
          <a:lstStyle/>
          <a:p>
            <a:r>
              <a:rPr lang="en-US" dirty="0" smtClean="0"/>
              <a:t>Thread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962400"/>
            <a:ext cx="4038600" cy="2163763"/>
          </a:xfrm>
        </p:spPr>
        <p:txBody>
          <a:bodyPr/>
          <a:lstStyle/>
          <a:p>
            <a:r>
              <a:rPr lang="en-US" dirty="0" smtClean="0"/>
              <a:t>Thread Management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r>
              <a:rPr lang="en-US" dirty="0"/>
              <a:t>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API that allows creation of threads</a:t>
            </a:r>
          </a:p>
          <a:p>
            <a:r>
              <a:rPr lang="en-US" dirty="0" smtClean="0"/>
              <a:t>To use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add –</a:t>
            </a:r>
            <a:r>
              <a:rPr lang="en-US" dirty="0" err="1" smtClean="0"/>
              <a:t>pthread</a:t>
            </a:r>
            <a:r>
              <a:rPr lang="en-US" dirty="0" smtClean="0"/>
              <a:t> option at compilation to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Provides many useful thread functions and synchronization primitives (locks, condition variables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3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thread completion (thread joining to main thread)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765547" y="2209800"/>
            <a:ext cx="7921253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762499" y="5612637"/>
            <a:ext cx="7921253" cy="5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- 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589684" y="1417638"/>
            <a:ext cx="7964631" cy="52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Multitasking vs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4242687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– 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005440" y="1600200"/>
            <a:ext cx="7133119" cy="49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0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– Avoid returning values of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99652" y="2513486"/>
            <a:ext cx="8544695" cy="26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function</a:t>
            </a:r>
          </a:p>
          <a:p>
            <a:endParaRPr lang="en-US" dirty="0"/>
          </a:p>
          <a:p>
            <a:r>
              <a:rPr lang="en-US" dirty="0" smtClean="0"/>
              <a:t>Deletion function</a:t>
            </a:r>
          </a:p>
          <a:p>
            <a:endParaRPr lang="en-US" dirty="0"/>
          </a:p>
          <a:p>
            <a:r>
              <a:rPr lang="en-US" dirty="0" smtClean="0"/>
              <a:t>Lock Usage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813816" y="4702244"/>
            <a:ext cx="7516368" cy="110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981200" y="2167602"/>
            <a:ext cx="6816852" cy="595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2667000" y="3352082"/>
            <a:ext cx="3970950" cy="3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7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signaling between threads so if one thread is waiting on some shared data, it may signal the other threads when it releases the shared resource</a:t>
            </a:r>
          </a:p>
          <a:p>
            <a:r>
              <a:rPr lang="en-US" dirty="0" smtClean="0"/>
              <a:t>Works with locks</a:t>
            </a:r>
          </a:p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333500" y="4876800"/>
            <a:ext cx="6477000" cy="16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seen </a:t>
            </a:r>
            <a:r>
              <a:rPr lang="en-US" dirty="0" smtClean="0"/>
              <a:t>what threads are and how they relate to processes</a:t>
            </a:r>
          </a:p>
          <a:p>
            <a:r>
              <a:rPr lang="en-US" dirty="0" smtClean="0"/>
              <a:t>We saw how we may create multithreaded programs using the </a:t>
            </a:r>
            <a:r>
              <a:rPr lang="en-US" dirty="0" err="1" smtClean="0"/>
              <a:t>pthreads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We saw some issues that might pop up during multithreaded programs</a:t>
            </a:r>
          </a:p>
          <a:p>
            <a:pPr lvl="1"/>
            <a:r>
              <a:rPr lang="en-US" dirty="0" smtClean="0"/>
              <a:t>Race conditions</a:t>
            </a:r>
          </a:p>
          <a:p>
            <a:r>
              <a:rPr lang="en-US" dirty="0" smtClean="0"/>
              <a:t>We looked at how these are avoided through synchronization (locks, condition variables) and 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is an </a:t>
            </a:r>
            <a:r>
              <a:rPr lang="en-US" b="1" dirty="0" smtClean="0"/>
              <a:t>independent path of execution</a:t>
            </a:r>
          </a:p>
          <a:p>
            <a:r>
              <a:rPr lang="en-US" dirty="0" smtClean="0"/>
              <a:t>In a multi-threaded program, each thread has its own PC, register (context), stack, but it </a:t>
            </a:r>
            <a:r>
              <a:rPr lang="en-US" b="1" dirty="0" smtClean="0"/>
              <a:t>shares the process’s address space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957507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world\n");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705600" y="4343399"/>
            <a:ext cx="381000" cy="1782763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397952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9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are like processes:</a:t>
            </a:r>
          </a:p>
          <a:p>
            <a:pPr lvl="1"/>
            <a:r>
              <a:rPr lang="en-US" dirty="0"/>
              <a:t>They can execute independently</a:t>
            </a:r>
          </a:p>
          <a:p>
            <a:pPr lvl="1"/>
            <a:r>
              <a:rPr lang="en-US" dirty="0"/>
              <a:t>Each thread has a separate PC and set of registers (context) while executing</a:t>
            </a:r>
          </a:p>
          <a:p>
            <a:pPr lvl="1"/>
            <a:r>
              <a:rPr lang="en-US" dirty="0"/>
              <a:t>If two threads T1 &amp; T2 are running on a single processor then:</a:t>
            </a:r>
          </a:p>
          <a:p>
            <a:pPr lvl="2"/>
            <a:r>
              <a:rPr lang="en-US" dirty="0"/>
              <a:t>Only one can run at any given time</a:t>
            </a:r>
          </a:p>
          <a:p>
            <a:pPr lvl="2"/>
            <a:r>
              <a:rPr lang="en-US" dirty="0"/>
              <a:t>Switching from on thread to other requires a context switch</a:t>
            </a:r>
          </a:p>
          <a:p>
            <a:pPr lvl="1"/>
            <a:r>
              <a:rPr lang="en-US" dirty="0"/>
              <a:t>Each thread has its own stack (thread local storage)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are different than processes:</a:t>
            </a:r>
          </a:p>
          <a:p>
            <a:pPr lvl="1"/>
            <a:r>
              <a:rPr lang="en-US" dirty="0"/>
              <a:t>Threads share the same address space</a:t>
            </a:r>
          </a:p>
          <a:p>
            <a:pPr lvl="1"/>
            <a:r>
              <a:rPr lang="en-US" dirty="0"/>
              <a:t>Context switch b/w threads results in switching of stacks but not of page tables!</a:t>
            </a:r>
          </a:p>
          <a:p>
            <a:pPr lvl="1"/>
            <a:r>
              <a:rPr lang="en-US" dirty="0"/>
              <a:t>A single process can have </a:t>
            </a:r>
            <a:r>
              <a:rPr lang="en-US" dirty="0" smtClean="0"/>
              <a:t>one or more threads</a:t>
            </a:r>
            <a:endParaRPr lang="en-US" dirty="0"/>
          </a:p>
          <a:p>
            <a:pPr lvl="1"/>
            <a:r>
              <a:rPr lang="en-US" dirty="0"/>
              <a:t>Thread states are saved in Thread Control Blocks (TCBs) instead of PCBs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vs Multi-threaded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356062" y="1445070"/>
            <a:ext cx="8330738" cy="53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2971800"/>
            <a:ext cx="8229600" cy="1143000"/>
          </a:xfrm>
        </p:spPr>
        <p:txBody>
          <a:bodyPr/>
          <a:lstStyle/>
          <a:p>
            <a:r>
              <a:rPr lang="en-US" dirty="0" smtClean="0"/>
              <a:t>Why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911</Words>
  <Application>Microsoft Office PowerPoint</Application>
  <PresentationFormat>On-screen Show (4:3)</PresentationFormat>
  <Paragraphs>204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Concurrency Control:  Introduction to Threads and Threading API </vt:lpstr>
      <vt:lpstr>Outlines</vt:lpstr>
      <vt:lpstr>Multitasking vs Multithreading</vt:lpstr>
      <vt:lpstr>What is a thread?</vt:lpstr>
      <vt:lpstr>Threads vs Processes</vt:lpstr>
      <vt:lpstr>Threads vs Processes</vt:lpstr>
      <vt:lpstr>Single vs Multi-threaded Address Spaces</vt:lpstr>
      <vt:lpstr>Multitasking vs Multithreading</vt:lpstr>
      <vt:lpstr>Why Multithreading</vt:lpstr>
      <vt:lpstr>Why use threads?</vt:lpstr>
      <vt:lpstr>Creation Time</vt:lpstr>
      <vt:lpstr>Benefits of Threads</vt:lpstr>
      <vt:lpstr>Example Code</vt:lpstr>
      <vt:lpstr>Threads: Example Code</vt:lpstr>
      <vt:lpstr>CPU Scheduling Output</vt:lpstr>
      <vt:lpstr>Issues that need to be addressed in Multithreading</vt:lpstr>
      <vt:lpstr>Threads – accessing shared global variable</vt:lpstr>
      <vt:lpstr>Threads – accessing shared global variable</vt:lpstr>
      <vt:lpstr>Expected Output</vt:lpstr>
      <vt:lpstr>Actual Output</vt:lpstr>
      <vt:lpstr>Why is the output different</vt:lpstr>
      <vt:lpstr>Why is the output different?</vt:lpstr>
      <vt:lpstr>Race conditions</vt:lpstr>
      <vt:lpstr>Atomicity</vt:lpstr>
      <vt:lpstr>Operating System – the first concurrent program</vt:lpstr>
      <vt:lpstr>Thread APIs</vt:lpstr>
      <vt:lpstr>pthread API</vt:lpstr>
      <vt:lpstr>Thread functions</vt:lpstr>
      <vt:lpstr>Thread - Passing arguments</vt:lpstr>
      <vt:lpstr>Thread – Returning values</vt:lpstr>
      <vt:lpstr>Thread – Avoid returning values of local variables</vt:lpstr>
      <vt:lpstr>Locks</vt:lpstr>
      <vt:lpstr>Condition Variables</vt:lpstr>
      <vt:lpstr>Summary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Mobeen</dc:creator>
  <cp:lastModifiedBy>saeed</cp:lastModifiedBy>
  <cp:revision>586</cp:revision>
  <dcterms:created xsi:type="dcterms:W3CDTF">2013-10-08T14:20:38Z</dcterms:created>
  <dcterms:modified xsi:type="dcterms:W3CDTF">2024-01-29T10:06:44Z</dcterms:modified>
</cp:coreProperties>
</file>