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69" r:id="rId2"/>
    <p:sldId id="272" r:id="rId3"/>
    <p:sldId id="310" r:id="rId4"/>
    <p:sldId id="309" r:id="rId5"/>
    <p:sldId id="312" r:id="rId6"/>
    <p:sldId id="313" r:id="rId7"/>
    <p:sldId id="316" r:id="rId8"/>
    <p:sldId id="311" r:id="rId9"/>
    <p:sldId id="317" r:id="rId10"/>
    <p:sldId id="319" r:id="rId11"/>
    <p:sldId id="321" r:id="rId12"/>
    <p:sldId id="325" r:id="rId13"/>
    <p:sldId id="283" r:id="rId14"/>
    <p:sldId id="323" r:id="rId15"/>
    <p:sldId id="324" r:id="rId16"/>
    <p:sldId id="318" r:id="rId17"/>
    <p:sldId id="326"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2" r:id="rId36"/>
    <p:sldId id="303" r:id="rId37"/>
    <p:sldId id="304" r:id="rId38"/>
    <p:sldId id="305" r:id="rId39"/>
    <p:sldId id="282" r:id="rId40"/>
  </p:sldIdLst>
  <p:sldSz cx="9144000" cy="6858000" type="screen4x3"/>
  <p:notesSz cx="6858000" cy="9144000"/>
  <p:embeddedFontLst>
    <p:embeddedFont>
      <p:font typeface="Calibri"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3466" autoAdjust="0"/>
  </p:normalViewPr>
  <p:slideViewPr>
    <p:cSldViewPr>
      <p:cViewPr varScale="1">
        <p:scale>
          <a:sx n="86" d="100"/>
          <a:sy n="86"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8AE220-05F7-4F9B-A1E9-4835D9498941}" type="datetimeFigureOut">
              <a:rPr lang="en-US" smtClean="0"/>
              <a:pPr/>
              <a:t>1/29/2024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69E734-9455-4CBD-8397-442446CF9E12}" type="slidenum">
              <a:rPr lang="en-US" smtClean="0"/>
              <a:pPr/>
              <a:t>‹#›</a:t>
            </a:fld>
            <a:endParaRPr lang="en-US"/>
          </a:p>
        </p:txBody>
      </p:sp>
    </p:spTree>
    <p:extLst>
      <p:ext uri="{BB962C8B-B14F-4D97-AF65-F5344CB8AC3E}">
        <p14:creationId xmlns:p14="http://schemas.microsoft.com/office/powerpoint/2010/main" val="283101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59827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A fix for the problem is to introduce an auxiliary variable that can be set in the consumer’s critical section for use later on.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737133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Queues give us more control on which thread to schedule next.</a:t>
            </a:r>
            <a:endParaRPr lang="en-US" dirty="0"/>
          </a:p>
        </p:txBody>
      </p:sp>
      <p:sp>
        <p:nvSpPr>
          <p:cNvPr id="4" name="Slide Number Placeholder 3"/>
          <p:cNvSpPr>
            <a:spLocks noGrp="1"/>
          </p:cNvSpPr>
          <p:nvPr>
            <p:ph type="sldNum" sz="quarter" idx="10"/>
          </p:nvPr>
        </p:nvSpPr>
        <p:spPr/>
        <p:txBody>
          <a:bodyPr/>
          <a:lstStyle/>
          <a:p>
            <a:fld id="{3A4613D8-96FD-4365-974E-F4EECD8DED1A}" type="slidenum">
              <a:rPr lang="en-US" smtClean="0"/>
              <a:t>34</a:t>
            </a:fld>
            <a:endParaRPr lang="en-US"/>
          </a:p>
        </p:txBody>
      </p:sp>
    </p:spTree>
    <p:extLst>
      <p:ext uri="{BB962C8B-B14F-4D97-AF65-F5344CB8AC3E}">
        <p14:creationId xmlns:p14="http://schemas.microsoft.com/office/powerpoint/2010/main" val="9850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Race condition</a:t>
            </a:r>
            <a:r>
              <a:rPr lang="en-US" baseline="0" dirty="0" smtClean="0"/>
              <a:t> just before call to park()! T1 wants to call park() but gets interrupted. T0 frees the lock, since no thread in queue, it doesn’t wake any one. T1 gets rescheduled, calls park. Now there’s nobody to wake it up!!</a:t>
            </a:r>
            <a:endParaRPr lang="en-US" dirty="0"/>
          </a:p>
        </p:txBody>
      </p:sp>
      <p:sp>
        <p:nvSpPr>
          <p:cNvPr id="4" name="Slide Number Placeholder 3"/>
          <p:cNvSpPr>
            <a:spLocks noGrp="1"/>
          </p:cNvSpPr>
          <p:nvPr>
            <p:ph type="sldNum" sz="quarter" idx="10"/>
          </p:nvPr>
        </p:nvSpPr>
        <p:spPr/>
        <p:txBody>
          <a:bodyPr/>
          <a:lstStyle/>
          <a:p>
            <a:fld id="{3A4613D8-96FD-4365-974E-F4EECD8DED1A}" type="slidenum">
              <a:rPr lang="en-US" smtClean="0"/>
              <a:t>35</a:t>
            </a:fld>
            <a:endParaRPr lang="en-US"/>
          </a:p>
        </p:txBody>
      </p:sp>
    </p:spTree>
    <p:extLst>
      <p:ext uri="{BB962C8B-B14F-4D97-AF65-F5344CB8AC3E}">
        <p14:creationId xmlns:p14="http://schemas.microsoft.com/office/powerpoint/2010/main" val="3723592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https://news.ycombinator.com/item?id=17524169</a:t>
            </a:r>
            <a:endParaRPr lang="en-US" dirty="0"/>
          </a:p>
        </p:txBody>
      </p:sp>
      <p:sp>
        <p:nvSpPr>
          <p:cNvPr id="4" name="Slide Number Placeholder 3"/>
          <p:cNvSpPr>
            <a:spLocks noGrp="1"/>
          </p:cNvSpPr>
          <p:nvPr>
            <p:ph type="sldNum" sz="quarter" idx="10"/>
          </p:nvPr>
        </p:nvSpPr>
        <p:spPr/>
        <p:txBody>
          <a:bodyPr/>
          <a:lstStyle/>
          <a:p>
            <a:fld id="{3A4613D8-96FD-4365-974E-F4EECD8DED1A}" type="slidenum">
              <a:rPr lang="en-US" smtClean="0"/>
              <a:t>36</a:t>
            </a:fld>
            <a:endParaRPr lang="en-US"/>
          </a:p>
        </p:txBody>
      </p:sp>
    </p:spTree>
    <p:extLst>
      <p:ext uri="{BB962C8B-B14F-4D97-AF65-F5344CB8AC3E}">
        <p14:creationId xmlns:p14="http://schemas.microsoft.com/office/powerpoint/2010/main" val="268081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E302DD-93BA-4B77-962E-DFF04DD4F27E}"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302DD-93BA-4B77-962E-DFF04DD4F27E}"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302DD-93BA-4B77-962E-DFF04DD4F27E}"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E302DD-93BA-4B77-962E-DFF04DD4F27E}"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E302DD-93BA-4B77-962E-DFF04DD4F27E}"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E302DD-93BA-4B77-962E-DFF04DD4F27E}"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E302DD-93BA-4B77-962E-DFF04DD4F27E}"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E302DD-93BA-4B77-962E-DFF04DD4F27E}"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302DD-93BA-4B77-962E-DFF04DD4F27E}"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E302DD-93BA-4B77-962E-DFF04DD4F27E}"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E302DD-93BA-4B77-962E-DFF04DD4F27E}"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3FEF30-0CD1-4D17-AD83-30A046D06E1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302DD-93BA-4B77-962E-DFF04DD4F27E}"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FEF30-0CD1-4D17-AD83-30A046D06E1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6858000"/>
          </a:xfrm>
        </p:spPr>
        <p:txBody>
          <a:bodyPr>
            <a:normAutofit/>
          </a:bodyPr>
          <a:lstStyle/>
          <a:p>
            <a:r>
              <a:rPr lang="en-US" dirty="0" smtClean="0"/>
              <a:t>Concurrency Control : </a:t>
            </a:r>
            <a:br>
              <a:rPr lang="en-US" dirty="0" smtClean="0"/>
            </a:br>
            <a:r>
              <a:rPr lang="en-US" dirty="0"/>
              <a:t>Mutual Exclusion, Locks</a:t>
            </a:r>
            <a:endParaRPr lang="en-US" dirty="0"/>
          </a:p>
        </p:txBody>
      </p:sp>
      <p:sp>
        <p:nvSpPr>
          <p:cNvPr id="3" name="Subtitle 2"/>
          <p:cNvSpPr>
            <a:spLocks noGrp="1"/>
          </p:cNvSpPr>
          <p:nvPr>
            <p:ph type="subTitle" idx="1"/>
          </p:nvPr>
        </p:nvSpPr>
        <p:spPr>
          <a:xfrm>
            <a:off x="1371600" y="4648200"/>
            <a:ext cx="6400800" cy="1066800"/>
          </a:xfrm>
        </p:spPr>
        <p:txBody>
          <a:bodyPr>
            <a:normAutofit/>
          </a:bodyPr>
          <a:lstStyle/>
          <a:p>
            <a:r>
              <a:rPr lang="en-US" dirty="0" err="1" smtClean="0"/>
              <a:t>Dr</a:t>
            </a:r>
            <a:r>
              <a:rPr lang="en-US" dirty="0" smtClean="0"/>
              <a:t> </a:t>
            </a:r>
            <a:r>
              <a:rPr lang="en-US" dirty="0" smtClean="0"/>
              <a:t>Muhammad Saeed </a:t>
            </a:r>
            <a:endParaRPr lang="en-US" dirty="0"/>
          </a:p>
        </p:txBody>
      </p:sp>
    </p:spTree>
    <p:extLst>
      <p:ext uri="{BB962C8B-B14F-4D97-AF65-F5344CB8AC3E}">
        <p14:creationId xmlns:p14="http://schemas.microsoft.com/office/powerpoint/2010/main" val="4043666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 Consumer </a:t>
            </a:r>
            <a:r>
              <a:rPr lang="en-US" dirty="0" smtClean="0"/>
              <a:t>- Solution</a:t>
            </a:r>
            <a:endParaRPr lang="en-US" dirty="0"/>
          </a:p>
        </p:txBody>
      </p:sp>
      <p:pic>
        <p:nvPicPr>
          <p:cNvPr id="4" name="Content Placeholder 3" descr="Fig05_10.gif"/>
          <p:cNvPicPr>
            <a:picLocks noGrp="1" noChangeAspect="1"/>
          </p:cNvPicPr>
          <p:nvPr>
            <p:ph idx="1"/>
          </p:nvPr>
        </p:nvPicPr>
        <p:blipFill>
          <a:blip r:embed="rId3"/>
          <a:stretch>
            <a:fillRect/>
          </a:stretch>
        </p:blipFill>
        <p:spPr>
          <a:xfrm>
            <a:off x="228600" y="1265951"/>
            <a:ext cx="5129369" cy="5592049"/>
          </a:xfrm>
        </p:spPr>
      </p:pic>
    </p:spTree>
    <p:extLst>
      <p:ext uri="{BB962C8B-B14F-4D97-AF65-F5344CB8AC3E}">
        <p14:creationId xmlns:p14="http://schemas.microsoft.com/office/powerpoint/2010/main" val="2504759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 Consumer </a:t>
            </a:r>
            <a:r>
              <a:rPr lang="en-US" dirty="0" smtClean="0"/>
              <a:t>- Solution</a:t>
            </a:r>
            <a:endParaRPr lang="en-US" dirty="0"/>
          </a:p>
        </p:txBody>
      </p:sp>
      <p:sp>
        <p:nvSpPr>
          <p:cNvPr id="3" name="Content Placeholder 2"/>
          <p:cNvSpPr>
            <a:spLocks noGrp="1"/>
          </p:cNvSpPr>
          <p:nvPr>
            <p:ph idx="1"/>
          </p:nvPr>
        </p:nvSpPr>
        <p:spPr/>
        <p:txBody>
          <a:bodyPr/>
          <a:lstStyle/>
          <a:p>
            <a:endParaRPr lang="en-US"/>
          </a:p>
        </p:txBody>
      </p:sp>
      <p:pic>
        <p:nvPicPr>
          <p:cNvPr id="5" name="Content Placeholder 3" descr="Fig05_11.gif"/>
          <p:cNvPicPr>
            <a:picLocks noChangeAspect="1"/>
          </p:cNvPicPr>
          <p:nvPr/>
        </p:nvPicPr>
        <p:blipFill>
          <a:blip r:embed="rId3"/>
          <a:stretch>
            <a:fillRect/>
          </a:stretch>
        </p:blipFill>
        <p:spPr>
          <a:xfrm>
            <a:off x="0" y="1150498"/>
            <a:ext cx="6605312" cy="5707502"/>
          </a:xfrm>
          <a:prstGeom prst="rect">
            <a:avLst/>
          </a:prstGeom>
        </p:spPr>
      </p:pic>
    </p:spTree>
    <p:extLst>
      <p:ext uri="{BB962C8B-B14F-4D97-AF65-F5344CB8AC3E}">
        <p14:creationId xmlns:p14="http://schemas.microsoft.com/office/powerpoint/2010/main" val="1768247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a:xfrm>
            <a:off x="457200" y="1600201"/>
            <a:ext cx="8229600" cy="1143000"/>
          </a:xfrm>
        </p:spPr>
        <p:txBody>
          <a:bodyPr>
            <a:normAutofit fontScale="85000" lnSpcReduction="10000"/>
          </a:bodyPr>
          <a:lstStyle/>
          <a:p>
            <a:r>
              <a:rPr lang="en-US" dirty="0" smtClean="0"/>
              <a:t>To protect shared resources from race condition and data inconsistency. (Balance = Balance +/- Amount)</a:t>
            </a:r>
          </a:p>
          <a:p>
            <a:endParaRPr lang="en-US" dirty="0" smtClean="0"/>
          </a:p>
          <a:p>
            <a:endParaRPr lang="en-US" dirty="0"/>
          </a:p>
        </p:txBody>
      </p:sp>
      <p:graphicFrame>
        <p:nvGraphicFramePr>
          <p:cNvPr id="4" name="Table 3"/>
          <p:cNvGraphicFramePr>
            <a:graphicFrameLocks noGrp="1"/>
          </p:cNvGraphicFramePr>
          <p:nvPr/>
        </p:nvGraphicFramePr>
        <p:xfrm>
          <a:off x="1447800" y="2743200"/>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pPr algn="ctr"/>
                      <a:r>
                        <a:rPr lang="en-US" dirty="0" smtClean="0"/>
                        <a:t>Thread 1</a:t>
                      </a:r>
                      <a:endParaRPr lang="en-US" dirty="0"/>
                    </a:p>
                  </a:txBody>
                  <a:tcPr/>
                </a:tc>
                <a:tc>
                  <a:txBody>
                    <a:bodyPr/>
                    <a:lstStyle/>
                    <a:p>
                      <a:pPr algn="ctr"/>
                      <a:r>
                        <a:rPr lang="en-US" dirty="0" smtClean="0"/>
                        <a:t>Thread 2</a:t>
                      </a:r>
                      <a:endParaRPr lang="en-US" dirty="0"/>
                    </a:p>
                  </a:txBody>
                  <a:tcPr/>
                </a:tc>
                <a:tc>
                  <a:txBody>
                    <a:bodyPr/>
                    <a:lstStyle/>
                    <a:p>
                      <a:pPr algn="ctr"/>
                      <a:r>
                        <a:rPr lang="en-US" dirty="0" smtClean="0"/>
                        <a:t>Shared Data X</a:t>
                      </a:r>
                      <a:endParaRPr lang="en-US" dirty="0"/>
                    </a:p>
                  </a:txBody>
                  <a:tcPr/>
                </a:tc>
                <a:extLst>
                  <a:ext uri="{0D108BD9-81ED-4DB2-BD59-A6C34878D82A}">
                    <a16:rowId xmlns:a16="http://schemas.microsoft.com/office/drawing/2014/main" xmlns="" val="10000"/>
                  </a:ext>
                </a:extLst>
              </a:tr>
              <a:tr h="370840">
                <a:tc>
                  <a:txBody>
                    <a:bodyPr/>
                    <a:lstStyle/>
                    <a:p>
                      <a:pPr algn="ctr"/>
                      <a:r>
                        <a:rPr lang="en-US" dirty="0" smtClean="0"/>
                        <a:t>A = X</a:t>
                      </a:r>
                      <a:endParaRPr lang="en-US" dirty="0"/>
                    </a:p>
                  </a:txBody>
                  <a:tcPr/>
                </a:tc>
                <a:tc>
                  <a:txBody>
                    <a:bodyPr/>
                    <a:lstStyle/>
                    <a:p>
                      <a:pPr algn="ct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xmlns="" val="10001"/>
                  </a:ext>
                </a:extLst>
              </a:tr>
              <a:tr h="37084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 = X</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xmlns="" val="10002"/>
                  </a:ext>
                </a:extLst>
              </a:tr>
              <a:tr h="370840">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 = B + 300</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xmlns=""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 = A + 200</a:t>
                      </a:r>
                    </a:p>
                  </a:txBody>
                  <a:tcPr/>
                </a:tc>
                <a:tc>
                  <a:txBody>
                    <a:bodyPr/>
                    <a:lstStyle/>
                    <a:p>
                      <a:pPr algn="ct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xmlns="" val="10004"/>
                  </a:ext>
                </a:extLst>
              </a:tr>
              <a:tr h="370840">
                <a:tc>
                  <a:txBody>
                    <a:bodyPr/>
                    <a:lstStyle/>
                    <a:p>
                      <a:pPr algn="ctr"/>
                      <a:r>
                        <a:rPr lang="en-US" dirty="0" smtClean="0"/>
                        <a:t>X = A</a:t>
                      </a:r>
                      <a:endParaRPr lang="en-US" dirty="0"/>
                    </a:p>
                  </a:txBody>
                  <a:tcPr/>
                </a:tc>
                <a:tc>
                  <a:txBody>
                    <a:bodyPr/>
                    <a:lstStyle/>
                    <a:p>
                      <a:pPr algn="ctr"/>
                      <a:endParaRPr lang="en-US" dirty="0"/>
                    </a:p>
                  </a:txBody>
                  <a:tcPr/>
                </a:tc>
                <a:tc>
                  <a:txBody>
                    <a:bodyPr/>
                    <a:lstStyle/>
                    <a:p>
                      <a:pPr algn="ctr"/>
                      <a:r>
                        <a:rPr lang="en-US" dirty="0" smtClean="0"/>
                        <a:t>300</a:t>
                      </a:r>
                      <a:endParaRPr lang="en-US" dirty="0"/>
                    </a:p>
                  </a:txBody>
                  <a:tcPr/>
                </a:tc>
                <a:extLst>
                  <a:ext uri="{0D108BD9-81ED-4DB2-BD59-A6C34878D82A}">
                    <a16:rowId xmlns:a16="http://schemas.microsoft.com/office/drawing/2014/main" xmlns="" val="10005"/>
                  </a:ext>
                </a:extLst>
              </a:tr>
              <a:tr h="370840">
                <a:tc>
                  <a:txBody>
                    <a:bodyPr/>
                    <a:lstStyle/>
                    <a:p>
                      <a:pPr algn="ctr"/>
                      <a:endParaRPr lang="en-US" dirty="0"/>
                    </a:p>
                  </a:txBody>
                  <a:tcPr/>
                </a:tc>
                <a:tc>
                  <a:txBody>
                    <a:bodyPr/>
                    <a:lstStyle/>
                    <a:p>
                      <a:pPr algn="ctr"/>
                      <a:r>
                        <a:rPr lang="en-US" dirty="0" smtClean="0"/>
                        <a:t>X = B</a:t>
                      </a:r>
                      <a:endParaRPr lang="en-US" dirty="0"/>
                    </a:p>
                  </a:txBody>
                  <a:tcPr/>
                </a:tc>
                <a:tc>
                  <a:txBody>
                    <a:bodyPr/>
                    <a:lstStyle/>
                    <a:p>
                      <a:pPr algn="ctr"/>
                      <a:r>
                        <a:rPr lang="en-US" dirty="0" smtClean="0"/>
                        <a:t>400</a:t>
                      </a:r>
                      <a:endParaRPr lang="en-US" dirty="0"/>
                    </a:p>
                  </a:txBody>
                  <a:tcPr/>
                </a:tc>
                <a:extLst>
                  <a:ext uri="{0D108BD9-81ED-4DB2-BD59-A6C34878D82A}">
                    <a16:rowId xmlns:a16="http://schemas.microsoft.com/office/drawing/2014/main" xmlns="" val="10006"/>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9305381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 Issues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we have a number of threads accessing a shared resource</a:t>
            </a:r>
          </a:p>
          <a:p>
            <a:pPr lvl="1"/>
            <a:r>
              <a:rPr lang="en-US" dirty="0" smtClean="0"/>
              <a:t>Multiple threads can enter critical </a:t>
            </a:r>
            <a:r>
              <a:rPr lang="en-US" dirty="0"/>
              <a:t>section </a:t>
            </a:r>
            <a:r>
              <a:rPr lang="en-US" dirty="0" smtClean="0"/>
              <a:t>simultaneously</a:t>
            </a:r>
            <a:endParaRPr lang="en-US" dirty="0"/>
          </a:p>
          <a:p>
            <a:pPr lvl="1"/>
            <a:r>
              <a:rPr lang="en-US" dirty="0"/>
              <a:t>Critical section </a:t>
            </a:r>
            <a:r>
              <a:rPr lang="en-US" dirty="0" smtClean="0"/>
              <a:t>may be interrupted </a:t>
            </a:r>
            <a:r>
              <a:rPr lang="en-US" dirty="0"/>
              <a:t>in the middle</a:t>
            </a:r>
          </a:p>
          <a:p>
            <a:endParaRPr lang="en-US" dirty="0"/>
          </a:p>
          <a:p>
            <a:r>
              <a:rPr lang="en-US" dirty="0" smtClean="0"/>
              <a:t>How can we make </a:t>
            </a:r>
            <a:r>
              <a:rPr lang="en-US" dirty="0"/>
              <a:t>the critical section mutually exclusive!</a:t>
            </a:r>
          </a:p>
          <a:p>
            <a:pPr lvl="1"/>
            <a:r>
              <a:rPr lang="en-US" dirty="0"/>
              <a:t>i.e. only one thread can enter a critical section at any given instant</a:t>
            </a:r>
          </a:p>
          <a:p>
            <a:pPr lvl="1"/>
            <a:r>
              <a:rPr lang="en-US" dirty="0" smtClean="0"/>
              <a:t>This </a:t>
            </a:r>
            <a:r>
              <a:rPr lang="en-US" dirty="0"/>
              <a:t>would have the effect of the critical section being atomic!</a:t>
            </a:r>
          </a:p>
          <a:p>
            <a:endParaRPr lang="en-US" dirty="0"/>
          </a:p>
          <a:p>
            <a:r>
              <a:rPr lang="en-US" dirty="0" smtClean="0"/>
              <a:t>Solution</a:t>
            </a:r>
          </a:p>
          <a:p>
            <a:pPr lvl="1"/>
            <a:r>
              <a:rPr lang="en-US" dirty="0" smtClean="0"/>
              <a:t>Locks</a:t>
            </a:r>
            <a:endParaRPr lang="en-US" dirty="0"/>
          </a:p>
          <a:p>
            <a:endParaRPr lang="en-US" dirty="0"/>
          </a:p>
        </p:txBody>
      </p:sp>
    </p:spTree>
    <p:extLst>
      <p:ext uri="{BB962C8B-B14F-4D97-AF65-F5344CB8AC3E}">
        <p14:creationId xmlns:p14="http://schemas.microsoft.com/office/powerpoint/2010/main" val="1486073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Mutex</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Library </a:t>
            </a:r>
            <a:r>
              <a:rPr lang="en-US" dirty="0"/>
              <a:t>- #include &lt;</a:t>
            </a:r>
            <a:r>
              <a:rPr lang="en-US" dirty="0" err="1"/>
              <a:t>pthread.h</a:t>
            </a:r>
            <a:r>
              <a:rPr lang="en-US" dirty="0"/>
              <a:t>&gt;</a:t>
            </a:r>
            <a:endParaRPr lang="en-US" dirty="0" smtClean="0"/>
          </a:p>
          <a:p>
            <a:endParaRPr lang="en-US" dirty="0" smtClean="0"/>
          </a:p>
          <a:p>
            <a:r>
              <a:rPr lang="en-US" dirty="0" smtClean="0"/>
              <a:t>Structure</a:t>
            </a:r>
          </a:p>
          <a:p>
            <a:pPr lvl="1"/>
            <a:r>
              <a:rPr lang="en-US" dirty="0" err="1" smtClean="0"/>
              <a:t>pthread_mutex_t</a:t>
            </a:r>
            <a:endParaRPr lang="en-US" dirty="0" smtClean="0"/>
          </a:p>
          <a:p>
            <a:endParaRPr lang="en-US" dirty="0" smtClean="0"/>
          </a:p>
          <a:p>
            <a:r>
              <a:rPr lang="en-US" dirty="0" err="1" smtClean="0"/>
              <a:t>Fuctions</a:t>
            </a:r>
            <a:endParaRPr lang="en-US" dirty="0" smtClean="0"/>
          </a:p>
          <a:p>
            <a:pPr lvl="1"/>
            <a:r>
              <a:rPr lang="en-US" dirty="0" err="1" smtClean="0"/>
              <a:t>pthread_mutex_init</a:t>
            </a:r>
            <a:r>
              <a:rPr lang="en-US" dirty="0" smtClean="0"/>
              <a:t> (</a:t>
            </a:r>
            <a:r>
              <a:rPr lang="en-US" dirty="0" err="1" smtClean="0"/>
              <a:t>mutex</a:t>
            </a:r>
            <a:r>
              <a:rPr lang="en-US" dirty="0" smtClean="0"/>
              <a:t> , </a:t>
            </a:r>
            <a:r>
              <a:rPr lang="en-US" dirty="0" err="1" smtClean="0"/>
              <a:t>attr</a:t>
            </a:r>
            <a:r>
              <a:rPr lang="en-US" dirty="0" smtClean="0"/>
              <a:t>)</a:t>
            </a:r>
          </a:p>
          <a:p>
            <a:pPr lvl="1"/>
            <a:r>
              <a:rPr lang="en-US" dirty="0" err="1" smtClean="0"/>
              <a:t>pthread_mutex_destroy</a:t>
            </a:r>
            <a:r>
              <a:rPr lang="en-US" dirty="0" smtClean="0"/>
              <a:t> (</a:t>
            </a:r>
            <a:r>
              <a:rPr lang="en-US" dirty="0" err="1" smtClean="0"/>
              <a:t>mutex</a:t>
            </a:r>
            <a:r>
              <a:rPr lang="en-US" dirty="0" smtClean="0"/>
              <a:t>) </a:t>
            </a:r>
          </a:p>
          <a:p>
            <a:pPr lvl="1"/>
            <a:endParaRPr lang="en-US" dirty="0" smtClean="0"/>
          </a:p>
          <a:p>
            <a:pPr lvl="1"/>
            <a:r>
              <a:rPr lang="en-US" dirty="0" err="1" smtClean="0"/>
              <a:t>pthread_mutexattr_init</a:t>
            </a:r>
            <a:r>
              <a:rPr lang="en-US" dirty="0" smtClean="0"/>
              <a:t> (</a:t>
            </a:r>
            <a:r>
              <a:rPr lang="en-US" dirty="0" err="1" smtClean="0"/>
              <a:t>attr</a:t>
            </a:r>
            <a:r>
              <a:rPr lang="en-US" dirty="0" smtClean="0"/>
              <a:t>) </a:t>
            </a:r>
          </a:p>
          <a:p>
            <a:pPr lvl="1"/>
            <a:r>
              <a:rPr lang="en-US" dirty="0" err="1" smtClean="0"/>
              <a:t>pthread_mutexattr_destroy</a:t>
            </a:r>
            <a:r>
              <a:rPr lang="en-US" dirty="0" smtClean="0"/>
              <a:t> (</a:t>
            </a:r>
            <a:r>
              <a:rPr lang="en-US" dirty="0" err="1" smtClean="0"/>
              <a:t>attr</a:t>
            </a:r>
            <a:r>
              <a:rPr lang="en-US" dirty="0" smtClean="0"/>
              <a:t>) </a:t>
            </a:r>
          </a:p>
          <a:p>
            <a:endParaRPr lang="en-US" dirty="0"/>
          </a:p>
        </p:txBody>
      </p:sp>
    </p:spTree>
    <p:extLst>
      <p:ext uri="{BB962C8B-B14F-4D97-AF65-F5344CB8AC3E}">
        <p14:creationId xmlns:p14="http://schemas.microsoft.com/office/powerpoint/2010/main" val="1538710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Locking and Unlocking </a:t>
            </a:r>
            <a:r>
              <a:rPr lang="en-US" dirty="0" err="1" smtClean="0"/>
              <a:t>Mutex</a:t>
            </a:r>
            <a:endParaRPr lang="en-US" dirty="0"/>
          </a:p>
        </p:txBody>
      </p:sp>
      <p:sp>
        <p:nvSpPr>
          <p:cNvPr id="3" name="Content Placeholder 2"/>
          <p:cNvSpPr>
            <a:spLocks noGrp="1"/>
          </p:cNvSpPr>
          <p:nvPr>
            <p:ph idx="1"/>
          </p:nvPr>
        </p:nvSpPr>
        <p:spPr/>
        <p:txBody>
          <a:bodyPr/>
          <a:lstStyle/>
          <a:p>
            <a:r>
              <a:rPr lang="en-US" dirty="0" smtClean="0"/>
              <a:t>Functions</a:t>
            </a:r>
          </a:p>
          <a:p>
            <a:pPr lvl="1"/>
            <a:r>
              <a:rPr lang="en-US" dirty="0" err="1" smtClean="0"/>
              <a:t>pthread_mutex_lock</a:t>
            </a:r>
            <a:r>
              <a:rPr lang="en-US" dirty="0" smtClean="0"/>
              <a:t> (</a:t>
            </a:r>
            <a:r>
              <a:rPr lang="en-US" dirty="0" err="1" smtClean="0"/>
              <a:t>mutex</a:t>
            </a:r>
            <a:r>
              <a:rPr lang="en-US" dirty="0" smtClean="0"/>
              <a:t>) </a:t>
            </a:r>
          </a:p>
          <a:p>
            <a:pPr lvl="1"/>
            <a:r>
              <a:rPr lang="en-US" dirty="0" err="1" smtClean="0"/>
              <a:t>pthread_mutex_unlock</a:t>
            </a:r>
            <a:r>
              <a:rPr lang="en-US" dirty="0" smtClean="0"/>
              <a:t> (</a:t>
            </a:r>
            <a:r>
              <a:rPr lang="en-US" dirty="0" err="1" smtClean="0"/>
              <a:t>mutex</a:t>
            </a:r>
            <a:r>
              <a:rPr lang="en-US" dirty="0" smtClean="0"/>
              <a:t>) </a:t>
            </a:r>
          </a:p>
          <a:p>
            <a:pPr lvl="1"/>
            <a:r>
              <a:rPr lang="en-US" dirty="0" err="1" smtClean="0"/>
              <a:t>pthread_mutex_trylock</a:t>
            </a:r>
            <a:r>
              <a:rPr lang="en-US" dirty="0" smtClean="0"/>
              <a:t> (</a:t>
            </a:r>
            <a:r>
              <a:rPr lang="en-US" dirty="0" err="1" smtClean="0"/>
              <a:t>mutex</a:t>
            </a:r>
            <a:r>
              <a:rPr lang="en-US" dirty="0" smtClean="0"/>
              <a:t>) </a:t>
            </a:r>
          </a:p>
          <a:p>
            <a:pPr lvl="1"/>
            <a:endParaRPr lang="en-US" dirty="0" smtClean="0"/>
          </a:p>
          <a:p>
            <a:pPr>
              <a:buNone/>
            </a:pPr>
            <a:endParaRPr lang="en-US" dirty="0"/>
          </a:p>
        </p:txBody>
      </p:sp>
    </p:spTree>
    <p:extLst>
      <p:ext uri="{BB962C8B-B14F-4D97-AF65-F5344CB8AC3E}">
        <p14:creationId xmlns:p14="http://schemas.microsoft.com/office/powerpoint/2010/main" val="2199785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 - Solution </a:t>
            </a:r>
            <a:endParaRPr lang="en-US" dirty="0"/>
          </a:p>
        </p:txBody>
      </p:sp>
      <p:pic>
        <p:nvPicPr>
          <p:cNvPr id="4" name="Picture 3"/>
          <p:cNvPicPr>
            <a:picLocks noChangeAspect="1"/>
          </p:cNvPicPr>
          <p:nvPr/>
        </p:nvPicPr>
        <p:blipFill>
          <a:blip r:embed="rId2"/>
          <a:stretch>
            <a:fillRect/>
          </a:stretch>
        </p:blipFill>
        <p:spPr>
          <a:xfrm>
            <a:off x="2057399" y="1143000"/>
            <a:ext cx="5809129" cy="1143000"/>
          </a:xfrm>
          <a:prstGeom prst="rect">
            <a:avLst/>
          </a:prstGeom>
          <a:ln w="38100">
            <a:solidFill>
              <a:srgbClr val="FF0000"/>
            </a:solidFill>
          </a:ln>
        </p:spPr>
      </p:pic>
      <p:pic>
        <p:nvPicPr>
          <p:cNvPr id="5" name="Picture 4"/>
          <p:cNvPicPr>
            <a:picLocks noChangeAspect="1"/>
          </p:cNvPicPr>
          <p:nvPr/>
        </p:nvPicPr>
        <p:blipFill>
          <a:blip r:embed="rId3"/>
          <a:stretch>
            <a:fillRect/>
          </a:stretch>
        </p:blipFill>
        <p:spPr>
          <a:xfrm>
            <a:off x="0" y="2239962"/>
            <a:ext cx="5111313" cy="1951038"/>
          </a:xfrm>
          <a:prstGeom prst="rect">
            <a:avLst/>
          </a:prstGeom>
          <a:ln w="28575">
            <a:solidFill>
              <a:schemeClr val="bg1"/>
            </a:solidFill>
          </a:ln>
        </p:spPr>
      </p:pic>
      <p:pic>
        <p:nvPicPr>
          <p:cNvPr id="8" name="Picture 7"/>
          <p:cNvPicPr>
            <a:picLocks noChangeAspect="1"/>
          </p:cNvPicPr>
          <p:nvPr/>
        </p:nvPicPr>
        <p:blipFill>
          <a:blip r:embed="rId4"/>
          <a:stretch>
            <a:fillRect/>
          </a:stretch>
        </p:blipFill>
        <p:spPr>
          <a:xfrm>
            <a:off x="-13855" y="4456761"/>
            <a:ext cx="5342691" cy="2334419"/>
          </a:xfrm>
          <a:prstGeom prst="rect">
            <a:avLst/>
          </a:prstGeom>
          <a:ln w="28575">
            <a:solidFill>
              <a:schemeClr val="bg1"/>
            </a:solidFill>
          </a:ln>
        </p:spPr>
      </p:pic>
      <p:pic>
        <p:nvPicPr>
          <p:cNvPr id="7" name="Picture 6"/>
          <p:cNvPicPr>
            <a:picLocks noChangeAspect="1"/>
          </p:cNvPicPr>
          <p:nvPr/>
        </p:nvPicPr>
        <p:blipFill>
          <a:blip r:embed="rId5"/>
          <a:stretch>
            <a:fillRect/>
          </a:stretch>
        </p:blipFill>
        <p:spPr>
          <a:xfrm>
            <a:off x="4961963" y="5300662"/>
            <a:ext cx="3962229" cy="795338"/>
          </a:xfrm>
          <a:prstGeom prst="rect">
            <a:avLst/>
          </a:prstGeom>
          <a:ln w="28575">
            <a:solidFill>
              <a:schemeClr val="bg1"/>
            </a:solidFill>
          </a:ln>
        </p:spPr>
      </p:pic>
      <p:pic>
        <p:nvPicPr>
          <p:cNvPr id="6" name="Picture 5"/>
          <p:cNvPicPr>
            <a:picLocks noChangeAspect="1"/>
          </p:cNvPicPr>
          <p:nvPr/>
        </p:nvPicPr>
        <p:blipFill>
          <a:blip r:embed="rId6"/>
          <a:stretch>
            <a:fillRect/>
          </a:stretch>
        </p:blipFill>
        <p:spPr>
          <a:xfrm>
            <a:off x="4070944" y="2895600"/>
            <a:ext cx="4938505" cy="1905000"/>
          </a:xfrm>
          <a:prstGeom prst="rect">
            <a:avLst/>
          </a:prstGeom>
          <a:ln w="28575">
            <a:solidFill>
              <a:schemeClr val="bg1"/>
            </a:solidFill>
          </a:ln>
        </p:spPr>
      </p:pic>
    </p:spTree>
    <p:extLst>
      <p:ext uri="{BB962C8B-B14F-4D97-AF65-F5344CB8AC3E}">
        <p14:creationId xmlns:p14="http://schemas.microsoft.com/office/powerpoint/2010/main" val="1872317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r>
              <a:rPr lang="en-US" dirty="0" smtClean="0"/>
              <a:t>Types of locks and locking strategies</a:t>
            </a:r>
          </a:p>
          <a:p>
            <a:r>
              <a:rPr lang="en-US" dirty="0"/>
              <a:t>T</a:t>
            </a:r>
            <a:r>
              <a:rPr lang="en-US" dirty="0" smtClean="0"/>
              <a:t>heir pros and cons</a:t>
            </a:r>
          </a:p>
          <a:p>
            <a:r>
              <a:rPr lang="en-US" dirty="0" smtClean="0"/>
              <a:t>Two phase and Three phase locking</a:t>
            </a:r>
            <a:endParaRPr lang="en-US" dirty="0"/>
          </a:p>
        </p:txBody>
      </p:sp>
    </p:spTree>
    <p:extLst>
      <p:ext uri="{BB962C8B-B14F-4D97-AF65-F5344CB8AC3E}">
        <p14:creationId xmlns:p14="http://schemas.microsoft.com/office/powerpoint/2010/main" val="160911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Locks</a:t>
            </a:r>
            <a:endParaRPr lang="en-US" dirty="0"/>
          </a:p>
        </p:txBody>
      </p:sp>
      <p:sp>
        <p:nvSpPr>
          <p:cNvPr id="3" name="Content Placeholder 2"/>
          <p:cNvSpPr>
            <a:spLocks noGrp="1"/>
          </p:cNvSpPr>
          <p:nvPr>
            <p:ph idx="1"/>
          </p:nvPr>
        </p:nvSpPr>
        <p:spPr/>
        <p:txBody>
          <a:bodyPr>
            <a:normAutofit/>
          </a:bodyPr>
          <a:lstStyle/>
          <a:p>
            <a:r>
              <a:rPr lang="en-US" sz="2800" dirty="0"/>
              <a:t>Locks are constructs provided by the OS (or libraries)</a:t>
            </a:r>
          </a:p>
          <a:p>
            <a:r>
              <a:rPr lang="en-US" sz="2800" dirty="0"/>
              <a:t>Locks can be </a:t>
            </a:r>
            <a:r>
              <a:rPr lang="en-US" sz="2800" i="1" u="sng" dirty="0"/>
              <a:t>acquired</a:t>
            </a:r>
            <a:r>
              <a:rPr lang="en-US" sz="2800" dirty="0"/>
              <a:t> and </a:t>
            </a:r>
            <a:r>
              <a:rPr lang="en-US" sz="2800" i="1" u="sng" dirty="0"/>
              <a:t>released</a:t>
            </a:r>
          </a:p>
          <a:p>
            <a:r>
              <a:rPr lang="en-US" sz="2800" dirty="0"/>
              <a:t>With OS (and hardware) support, it is ensured that only </a:t>
            </a:r>
            <a:r>
              <a:rPr lang="en-US" sz="2800" b="1" i="1" u="sng" dirty="0"/>
              <a:t>one</a:t>
            </a:r>
            <a:r>
              <a:rPr lang="en-US" sz="2800" dirty="0"/>
              <a:t> thread can acquire a given lock at any given time!</a:t>
            </a:r>
          </a:p>
          <a:p>
            <a:r>
              <a:rPr lang="en-US" sz="2800" dirty="0"/>
              <a:t>We use locks to protect our critical sections in multiple </a:t>
            </a:r>
            <a:r>
              <a:rPr lang="en-US" sz="2800" dirty="0" smtClean="0"/>
              <a:t>threads</a:t>
            </a:r>
            <a:endParaRPr lang="en-US" sz="2800" dirty="0"/>
          </a:p>
        </p:txBody>
      </p:sp>
      <p:pic>
        <p:nvPicPr>
          <p:cNvPr id="4" name="Picture 3"/>
          <p:cNvPicPr>
            <a:picLocks noChangeAspect="1"/>
          </p:cNvPicPr>
          <p:nvPr/>
        </p:nvPicPr>
        <p:blipFill>
          <a:blip r:embed="rId2">
            <a:lum bright="-40000" contrast="40000"/>
          </a:blip>
          <a:stretch>
            <a:fillRect/>
          </a:stretch>
        </p:blipFill>
        <p:spPr>
          <a:xfrm>
            <a:off x="921657" y="5029200"/>
            <a:ext cx="7536543" cy="1288248"/>
          </a:xfrm>
          <a:prstGeom prst="rect">
            <a:avLst/>
          </a:prstGeom>
          <a:ln w="28575">
            <a:solidFill>
              <a:schemeClr val="tx1"/>
            </a:solidFill>
          </a:ln>
        </p:spPr>
      </p:pic>
    </p:spTree>
    <p:extLst>
      <p:ext uri="{BB962C8B-B14F-4D97-AF65-F5344CB8AC3E}">
        <p14:creationId xmlns:p14="http://schemas.microsoft.com/office/powerpoint/2010/main" val="3631570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Locks (2)</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lock is a variable which can be in any of two states:</a:t>
            </a:r>
          </a:p>
          <a:p>
            <a:pPr lvl="1"/>
            <a:r>
              <a:rPr lang="en-US" dirty="0"/>
              <a:t>Available (or free, or unlocked)</a:t>
            </a:r>
          </a:p>
          <a:p>
            <a:pPr lvl="1"/>
            <a:r>
              <a:rPr lang="en-US" dirty="0"/>
              <a:t>Acquired (or held, or locked)</a:t>
            </a:r>
          </a:p>
          <a:p>
            <a:pPr lvl="1"/>
            <a:endParaRPr lang="en-US" dirty="0"/>
          </a:p>
          <a:p>
            <a:r>
              <a:rPr lang="en-US" dirty="0"/>
              <a:t>When a thread calls lock() on a particular lock </a:t>
            </a:r>
            <a:r>
              <a:rPr lang="en-US" dirty="0" smtClean="0"/>
              <a:t>variable</a:t>
            </a:r>
            <a:endParaRPr lang="en-US" dirty="0"/>
          </a:p>
          <a:p>
            <a:pPr lvl="1"/>
            <a:r>
              <a:rPr lang="en-US" dirty="0"/>
              <a:t>if the lock is in free state, it acquires the lock, and lock() function returns</a:t>
            </a:r>
          </a:p>
          <a:p>
            <a:pPr lvl="1"/>
            <a:r>
              <a:rPr lang="en-US" dirty="0"/>
              <a:t>If the lock is in held state, it will block and the lock() function will not return until it has acquired the lock</a:t>
            </a:r>
          </a:p>
          <a:p>
            <a:pPr lvl="1"/>
            <a:endParaRPr lang="en-US" dirty="0"/>
          </a:p>
          <a:p>
            <a:r>
              <a:rPr lang="en-US" dirty="0"/>
              <a:t>A thread can free an acquired lock by calling unlock() on it.</a:t>
            </a:r>
          </a:p>
          <a:p>
            <a:endParaRPr lang="en-US" dirty="0"/>
          </a:p>
        </p:txBody>
      </p:sp>
    </p:spTree>
    <p:extLst>
      <p:ext uri="{BB962C8B-B14F-4D97-AF65-F5344CB8AC3E}">
        <p14:creationId xmlns:p14="http://schemas.microsoft.com/office/powerpoint/2010/main" val="203104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Concurrency &amp; Race Condition (recap) </a:t>
            </a:r>
          </a:p>
          <a:p>
            <a:r>
              <a:rPr lang="en-US" dirty="0" smtClean="0"/>
              <a:t>Producer Consumer Problem</a:t>
            </a:r>
          </a:p>
          <a:p>
            <a:pPr lvl="1"/>
            <a:r>
              <a:rPr lang="en-US" dirty="0" smtClean="0"/>
              <a:t>Mutual exclusion</a:t>
            </a:r>
          </a:p>
          <a:p>
            <a:pPr lvl="1"/>
            <a:r>
              <a:rPr lang="en-US" dirty="0" smtClean="0"/>
              <a:t>Synchronization</a:t>
            </a:r>
          </a:p>
          <a:p>
            <a:r>
              <a:rPr lang="en-US" dirty="0"/>
              <a:t>S</a:t>
            </a:r>
            <a:r>
              <a:rPr lang="en-US" dirty="0" smtClean="0"/>
              <a:t>emaphore</a:t>
            </a:r>
          </a:p>
          <a:p>
            <a:pPr lvl="1"/>
            <a:r>
              <a:rPr lang="en-US" dirty="0" smtClean="0"/>
              <a:t>Counting and binary</a:t>
            </a:r>
          </a:p>
          <a:p>
            <a:r>
              <a:rPr lang="en-US" dirty="0" smtClean="0"/>
              <a:t>Mutual Exclusion</a:t>
            </a:r>
          </a:p>
          <a:p>
            <a:pPr lvl="1"/>
            <a:r>
              <a:rPr lang="en-US" dirty="0" err="1" smtClean="0"/>
              <a:t>Mutex</a:t>
            </a:r>
            <a:endParaRPr lang="en-US" dirty="0" smtClean="0"/>
          </a:p>
          <a:p>
            <a:pPr lvl="1"/>
            <a:r>
              <a:rPr lang="en-US" dirty="0" smtClean="0"/>
              <a:t>Race Condition – solution</a:t>
            </a:r>
          </a:p>
          <a:p>
            <a:r>
              <a:rPr lang="en-US" dirty="0" smtClean="0"/>
              <a:t>Lock </a:t>
            </a:r>
            <a:r>
              <a:rPr lang="en-US" dirty="0"/>
              <a:t>based Concurrent Data Structures</a:t>
            </a:r>
            <a:endParaRPr lang="en-US" dirty="0" smtClean="0"/>
          </a:p>
        </p:txBody>
      </p:sp>
    </p:spTree>
    <p:extLst>
      <p:ext uri="{BB962C8B-B14F-4D97-AF65-F5344CB8AC3E}">
        <p14:creationId xmlns:p14="http://schemas.microsoft.com/office/powerpoint/2010/main" val="395472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(3)</a:t>
            </a:r>
            <a:endParaRPr lang="en-US" dirty="0"/>
          </a:p>
        </p:txBody>
      </p:sp>
      <p:sp>
        <p:nvSpPr>
          <p:cNvPr id="3" name="Content Placeholder 2"/>
          <p:cNvSpPr>
            <a:spLocks noGrp="1"/>
          </p:cNvSpPr>
          <p:nvPr>
            <p:ph idx="1"/>
          </p:nvPr>
        </p:nvSpPr>
        <p:spPr/>
        <p:txBody>
          <a:bodyPr/>
          <a:lstStyle/>
          <a:p>
            <a:r>
              <a:rPr lang="en-US" dirty="0" smtClean="0"/>
              <a:t>Two approaches to locking</a:t>
            </a:r>
          </a:p>
          <a:p>
            <a:pPr lvl="1"/>
            <a:r>
              <a:rPr lang="en-US" b="1" dirty="0" smtClean="0"/>
              <a:t>Coarse-grained locking: </a:t>
            </a:r>
            <a:r>
              <a:rPr lang="en-US" dirty="0" smtClean="0"/>
              <a:t>Having one big lock used when any critical section is accessed  </a:t>
            </a:r>
          </a:p>
          <a:p>
            <a:pPr lvl="1"/>
            <a:r>
              <a:rPr lang="en-US" b="1" dirty="0" smtClean="0"/>
              <a:t>Fine-grained locking: </a:t>
            </a:r>
            <a:r>
              <a:rPr lang="en-US" dirty="0" smtClean="0"/>
              <a:t>Having different data and data structures with different locks</a:t>
            </a:r>
          </a:p>
          <a:p>
            <a:r>
              <a:rPr lang="en-US" dirty="0" err="1" smtClean="0"/>
              <a:t>Pthread</a:t>
            </a:r>
            <a:r>
              <a:rPr lang="en-US" dirty="0" smtClean="0"/>
              <a:t> locks (</a:t>
            </a:r>
            <a:r>
              <a:rPr lang="en-US" dirty="0" err="1" smtClean="0"/>
              <a:t>mutexes</a:t>
            </a:r>
            <a:r>
              <a:rPr lang="en-US" dirty="0" smtClean="0"/>
              <a:t>)</a:t>
            </a:r>
            <a:endParaRPr lang="en-US" dirty="0"/>
          </a:p>
        </p:txBody>
      </p:sp>
      <p:pic>
        <p:nvPicPr>
          <p:cNvPr id="4" name="Picture 3"/>
          <p:cNvPicPr>
            <a:picLocks noChangeAspect="1"/>
          </p:cNvPicPr>
          <p:nvPr/>
        </p:nvPicPr>
        <p:blipFill>
          <a:blip r:embed="rId2">
            <a:lum bright="-40000" contrast="40000"/>
          </a:blip>
          <a:stretch>
            <a:fillRect/>
          </a:stretch>
        </p:blipFill>
        <p:spPr>
          <a:xfrm>
            <a:off x="685800" y="4800600"/>
            <a:ext cx="8001000" cy="1318252"/>
          </a:xfrm>
          <a:prstGeom prst="rect">
            <a:avLst/>
          </a:prstGeom>
          <a:ln w="28575">
            <a:solidFill>
              <a:schemeClr val="tx1"/>
            </a:solidFill>
          </a:ln>
        </p:spPr>
      </p:pic>
    </p:spTree>
    <p:extLst>
      <p:ext uri="{BB962C8B-B14F-4D97-AF65-F5344CB8AC3E}">
        <p14:creationId xmlns:p14="http://schemas.microsoft.com/office/powerpoint/2010/main" val="4069079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Locks</a:t>
            </a:r>
            <a:endParaRPr lang="en-US" dirty="0"/>
          </a:p>
        </p:txBody>
      </p:sp>
      <p:sp>
        <p:nvSpPr>
          <p:cNvPr id="3" name="Content Placeholder 2"/>
          <p:cNvSpPr>
            <a:spLocks noGrp="1"/>
          </p:cNvSpPr>
          <p:nvPr>
            <p:ph idx="1"/>
          </p:nvPr>
        </p:nvSpPr>
        <p:spPr/>
        <p:txBody>
          <a:bodyPr/>
          <a:lstStyle/>
          <a:p>
            <a:r>
              <a:rPr lang="en-US" dirty="0"/>
              <a:t>Goals:</a:t>
            </a:r>
          </a:p>
          <a:p>
            <a:pPr lvl="1"/>
            <a:r>
              <a:rPr lang="en-US" dirty="0"/>
              <a:t>Correctness - Achieve mutual exclusion</a:t>
            </a:r>
          </a:p>
          <a:p>
            <a:pPr lvl="1"/>
            <a:r>
              <a:rPr lang="en-US" dirty="0"/>
              <a:t>Fairness </a:t>
            </a:r>
            <a:r>
              <a:rPr lang="en-US" dirty="0" smtClean="0"/>
              <a:t>– Give chance to each waiting thread</a:t>
            </a:r>
            <a:endParaRPr lang="en-US" dirty="0"/>
          </a:p>
          <a:p>
            <a:pPr lvl="1"/>
            <a:r>
              <a:rPr lang="en-US" dirty="0"/>
              <a:t>Performance - Be efficient</a:t>
            </a:r>
          </a:p>
          <a:p>
            <a:pPr lvl="2"/>
            <a:r>
              <a:rPr lang="en-US" dirty="0"/>
              <a:t>Single thread single processor</a:t>
            </a:r>
          </a:p>
          <a:p>
            <a:pPr lvl="2"/>
            <a:r>
              <a:rPr lang="en-US" dirty="0"/>
              <a:t>Multiple threads single processor</a:t>
            </a:r>
          </a:p>
          <a:p>
            <a:pPr lvl="2"/>
            <a:r>
              <a:rPr lang="en-US" dirty="0"/>
              <a:t>Multiple threads multiple processors</a:t>
            </a:r>
          </a:p>
          <a:p>
            <a:endParaRPr lang="en-US" dirty="0"/>
          </a:p>
        </p:txBody>
      </p:sp>
    </p:spTree>
    <p:extLst>
      <p:ext uri="{BB962C8B-B14F-4D97-AF65-F5344CB8AC3E}">
        <p14:creationId xmlns:p14="http://schemas.microsoft.com/office/powerpoint/2010/main" val="1757650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Implementation-Disable Interrupt</a:t>
            </a:r>
            <a:endParaRPr lang="en-US" dirty="0"/>
          </a:p>
        </p:txBody>
      </p:sp>
      <p:sp>
        <p:nvSpPr>
          <p:cNvPr id="3" name="Content Placeholder 2"/>
          <p:cNvSpPr>
            <a:spLocks noGrp="1"/>
          </p:cNvSpPr>
          <p:nvPr>
            <p:ph idx="1"/>
          </p:nvPr>
        </p:nvSpPr>
        <p:spPr/>
        <p:txBody>
          <a:bodyPr>
            <a:normAutofit/>
          </a:bodyPr>
          <a:lstStyle/>
          <a:p>
            <a:r>
              <a:rPr lang="en-US" sz="2800" dirty="0" smtClean="0"/>
              <a:t>First solution</a:t>
            </a:r>
          </a:p>
          <a:p>
            <a:pPr lvl="1"/>
            <a:r>
              <a:rPr lang="en-US" sz="2400" dirty="0"/>
              <a:t>Disable interrupts</a:t>
            </a:r>
          </a:p>
          <a:p>
            <a:pPr lvl="1"/>
            <a:r>
              <a:rPr lang="en-US" sz="2400" dirty="0"/>
              <a:t>CPU has special </a:t>
            </a:r>
            <a:r>
              <a:rPr lang="en-US" sz="2400" dirty="0" smtClean="0"/>
              <a:t>instructions </a:t>
            </a:r>
            <a:r>
              <a:rPr lang="en-US" sz="2400" dirty="0"/>
              <a:t>for this</a:t>
            </a:r>
          </a:p>
          <a:p>
            <a:pPr lvl="1"/>
            <a:r>
              <a:rPr lang="en-US" sz="2400" dirty="0" smtClean="0"/>
              <a:t>Works </a:t>
            </a:r>
            <a:r>
              <a:rPr lang="en-US" sz="2400" dirty="0"/>
              <a:t>for single processor systems</a:t>
            </a:r>
          </a:p>
          <a:p>
            <a:r>
              <a:rPr lang="en-US" sz="2800" dirty="0" smtClean="0"/>
              <a:t>Issues</a:t>
            </a:r>
          </a:p>
          <a:p>
            <a:pPr lvl="1"/>
            <a:r>
              <a:rPr lang="en-US" sz="2400" dirty="0" smtClean="0"/>
              <a:t>Turning </a:t>
            </a:r>
            <a:r>
              <a:rPr lang="en-US" sz="2400" dirty="0"/>
              <a:t>off interrupts is a privileged operation</a:t>
            </a:r>
          </a:p>
          <a:p>
            <a:pPr lvl="1"/>
            <a:r>
              <a:rPr lang="en-US" sz="2400" dirty="0"/>
              <a:t>If interrupts are off, useful interrupts can be lost</a:t>
            </a:r>
          </a:p>
          <a:p>
            <a:endParaRPr lang="en-US" sz="2800" dirty="0"/>
          </a:p>
        </p:txBody>
      </p:sp>
      <p:pic>
        <p:nvPicPr>
          <p:cNvPr id="4" name="Picture 3"/>
          <p:cNvPicPr>
            <a:picLocks noChangeAspect="1"/>
          </p:cNvPicPr>
          <p:nvPr/>
        </p:nvPicPr>
        <p:blipFill>
          <a:blip r:embed="rId2">
            <a:lum bright="-40000" contrast="40000"/>
          </a:blip>
          <a:stretch>
            <a:fillRect/>
          </a:stretch>
        </p:blipFill>
        <p:spPr>
          <a:xfrm>
            <a:off x="2163837" y="4874129"/>
            <a:ext cx="4816326" cy="2011303"/>
          </a:xfrm>
          <a:prstGeom prst="rect">
            <a:avLst/>
          </a:prstGeom>
          <a:ln w="28575">
            <a:solidFill>
              <a:schemeClr val="tx1"/>
            </a:solidFill>
          </a:ln>
        </p:spPr>
      </p:pic>
    </p:spTree>
    <p:extLst>
      <p:ext uri="{BB962C8B-B14F-4D97-AF65-F5344CB8AC3E}">
        <p14:creationId xmlns:p14="http://schemas.microsoft.com/office/powerpoint/2010/main" val="335578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Implementation – Use Flag</a:t>
            </a:r>
            <a:endParaRPr lang="en-US" dirty="0"/>
          </a:p>
        </p:txBody>
      </p:sp>
      <p:sp>
        <p:nvSpPr>
          <p:cNvPr id="3" name="Content Placeholder 2"/>
          <p:cNvSpPr>
            <a:spLocks noGrp="1"/>
          </p:cNvSpPr>
          <p:nvPr>
            <p:ph idx="1"/>
          </p:nvPr>
        </p:nvSpPr>
        <p:spPr/>
        <p:txBody>
          <a:bodyPr>
            <a:normAutofit/>
          </a:bodyPr>
          <a:lstStyle/>
          <a:p>
            <a:r>
              <a:rPr lang="en-US" sz="2800" dirty="0" smtClean="0"/>
              <a:t>Second solution</a:t>
            </a:r>
          </a:p>
          <a:p>
            <a:pPr lvl="1"/>
            <a:r>
              <a:rPr lang="en-US" sz="2400" dirty="0"/>
              <a:t>Use a variable (flag) to communicate b/w </a:t>
            </a:r>
            <a:r>
              <a:rPr lang="en-US" sz="2400" dirty="0" smtClean="0"/>
              <a:t>threads</a:t>
            </a:r>
            <a:endParaRPr lang="en-US" sz="2400" dirty="0"/>
          </a:p>
        </p:txBody>
      </p:sp>
      <p:pic>
        <p:nvPicPr>
          <p:cNvPr id="5" name="Picture 4"/>
          <p:cNvPicPr>
            <a:picLocks noChangeAspect="1"/>
          </p:cNvPicPr>
          <p:nvPr/>
        </p:nvPicPr>
        <p:blipFill>
          <a:blip r:embed="rId2">
            <a:lum bright="-40000" contrast="40000"/>
          </a:blip>
          <a:stretch>
            <a:fillRect/>
          </a:stretch>
        </p:blipFill>
        <p:spPr>
          <a:xfrm>
            <a:off x="1034050" y="2635569"/>
            <a:ext cx="7075899" cy="4222431"/>
          </a:xfrm>
          <a:prstGeom prst="rect">
            <a:avLst/>
          </a:prstGeom>
          <a:ln w="28575">
            <a:solidFill>
              <a:schemeClr val="tx1"/>
            </a:solidFill>
          </a:ln>
        </p:spPr>
      </p:pic>
    </p:spTree>
    <p:extLst>
      <p:ext uri="{BB962C8B-B14F-4D97-AF65-F5344CB8AC3E}">
        <p14:creationId xmlns:p14="http://schemas.microsoft.com/office/powerpoint/2010/main" val="2731714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Implementation – Use Flag</a:t>
            </a:r>
            <a:endParaRPr lang="en-US" dirty="0"/>
          </a:p>
        </p:txBody>
      </p:sp>
      <p:sp>
        <p:nvSpPr>
          <p:cNvPr id="3" name="Content Placeholder 2"/>
          <p:cNvSpPr>
            <a:spLocks noGrp="1"/>
          </p:cNvSpPr>
          <p:nvPr>
            <p:ph idx="1"/>
          </p:nvPr>
        </p:nvSpPr>
        <p:spPr/>
        <p:txBody>
          <a:bodyPr/>
          <a:lstStyle/>
          <a:p>
            <a:r>
              <a:rPr lang="en-US" dirty="0" smtClean="0"/>
              <a:t>Second Solution</a:t>
            </a:r>
          </a:p>
          <a:p>
            <a:pPr lvl="1"/>
            <a:r>
              <a:rPr lang="en-US" dirty="0" smtClean="0"/>
              <a:t>Issues</a:t>
            </a:r>
          </a:p>
          <a:p>
            <a:pPr lvl="2"/>
            <a:r>
              <a:rPr lang="en-US" dirty="0" smtClean="0"/>
              <a:t>Performance (spin waiting)</a:t>
            </a:r>
          </a:p>
          <a:p>
            <a:pPr lvl="2"/>
            <a:r>
              <a:rPr lang="en-US" dirty="0" smtClean="0"/>
              <a:t>Correctness? No Mutual Exclusion</a:t>
            </a:r>
            <a:endParaRPr lang="en-US" dirty="0"/>
          </a:p>
        </p:txBody>
      </p:sp>
      <p:pic>
        <p:nvPicPr>
          <p:cNvPr id="4" name="Picture 3"/>
          <p:cNvPicPr>
            <a:picLocks noChangeAspect="1"/>
          </p:cNvPicPr>
          <p:nvPr/>
        </p:nvPicPr>
        <p:blipFill>
          <a:blip r:embed="rId2">
            <a:lum bright="-40000" contrast="40000"/>
          </a:blip>
          <a:stretch>
            <a:fillRect/>
          </a:stretch>
        </p:blipFill>
        <p:spPr>
          <a:xfrm>
            <a:off x="943045" y="3733800"/>
            <a:ext cx="7257910" cy="2940613"/>
          </a:xfrm>
          <a:prstGeom prst="rect">
            <a:avLst/>
          </a:prstGeom>
          <a:ln w="28575">
            <a:solidFill>
              <a:schemeClr val="tx1"/>
            </a:solidFill>
          </a:ln>
        </p:spPr>
      </p:pic>
    </p:spTree>
    <p:extLst>
      <p:ext uri="{BB962C8B-B14F-4D97-AF65-F5344CB8AC3E}">
        <p14:creationId xmlns:p14="http://schemas.microsoft.com/office/powerpoint/2010/main" val="2528861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 - </a:t>
            </a:r>
            <a:br>
              <a:rPr lang="en-US" dirty="0" smtClean="0"/>
            </a:br>
            <a:r>
              <a:rPr lang="en-US" dirty="0" smtClean="0"/>
              <a:t>(Use H/W  Support)</a:t>
            </a:r>
            <a:endParaRPr lang="en-US" dirty="0"/>
          </a:p>
        </p:txBody>
      </p:sp>
      <p:sp>
        <p:nvSpPr>
          <p:cNvPr id="3" name="Content Placeholder 2"/>
          <p:cNvSpPr>
            <a:spLocks noGrp="1"/>
          </p:cNvSpPr>
          <p:nvPr>
            <p:ph idx="1"/>
          </p:nvPr>
        </p:nvSpPr>
        <p:spPr/>
        <p:txBody>
          <a:bodyPr/>
          <a:lstStyle/>
          <a:p>
            <a:r>
              <a:rPr lang="en-US" dirty="0"/>
              <a:t>Accessing a shared flag might be interrupted hence mutual exclusion may not be possible</a:t>
            </a:r>
          </a:p>
          <a:p>
            <a:r>
              <a:rPr lang="en-US" dirty="0" smtClean="0"/>
              <a:t>Third solution – Use hardware support</a:t>
            </a:r>
          </a:p>
          <a:p>
            <a:pPr lvl="1"/>
            <a:r>
              <a:rPr lang="en-US" dirty="0" smtClean="0"/>
              <a:t>test-and-set </a:t>
            </a:r>
            <a:r>
              <a:rPr lang="en-US" dirty="0"/>
              <a:t>(atomic exchange) instruction</a:t>
            </a:r>
          </a:p>
          <a:p>
            <a:pPr lvl="1"/>
            <a:r>
              <a:rPr lang="en-US" dirty="0" smtClean="0"/>
              <a:t>It provide an atomic instruction</a:t>
            </a:r>
            <a:endParaRPr lang="en-US" dirty="0"/>
          </a:p>
        </p:txBody>
      </p:sp>
      <p:pic>
        <p:nvPicPr>
          <p:cNvPr id="4" name="Picture 3"/>
          <p:cNvPicPr>
            <a:picLocks noChangeAspect="1"/>
          </p:cNvPicPr>
          <p:nvPr/>
        </p:nvPicPr>
        <p:blipFill>
          <a:blip r:embed="rId2">
            <a:lum bright="-40000" contrast="40000"/>
          </a:blip>
          <a:stretch>
            <a:fillRect/>
          </a:stretch>
        </p:blipFill>
        <p:spPr>
          <a:xfrm>
            <a:off x="1143000" y="4648200"/>
            <a:ext cx="6558094" cy="1011111"/>
          </a:xfrm>
          <a:prstGeom prst="rect">
            <a:avLst/>
          </a:prstGeom>
          <a:ln w="28575">
            <a:solidFill>
              <a:schemeClr val="tx1"/>
            </a:solidFill>
          </a:ln>
        </p:spPr>
      </p:pic>
    </p:spTree>
    <p:extLst>
      <p:ext uri="{BB962C8B-B14F-4D97-AF65-F5344CB8AC3E}">
        <p14:creationId xmlns:p14="http://schemas.microsoft.com/office/powerpoint/2010/main" val="1619617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 - </a:t>
            </a:r>
            <a:br>
              <a:rPr lang="en-US" dirty="0" smtClean="0"/>
            </a:br>
            <a:r>
              <a:rPr lang="en-US" dirty="0" smtClean="0"/>
              <a:t>(Use H/W  Support)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Test-and-set spin lock</a:t>
            </a:r>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Issues</a:t>
            </a:r>
          </a:p>
          <a:p>
            <a:pPr lvl="1"/>
            <a:r>
              <a:rPr lang="en-US" dirty="0" smtClean="0"/>
              <a:t>Needs a preemptive scheduler on a single processor otherwise a thread may never relinquish the CPU</a:t>
            </a:r>
            <a:endParaRPr lang="en-US" dirty="0"/>
          </a:p>
          <a:p>
            <a:endParaRPr lang="en-US" dirty="0" smtClean="0"/>
          </a:p>
          <a:p>
            <a:endParaRPr lang="en-US" dirty="0"/>
          </a:p>
        </p:txBody>
      </p:sp>
      <p:pic>
        <p:nvPicPr>
          <p:cNvPr id="6" name="Picture 5"/>
          <p:cNvPicPr>
            <a:picLocks noChangeAspect="1"/>
          </p:cNvPicPr>
          <p:nvPr/>
        </p:nvPicPr>
        <p:blipFill>
          <a:blip r:embed="rId2">
            <a:lum bright="-40000" contrast="40000"/>
          </a:blip>
          <a:stretch>
            <a:fillRect/>
          </a:stretch>
        </p:blipFill>
        <p:spPr>
          <a:xfrm>
            <a:off x="2159918" y="1981200"/>
            <a:ext cx="4824164" cy="3211448"/>
          </a:xfrm>
          <a:prstGeom prst="rect">
            <a:avLst/>
          </a:prstGeom>
          <a:ln w="28575">
            <a:solidFill>
              <a:schemeClr val="tx1"/>
            </a:solidFill>
          </a:ln>
        </p:spPr>
      </p:pic>
    </p:spTree>
    <p:extLst>
      <p:ext uri="{BB962C8B-B14F-4D97-AF65-F5344CB8AC3E}">
        <p14:creationId xmlns:p14="http://schemas.microsoft.com/office/powerpoint/2010/main" val="2883803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spin locks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Correctness</a:t>
            </a:r>
          </a:p>
          <a:p>
            <a:pPr lvl="1"/>
            <a:r>
              <a:rPr lang="en-US" dirty="0" smtClean="0"/>
              <a:t>Yes it provides mutual exclusion</a:t>
            </a:r>
          </a:p>
          <a:p>
            <a:r>
              <a:rPr lang="en-US" dirty="0" smtClean="0"/>
              <a:t>Fairness</a:t>
            </a:r>
          </a:p>
          <a:p>
            <a:pPr lvl="1"/>
            <a:r>
              <a:rPr lang="en-US" dirty="0" smtClean="0"/>
              <a:t>No, spin locks don’t provide fairness guarantee (a thread spinning may lock the CPU causing waiting threads to starve</a:t>
            </a:r>
          </a:p>
          <a:p>
            <a:r>
              <a:rPr lang="en-US" dirty="0" smtClean="0"/>
              <a:t>Performance</a:t>
            </a:r>
          </a:p>
          <a:p>
            <a:pPr lvl="1"/>
            <a:r>
              <a:rPr lang="en-US" dirty="0" smtClean="0"/>
              <a:t>Worse performance if the thread holding the lock is preempted within a critical section</a:t>
            </a:r>
          </a:p>
          <a:p>
            <a:pPr lvl="2"/>
            <a:r>
              <a:rPr lang="en-US" dirty="0" smtClean="0"/>
              <a:t>All other threads will wait spin wasting CPU cycles</a:t>
            </a:r>
            <a:endParaRPr lang="en-US" dirty="0"/>
          </a:p>
        </p:txBody>
      </p:sp>
    </p:spTree>
    <p:extLst>
      <p:ext uri="{BB962C8B-B14F-4D97-AF65-F5344CB8AC3E}">
        <p14:creationId xmlns:p14="http://schemas.microsoft.com/office/powerpoint/2010/main" val="2170331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 – </a:t>
            </a:r>
            <a:br>
              <a:rPr lang="en-US" dirty="0" smtClean="0"/>
            </a:br>
            <a:r>
              <a:rPr lang="en-US" dirty="0" smtClean="0"/>
              <a:t>(Use H/W Support)</a:t>
            </a:r>
            <a:endParaRPr lang="en-US" dirty="0"/>
          </a:p>
        </p:txBody>
      </p:sp>
      <p:sp>
        <p:nvSpPr>
          <p:cNvPr id="3" name="Content Placeholder 2"/>
          <p:cNvSpPr>
            <a:spLocks noGrp="1"/>
          </p:cNvSpPr>
          <p:nvPr>
            <p:ph idx="1"/>
          </p:nvPr>
        </p:nvSpPr>
        <p:spPr/>
        <p:txBody>
          <a:bodyPr/>
          <a:lstStyle/>
          <a:p>
            <a:r>
              <a:rPr lang="en-US" dirty="0"/>
              <a:t>compare-and-swap instruction</a:t>
            </a:r>
          </a:p>
          <a:p>
            <a:endParaRPr lang="en-US" dirty="0"/>
          </a:p>
        </p:txBody>
      </p:sp>
      <p:pic>
        <p:nvPicPr>
          <p:cNvPr id="4" name="Picture 3"/>
          <p:cNvPicPr>
            <a:picLocks noChangeAspect="1"/>
          </p:cNvPicPr>
          <p:nvPr/>
        </p:nvPicPr>
        <p:blipFill>
          <a:blip r:embed="rId2">
            <a:lum bright="-40000" contrast="40000"/>
          </a:blip>
          <a:stretch>
            <a:fillRect/>
          </a:stretch>
        </p:blipFill>
        <p:spPr>
          <a:xfrm>
            <a:off x="381000" y="2514600"/>
            <a:ext cx="8489582" cy="1643738"/>
          </a:xfrm>
          <a:prstGeom prst="rect">
            <a:avLst/>
          </a:prstGeom>
          <a:ln w="28575">
            <a:solidFill>
              <a:schemeClr val="tx1"/>
            </a:solidFill>
          </a:ln>
        </p:spPr>
      </p:pic>
      <p:pic>
        <p:nvPicPr>
          <p:cNvPr id="5" name="Picture 4"/>
          <p:cNvPicPr>
            <a:picLocks noChangeAspect="1"/>
          </p:cNvPicPr>
          <p:nvPr/>
        </p:nvPicPr>
        <p:blipFill>
          <a:blip r:embed="rId3">
            <a:lum bright="-40000" contrast="40000"/>
          </a:blip>
          <a:stretch>
            <a:fillRect/>
          </a:stretch>
        </p:blipFill>
        <p:spPr>
          <a:xfrm>
            <a:off x="373261" y="4686352"/>
            <a:ext cx="8404232" cy="1163541"/>
          </a:xfrm>
          <a:prstGeom prst="rect">
            <a:avLst/>
          </a:prstGeom>
          <a:ln w="28575">
            <a:solidFill>
              <a:schemeClr val="tx1"/>
            </a:solidFill>
          </a:ln>
        </p:spPr>
      </p:pic>
    </p:spTree>
    <p:extLst>
      <p:ext uri="{BB962C8B-B14F-4D97-AF65-F5344CB8AC3E}">
        <p14:creationId xmlns:p14="http://schemas.microsoft.com/office/powerpoint/2010/main" val="4268316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 – </a:t>
            </a:r>
            <a:br>
              <a:rPr lang="en-US" dirty="0" smtClean="0"/>
            </a:br>
            <a:r>
              <a:rPr lang="en-US" dirty="0" smtClean="0"/>
              <a:t>(Use H/W Support)</a:t>
            </a:r>
            <a:endParaRPr lang="en-US" dirty="0"/>
          </a:p>
        </p:txBody>
      </p:sp>
      <p:sp>
        <p:nvSpPr>
          <p:cNvPr id="3" name="Content Placeholder 2"/>
          <p:cNvSpPr>
            <a:spLocks noGrp="1"/>
          </p:cNvSpPr>
          <p:nvPr>
            <p:ph idx="1"/>
          </p:nvPr>
        </p:nvSpPr>
        <p:spPr/>
        <p:txBody>
          <a:bodyPr/>
          <a:lstStyle/>
          <a:p>
            <a:r>
              <a:rPr lang="en-US" dirty="0" smtClean="0"/>
              <a:t>load-linked </a:t>
            </a:r>
            <a:r>
              <a:rPr lang="en-US" dirty="0"/>
              <a:t>and </a:t>
            </a:r>
            <a:r>
              <a:rPr lang="en-US" dirty="0" smtClean="0"/>
              <a:t>store-conditional instruction</a:t>
            </a:r>
          </a:p>
          <a:p>
            <a:r>
              <a:rPr lang="en-US" dirty="0"/>
              <a:t>Both instructions operate in tandem</a:t>
            </a:r>
          </a:p>
          <a:p>
            <a:endParaRPr lang="en-US" dirty="0"/>
          </a:p>
          <a:p>
            <a:endParaRPr lang="en-US" dirty="0"/>
          </a:p>
        </p:txBody>
      </p:sp>
      <p:pic>
        <p:nvPicPr>
          <p:cNvPr id="6" name="Picture 5"/>
          <p:cNvPicPr>
            <a:picLocks noChangeAspect="1"/>
          </p:cNvPicPr>
          <p:nvPr/>
        </p:nvPicPr>
        <p:blipFill>
          <a:blip r:embed="rId2">
            <a:lum bright="-40000" contrast="40000"/>
          </a:blip>
          <a:stretch>
            <a:fillRect/>
          </a:stretch>
        </p:blipFill>
        <p:spPr>
          <a:xfrm>
            <a:off x="591645" y="3124200"/>
            <a:ext cx="7960710" cy="2743200"/>
          </a:xfrm>
          <a:prstGeom prst="rect">
            <a:avLst/>
          </a:prstGeom>
          <a:ln w="28575">
            <a:solidFill>
              <a:schemeClr val="tx1"/>
            </a:solidFill>
          </a:ln>
        </p:spPr>
      </p:pic>
    </p:spTree>
    <p:extLst>
      <p:ext uri="{BB962C8B-B14F-4D97-AF65-F5344CB8AC3E}">
        <p14:creationId xmlns:p14="http://schemas.microsoft.com/office/powerpoint/2010/main" val="4204015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Concurrency &amp; Race </a:t>
            </a:r>
            <a:r>
              <a:rPr lang="en-US" dirty="0" smtClean="0"/>
              <a:t>Condition </a:t>
            </a:r>
            <a:endParaRPr lang="en-US" dirty="0"/>
          </a:p>
        </p:txBody>
      </p:sp>
      <p:pic>
        <p:nvPicPr>
          <p:cNvPr id="5" name="Picture 4"/>
          <p:cNvPicPr>
            <a:picLocks noChangeAspect="1"/>
          </p:cNvPicPr>
          <p:nvPr/>
        </p:nvPicPr>
        <p:blipFill>
          <a:blip r:embed="rId2"/>
          <a:stretch>
            <a:fillRect/>
          </a:stretch>
        </p:blipFill>
        <p:spPr>
          <a:xfrm>
            <a:off x="1288429" y="1274691"/>
            <a:ext cx="6798935" cy="341312"/>
          </a:xfrm>
          <a:prstGeom prst="rect">
            <a:avLst/>
          </a:prstGeom>
          <a:ln w="28575">
            <a:solidFill>
              <a:srgbClr val="FF0000"/>
            </a:solidFill>
          </a:ln>
        </p:spPr>
      </p:pic>
      <p:pic>
        <p:nvPicPr>
          <p:cNvPr id="7" name="Picture 6"/>
          <p:cNvPicPr>
            <a:picLocks noChangeAspect="1"/>
          </p:cNvPicPr>
          <p:nvPr/>
        </p:nvPicPr>
        <p:blipFill>
          <a:blip r:embed="rId3"/>
          <a:stretch>
            <a:fillRect/>
          </a:stretch>
        </p:blipFill>
        <p:spPr>
          <a:xfrm>
            <a:off x="90055" y="1763713"/>
            <a:ext cx="4785439" cy="1409338"/>
          </a:xfrm>
          <a:prstGeom prst="rect">
            <a:avLst/>
          </a:prstGeom>
          <a:ln>
            <a:solidFill>
              <a:schemeClr val="bg2"/>
            </a:solidFill>
          </a:ln>
        </p:spPr>
      </p:pic>
      <p:pic>
        <p:nvPicPr>
          <p:cNvPr id="8" name="Picture 7"/>
          <p:cNvPicPr>
            <a:picLocks noChangeAspect="1"/>
          </p:cNvPicPr>
          <p:nvPr/>
        </p:nvPicPr>
        <p:blipFill>
          <a:blip r:embed="rId4"/>
          <a:stretch>
            <a:fillRect/>
          </a:stretch>
        </p:blipFill>
        <p:spPr>
          <a:xfrm>
            <a:off x="4572000" y="1778433"/>
            <a:ext cx="4780027" cy="1394618"/>
          </a:xfrm>
          <a:prstGeom prst="rect">
            <a:avLst/>
          </a:prstGeom>
          <a:ln>
            <a:solidFill>
              <a:schemeClr val="bg2"/>
            </a:solidFill>
          </a:ln>
        </p:spPr>
      </p:pic>
      <p:pic>
        <p:nvPicPr>
          <p:cNvPr id="9" name="Picture 8"/>
          <p:cNvPicPr>
            <a:picLocks noChangeAspect="1"/>
          </p:cNvPicPr>
          <p:nvPr/>
        </p:nvPicPr>
        <p:blipFill>
          <a:blip r:embed="rId5"/>
          <a:stretch>
            <a:fillRect/>
          </a:stretch>
        </p:blipFill>
        <p:spPr>
          <a:xfrm>
            <a:off x="1359580" y="3111138"/>
            <a:ext cx="6244113" cy="1278658"/>
          </a:xfrm>
          <a:prstGeom prst="rect">
            <a:avLst/>
          </a:prstGeom>
          <a:ln>
            <a:solidFill>
              <a:schemeClr val="bg2"/>
            </a:solidFill>
          </a:ln>
        </p:spPr>
      </p:pic>
      <p:pic>
        <p:nvPicPr>
          <p:cNvPr id="10" name="Picture 9"/>
          <p:cNvPicPr>
            <a:picLocks noChangeAspect="1"/>
          </p:cNvPicPr>
          <p:nvPr/>
        </p:nvPicPr>
        <p:blipFill>
          <a:blip r:embed="rId6"/>
          <a:stretch>
            <a:fillRect/>
          </a:stretch>
        </p:blipFill>
        <p:spPr>
          <a:xfrm>
            <a:off x="156730" y="4389796"/>
            <a:ext cx="2745797" cy="1569027"/>
          </a:xfrm>
          <a:prstGeom prst="rect">
            <a:avLst/>
          </a:prstGeom>
          <a:ln>
            <a:solidFill>
              <a:schemeClr val="bg2"/>
            </a:solidFill>
          </a:ln>
        </p:spPr>
      </p:pic>
      <p:pic>
        <p:nvPicPr>
          <p:cNvPr id="11" name="Picture 10"/>
          <p:cNvPicPr>
            <a:picLocks noChangeAspect="1"/>
          </p:cNvPicPr>
          <p:nvPr/>
        </p:nvPicPr>
        <p:blipFill>
          <a:blip r:embed="rId7"/>
          <a:stretch>
            <a:fillRect/>
          </a:stretch>
        </p:blipFill>
        <p:spPr>
          <a:xfrm>
            <a:off x="2895600" y="4481944"/>
            <a:ext cx="5191764" cy="2022765"/>
          </a:xfrm>
          <a:prstGeom prst="rect">
            <a:avLst/>
          </a:prstGeom>
          <a:ln>
            <a:solidFill>
              <a:schemeClr val="bg2"/>
            </a:solidFill>
          </a:ln>
        </p:spPr>
      </p:pic>
      <p:pic>
        <p:nvPicPr>
          <p:cNvPr id="12" name="Picture 11"/>
          <p:cNvPicPr>
            <a:picLocks noChangeAspect="1"/>
          </p:cNvPicPr>
          <p:nvPr/>
        </p:nvPicPr>
        <p:blipFill>
          <a:blip r:embed="rId8"/>
          <a:stretch>
            <a:fillRect/>
          </a:stretch>
        </p:blipFill>
        <p:spPr>
          <a:xfrm>
            <a:off x="4343400" y="6038992"/>
            <a:ext cx="4124822" cy="819008"/>
          </a:xfrm>
          <a:prstGeom prst="rect">
            <a:avLst/>
          </a:prstGeom>
        </p:spPr>
      </p:pic>
    </p:spTree>
    <p:extLst>
      <p:ext uri="{BB962C8B-B14F-4D97-AF65-F5344CB8AC3E}">
        <p14:creationId xmlns:p14="http://schemas.microsoft.com/office/powerpoint/2010/main" val="36353888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 –</a:t>
            </a:r>
            <a:br>
              <a:rPr lang="en-US" dirty="0" smtClean="0"/>
            </a:br>
            <a:r>
              <a:rPr lang="en-US" dirty="0" smtClean="0"/>
              <a:t>(Use H/W Support)</a:t>
            </a:r>
            <a:endParaRPr lang="en-US" dirty="0"/>
          </a:p>
        </p:txBody>
      </p:sp>
      <p:sp>
        <p:nvSpPr>
          <p:cNvPr id="3" name="Content Placeholder 2"/>
          <p:cNvSpPr>
            <a:spLocks noGrp="1"/>
          </p:cNvSpPr>
          <p:nvPr>
            <p:ph idx="1"/>
          </p:nvPr>
        </p:nvSpPr>
        <p:spPr/>
        <p:txBody>
          <a:bodyPr/>
          <a:lstStyle/>
          <a:p>
            <a:pPr algn="just"/>
            <a:r>
              <a:rPr lang="en-US" dirty="0"/>
              <a:t>Store-conditional succeeds </a:t>
            </a:r>
            <a:r>
              <a:rPr lang="en-US" b="1" u="sng" dirty="0"/>
              <a:t>only</a:t>
            </a:r>
            <a:r>
              <a:rPr lang="en-US" dirty="0"/>
              <a:t> if no intervening store has happened to that address since the last load-linked!!</a:t>
            </a:r>
          </a:p>
          <a:p>
            <a:endParaRPr lang="en-US" dirty="0"/>
          </a:p>
        </p:txBody>
      </p:sp>
      <p:pic>
        <p:nvPicPr>
          <p:cNvPr id="4" name="Picture 3"/>
          <p:cNvPicPr>
            <a:picLocks noChangeAspect="1"/>
          </p:cNvPicPr>
          <p:nvPr/>
        </p:nvPicPr>
        <p:blipFill>
          <a:blip r:embed="rId2">
            <a:lum bright="-40000" contrast="40000"/>
          </a:blip>
          <a:stretch>
            <a:fillRect/>
          </a:stretch>
        </p:blipFill>
        <p:spPr>
          <a:xfrm>
            <a:off x="343332" y="3276600"/>
            <a:ext cx="8457336" cy="3172270"/>
          </a:xfrm>
          <a:prstGeom prst="rect">
            <a:avLst/>
          </a:prstGeom>
          <a:ln w="28575">
            <a:solidFill>
              <a:schemeClr val="tx1"/>
            </a:solidFill>
          </a:ln>
        </p:spPr>
      </p:pic>
    </p:spTree>
    <p:extLst>
      <p:ext uri="{BB962C8B-B14F-4D97-AF65-F5344CB8AC3E}">
        <p14:creationId xmlns:p14="http://schemas.microsoft.com/office/powerpoint/2010/main" val="3783724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 –</a:t>
            </a:r>
            <a:br>
              <a:rPr lang="en-US" dirty="0" smtClean="0"/>
            </a:br>
            <a:r>
              <a:rPr lang="en-US" dirty="0" smtClean="0"/>
              <a:t>(Use H/W Support)</a:t>
            </a:r>
            <a:endParaRPr lang="en-US" dirty="0"/>
          </a:p>
        </p:txBody>
      </p:sp>
      <p:sp>
        <p:nvSpPr>
          <p:cNvPr id="3" name="Content Placeholder 2"/>
          <p:cNvSpPr>
            <a:spLocks noGrp="1"/>
          </p:cNvSpPr>
          <p:nvPr>
            <p:ph idx="1"/>
          </p:nvPr>
        </p:nvSpPr>
        <p:spPr/>
        <p:txBody>
          <a:bodyPr/>
          <a:lstStyle/>
          <a:p>
            <a:r>
              <a:rPr lang="en-US" dirty="0"/>
              <a:t>fetch-and-add </a:t>
            </a:r>
            <a:r>
              <a:rPr lang="en-US" dirty="0" smtClean="0"/>
              <a:t>instruction</a:t>
            </a:r>
          </a:p>
          <a:p>
            <a:r>
              <a:rPr lang="en-US" dirty="0" smtClean="0"/>
              <a:t>Used to implement ticket lock</a:t>
            </a:r>
            <a:endParaRPr lang="en-US" dirty="0"/>
          </a:p>
          <a:p>
            <a:endParaRPr lang="en-US" dirty="0"/>
          </a:p>
        </p:txBody>
      </p:sp>
      <p:pic>
        <p:nvPicPr>
          <p:cNvPr id="6" name="Picture 5"/>
          <p:cNvPicPr>
            <a:picLocks noChangeAspect="1"/>
          </p:cNvPicPr>
          <p:nvPr/>
        </p:nvPicPr>
        <p:blipFill>
          <a:blip r:embed="rId2">
            <a:lum bright="-40000" contrast="40000"/>
          </a:blip>
          <a:stretch>
            <a:fillRect/>
          </a:stretch>
        </p:blipFill>
        <p:spPr>
          <a:xfrm>
            <a:off x="838200" y="2733797"/>
            <a:ext cx="5230740" cy="4078166"/>
          </a:xfrm>
          <a:prstGeom prst="rect">
            <a:avLst/>
          </a:prstGeom>
          <a:ln w="28575">
            <a:solidFill>
              <a:schemeClr val="tx1"/>
            </a:solidFill>
          </a:ln>
        </p:spPr>
      </p:pic>
      <p:pic>
        <p:nvPicPr>
          <p:cNvPr id="5" name="Picture 4"/>
          <p:cNvPicPr>
            <a:picLocks noChangeAspect="1"/>
          </p:cNvPicPr>
          <p:nvPr/>
        </p:nvPicPr>
        <p:blipFill>
          <a:blip r:embed="rId3">
            <a:lum bright="-40000" contrast="40000"/>
          </a:blip>
          <a:stretch>
            <a:fillRect/>
          </a:stretch>
        </p:blipFill>
        <p:spPr>
          <a:xfrm>
            <a:off x="5334000" y="2733797"/>
            <a:ext cx="3443083" cy="1016714"/>
          </a:xfrm>
          <a:prstGeom prst="rect">
            <a:avLst/>
          </a:prstGeom>
          <a:ln w="28575">
            <a:solidFill>
              <a:schemeClr val="tx1"/>
            </a:solidFill>
          </a:ln>
        </p:spPr>
      </p:pic>
    </p:spTree>
    <p:extLst>
      <p:ext uri="{BB962C8B-B14F-4D97-AF65-F5344CB8AC3E}">
        <p14:creationId xmlns:p14="http://schemas.microsoft.com/office/powerpoint/2010/main" val="25779709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Lock Implementation –</a:t>
            </a:r>
            <a:br>
              <a:rPr lang="en-US" dirty="0" smtClean="0"/>
            </a:br>
            <a:r>
              <a:rPr lang="en-US" dirty="0" smtClean="0"/>
              <a:t>(Use H/W Support)</a:t>
            </a:r>
            <a:endParaRPr lang="en-US" dirty="0"/>
          </a:p>
        </p:txBody>
      </p:sp>
      <p:sp>
        <p:nvSpPr>
          <p:cNvPr id="3" name="Content Placeholder 2"/>
          <p:cNvSpPr>
            <a:spLocks noGrp="1"/>
          </p:cNvSpPr>
          <p:nvPr>
            <p:ph idx="1"/>
          </p:nvPr>
        </p:nvSpPr>
        <p:spPr/>
        <p:txBody>
          <a:bodyPr/>
          <a:lstStyle/>
          <a:p>
            <a:r>
              <a:rPr lang="en-US" dirty="0" smtClean="0"/>
              <a:t>All lock implementations using hardware support spin wait wasting CPU cycles</a:t>
            </a:r>
          </a:p>
          <a:p>
            <a:r>
              <a:rPr lang="en-US" dirty="0" smtClean="0"/>
              <a:t>We can avoid spin wait by process calling </a:t>
            </a:r>
            <a:r>
              <a:rPr lang="en-US" b="1" dirty="0" smtClean="0"/>
              <a:t>yield</a:t>
            </a:r>
            <a:r>
              <a:rPr lang="en-US" dirty="0" smtClean="0"/>
              <a:t> function to voluntarily give the CPU time to other waiting thread</a:t>
            </a:r>
          </a:p>
          <a:p>
            <a:r>
              <a:rPr lang="en-US" dirty="0" smtClean="0"/>
              <a:t>Requires support of the operating system, yield is a system call</a:t>
            </a:r>
            <a:endParaRPr lang="en-US" dirty="0"/>
          </a:p>
        </p:txBody>
      </p:sp>
    </p:spTree>
    <p:extLst>
      <p:ext uri="{BB962C8B-B14F-4D97-AF65-F5344CB8AC3E}">
        <p14:creationId xmlns:p14="http://schemas.microsoft.com/office/powerpoint/2010/main" val="25538098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Implementation – Using yield</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lum bright="-40000" contrast="40000"/>
          </a:blip>
          <a:stretch>
            <a:fillRect/>
          </a:stretch>
        </p:blipFill>
        <p:spPr>
          <a:xfrm>
            <a:off x="1221743" y="1828800"/>
            <a:ext cx="6700513" cy="3793390"/>
          </a:xfrm>
          <a:prstGeom prst="rect">
            <a:avLst/>
          </a:prstGeom>
          <a:ln w="28575">
            <a:solidFill>
              <a:schemeClr val="tx1"/>
            </a:solidFill>
          </a:ln>
        </p:spPr>
      </p:pic>
    </p:spTree>
    <p:extLst>
      <p:ext uri="{BB962C8B-B14F-4D97-AF65-F5344CB8AC3E}">
        <p14:creationId xmlns:p14="http://schemas.microsoft.com/office/powerpoint/2010/main" val="29375741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Locks </a:t>
            </a:r>
            <a:r>
              <a:rPr lang="en-US" dirty="0" smtClean="0"/>
              <a:t>Implementation – Use Queues</a:t>
            </a:r>
            <a:endParaRPr lang="en-US" dirty="0"/>
          </a:p>
        </p:txBody>
      </p:sp>
      <p:sp>
        <p:nvSpPr>
          <p:cNvPr id="3" name="Content Placeholder 2"/>
          <p:cNvSpPr>
            <a:spLocks noGrp="1"/>
          </p:cNvSpPr>
          <p:nvPr>
            <p:ph idx="1"/>
          </p:nvPr>
        </p:nvSpPr>
        <p:spPr/>
        <p:txBody>
          <a:bodyPr/>
          <a:lstStyle/>
          <a:p>
            <a:r>
              <a:rPr lang="en-US" dirty="0" smtClean="0"/>
              <a:t>Use Queues</a:t>
            </a:r>
            <a:endParaRPr lang="en-US" dirty="0"/>
          </a:p>
        </p:txBody>
      </p:sp>
      <p:pic>
        <p:nvPicPr>
          <p:cNvPr id="6" name="Picture 5"/>
          <p:cNvPicPr>
            <a:picLocks noChangeAspect="1"/>
          </p:cNvPicPr>
          <p:nvPr/>
        </p:nvPicPr>
        <p:blipFill>
          <a:blip r:embed="rId3">
            <a:lum bright="-40000" contrast="40000"/>
          </a:blip>
          <a:stretch>
            <a:fillRect/>
          </a:stretch>
        </p:blipFill>
        <p:spPr>
          <a:xfrm>
            <a:off x="219631" y="2226260"/>
            <a:ext cx="6631890" cy="4628692"/>
          </a:xfrm>
          <a:prstGeom prst="rect">
            <a:avLst/>
          </a:prstGeom>
          <a:ln w="28575">
            <a:solidFill>
              <a:schemeClr val="tx1"/>
            </a:solidFill>
          </a:ln>
        </p:spPr>
      </p:pic>
      <p:pic>
        <p:nvPicPr>
          <p:cNvPr id="5" name="Picture 4"/>
          <p:cNvPicPr>
            <a:picLocks noChangeAspect="1"/>
          </p:cNvPicPr>
          <p:nvPr/>
        </p:nvPicPr>
        <p:blipFill>
          <a:blip r:embed="rId4"/>
          <a:stretch>
            <a:fillRect/>
          </a:stretch>
        </p:blipFill>
        <p:spPr>
          <a:xfrm>
            <a:off x="5410200" y="2226260"/>
            <a:ext cx="3596465" cy="2416020"/>
          </a:xfrm>
          <a:prstGeom prst="rect">
            <a:avLst/>
          </a:prstGeom>
        </p:spPr>
      </p:pic>
    </p:spTree>
    <p:extLst>
      <p:ext uri="{BB962C8B-B14F-4D97-AF65-F5344CB8AC3E}">
        <p14:creationId xmlns:p14="http://schemas.microsoft.com/office/powerpoint/2010/main" val="22906532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Sleep instead of spinning, if lock is held.</a:t>
            </a:r>
          </a:p>
          <a:p>
            <a:r>
              <a:rPr lang="en-US" dirty="0" smtClean="0"/>
              <a:t>Park() and </a:t>
            </a:r>
            <a:r>
              <a:rPr lang="en-US" dirty="0" err="1" smtClean="0"/>
              <a:t>unpark</a:t>
            </a:r>
            <a:r>
              <a:rPr lang="en-US" dirty="0" smtClean="0"/>
              <a:t>() support provided by Solaris for sleep</a:t>
            </a:r>
          </a:p>
          <a:p>
            <a:endParaRPr lang="en-US" i="1" dirty="0" smtClean="0"/>
          </a:p>
          <a:p>
            <a:r>
              <a:rPr lang="en-US" i="1" dirty="0" smtClean="0"/>
              <a:t>guard</a:t>
            </a:r>
            <a:r>
              <a:rPr lang="en-US" dirty="0" smtClean="0"/>
              <a:t> is a spin lock around </a:t>
            </a:r>
            <a:r>
              <a:rPr lang="en-US" i="1" dirty="0" smtClean="0"/>
              <a:t>flag</a:t>
            </a:r>
            <a:r>
              <a:rPr lang="en-US" dirty="0" smtClean="0"/>
              <a:t> and </a:t>
            </a:r>
            <a:r>
              <a:rPr lang="en-US" i="1" dirty="0" smtClean="0"/>
              <a:t>wait queues</a:t>
            </a:r>
          </a:p>
          <a:p>
            <a:r>
              <a:rPr lang="en-US" dirty="0"/>
              <a:t>s</a:t>
            </a:r>
            <a:r>
              <a:rPr lang="en-US" dirty="0" smtClean="0"/>
              <a:t>ome spinning is done but only for the time we access the flag &amp; queue</a:t>
            </a:r>
          </a:p>
          <a:p>
            <a:endParaRPr lang="en-US" dirty="0"/>
          </a:p>
          <a:p>
            <a:r>
              <a:rPr lang="en-US" dirty="0" smtClean="0"/>
              <a:t>Flag is not set to 0 on </a:t>
            </a:r>
            <a:r>
              <a:rPr lang="en-US" dirty="0" err="1" smtClean="0"/>
              <a:t>unpark</a:t>
            </a:r>
            <a:r>
              <a:rPr lang="en-US" dirty="0" smtClean="0"/>
              <a:t>()!</a:t>
            </a:r>
            <a:endParaRPr lang="en-US" dirty="0"/>
          </a:p>
        </p:txBody>
      </p:sp>
    </p:spTree>
    <p:extLst>
      <p:ext uri="{BB962C8B-B14F-4D97-AF65-F5344CB8AC3E}">
        <p14:creationId xmlns:p14="http://schemas.microsoft.com/office/powerpoint/2010/main" val="27866728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Futexes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lum bright="-40000" contrast="40000"/>
          </a:blip>
          <a:stretch>
            <a:fillRect/>
          </a:stretch>
        </p:blipFill>
        <p:spPr>
          <a:xfrm>
            <a:off x="1229315" y="2280160"/>
            <a:ext cx="6685369" cy="3846003"/>
          </a:xfrm>
          <a:prstGeom prst="rect">
            <a:avLst/>
          </a:prstGeom>
          <a:ln w="28575">
            <a:solidFill>
              <a:schemeClr val="tx1"/>
            </a:solidFill>
          </a:ln>
        </p:spPr>
      </p:pic>
    </p:spTree>
    <p:extLst>
      <p:ext uri="{BB962C8B-B14F-4D97-AF65-F5344CB8AC3E}">
        <p14:creationId xmlns:p14="http://schemas.microsoft.com/office/powerpoint/2010/main" val="4003049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Futexes</a:t>
            </a:r>
            <a:endParaRPr lang="en-US" dirty="0"/>
          </a:p>
        </p:txBody>
      </p:sp>
      <p:sp>
        <p:nvSpPr>
          <p:cNvPr id="3" name="Content Placeholder 2"/>
          <p:cNvSpPr>
            <a:spLocks noGrp="1"/>
          </p:cNvSpPr>
          <p:nvPr>
            <p:ph idx="1"/>
          </p:nvPr>
        </p:nvSpPr>
        <p:spPr/>
        <p:txBody>
          <a:bodyPr/>
          <a:lstStyle/>
          <a:p>
            <a:r>
              <a:rPr lang="en-US" dirty="0" smtClean="0"/>
              <a:t>MSB is the status</a:t>
            </a:r>
          </a:p>
          <a:p>
            <a:r>
              <a:rPr lang="en-US" dirty="0" smtClean="0"/>
              <a:t>All other bits keep count</a:t>
            </a:r>
            <a:endParaRPr lang="en-US" dirty="0"/>
          </a:p>
        </p:txBody>
      </p:sp>
      <p:pic>
        <p:nvPicPr>
          <p:cNvPr id="4" name="Picture 3"/>
          <p:cNvPicPr>
            <a:picLocks noChangeAspect="1"/>
          </p:cNvPicPr>
          <p:nvPr/>
        </p:nvPicPr>
        <p:blipFill>
          <a:blip r:embed="rId2">
            <a:lum bright="-40000" contrast="40000"/>
          </a:blip>
          <a:stretch>
            <a:fillRect/>
          </a:stretch>
        </p:blipFill>
        <p:spPr>
          <a:xfrm>
            <a:off x="891076" y="3010469"/>
            <a:ext cx="7361848" cy="2323532"/>
          </a:xfrm>
          <a:prstGeom prst="rect">
            <a:avLst/>
          </a:prstGeom>
          <a:ln w="28575">
            <a:solidFill>
              <a:schemeClr val="tx1"/>
            </a:solidFill>
          </a:ln>
        </p:spPr>
      </p:pic>
    </p:spTree>
    <p:extLst>
      <p:ext uri="{BB962C8B-B14F-4D97-AF65-F5344CB8AC3E}">
        <p14:creationId xmlns:p14="http://schemas.microsoft.com/office/powerpoint/2010/main" val="23301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Two-phased locks</a:t>
            </a:r>
            <a:endParaRPr lang="en-US" dirty="0"/>
          </a:p>
        </p:txBody>
      </p:sp>
      <p:sp>
        <p:nvSpPr>
          <p:cNvPr id="3" name="Content Placeholder 2"/>
          <p:cNvSpPr>
            <a:spLocks noGrp="1"/>
          </p:cNvSpPr>
          <p:nvPr>
            <p:ph idx="1"/>
          </p:nvPr>
        </p:nvSpPr>
        <p:spPr/>
        <p:txBody>
          <a:bodyPr/>
          <a:lstStyle/>
          <a:p>
            <a:r>
              <a:rPr lang="en-US" dirty="0" smtClean="0"/>
              <a:t>If the lock his held, spin for a while to see if it’s acquirable in near future.</a:t>
            </a:r>
          </a:p>
          <a:p>
            <a:r>
              <a:rPr lang="en-US" dirty="0" smtClean="0"/>
              <a:t>If not, then go to sleep.</a:t>
            </a:r>
            <a:endParaRPr lang="en-US" dirty="0"/>
          </a:p>
        </p:txBody>
      </p:sp>
    </p:spTree>
    <p:extLst>
      <p:ext uri="{BB962C8B-B14F-4D97-AF65-F5344CB8AC3E}">
        <p14:creationId xmlns:p14="http://schemas.microsoft.com/office/powerpoint/2010/main" val="34906179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saw </a:t>
            </a:r>
            <a:r>
              <a:rPr lang="en-US" dirty="0" smtClean="0"/>
              <a:t>what are the different mechanisms of locks and how are they implemented  </a:t>
            </a:r>
            <a:endParaRPr lang="en-US" dirty="0"/>
          </a:p>
          <a:p>
            <a:r>
              <a:rPr lang="en-US" dirty="0" smtClean="0"/>
              <a:t>We saw the role that hardware support provides in lock implementation</a:t>
            </a:r>
          </a:p>
          <a:p>
            <a:r>
              <a:rPr lang="en-US" dirty="0" smtClean="0"/>
              <a:t>We saw the different metrics on which a lock implementation is evaluated (correctness, fairness and performance)</a:t>
            </a:r>
          </a:p>
          <a:p>
            <a:r>
              <a:rPr lang="en-US" dirty="0" smtClean="0"/>
              <a:t>We also saw how spin locks waste CPU cycles and so alternate OS supported functions like yield and sleep are used to improved performance</a:t>
            </a:r>
          </a:p>
          <a:p>
            <a:endParaRPr lang="en-US" dirty="0" smtClean="0"/>
          </a:p>
        </p:txBody>
      </p:sp>
    </p:spTree>
    <p:extLst>
      <p:ext uri="{BB962C8B-B14F-4D97-AF65-F5344CB8AC3E}">
        <p14:creationId xmlns:p14="http://schemas.microsoft.com/office/powerpoint/2010/main" val="2124390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Concurrency &amp; Race </a:t>
            </a:r>
            <a:r>
              <a:rPr lang="en-US" dirty="0" smtClean="0"/>
              <a:t>Condition </a:t>
            </a:r>
            <a:endParaRPr lang="en-US" dirty="0"/>
          </a:p>
        </p:txBody>
      </p:sp>
      <p:pic>
        <p:nvPicPr>
          <p:cNvPr id="13" name="Picture 12"/>
          <p:cNvPicPr>
            <a:picLocks noChangeAspect="1"/>
          </p:cNvPicPr>
          <p:nvPr/>
        </p:nvPicPr>
        <p:blipFill>
          <a:blip r:embed="rId2"/>
          <a:stretch>
            <a:fillRect/>
          </a:stretch>
        </p:blipFill>
        <p:spPr>
          <a:xfrm>
            <a:off x="1447800" y="1156278"/>
            <a:ext cx="5801601" cy="443922"/>
          </a:xfrm>
          <a:prstGeom prst="rect">
            <a:avLst/>
          </a:prstGeom>
          <a:ln>
            <a:solidFill>
              <a:srgbClr val="FF0000"/>
            </a:solidFill>
          </a:ln>
        </p:spPr>
      </p:pic>
      <p:pic>
        <p:nvPicPr>
          <p:cNvPr id="14" name="Picture 13"/>
          <p:cNvPicPr>
            <a:picLocks noChangeAspect="1"/>
          </p:cNvPicPr>
          <p:nvPr/>
        </p:nvPicPr>
        <p:blipFill>
          <a:blip r:embed="rId3"/>
          <a:stretch>
            <a:fillRect/>
          </a:stretch>
        </p:blipFill>
        <p:spPr>
          <a:xfrm>
            <a:off x="76200" y="1748414"/>
            <a:ext cx="5229878" cy="1604385"/>
          </a:xfrm>
          <a:prstGeom prst="rect">
            <a:avLst/>
          </a:prstGeom>
          <a:ln>
            <a:solidFill>
              <a:schemeClr val="bg1">
                <a:lumMod val="95000"/>
              </a:schemeClr>
            </a:solidFill>
          </a:ln>
        </p:spPr>
      </p:pic>
      <p:pic>
        <p:nvPicPr>
          <p:cNvPr id="15" name="Picture 14"/>
          <p:cNvPicPr>
            <a:picLocks noChangeAspect="1"/>
          </p:cNvPicPr>
          <p:nvPr/>
        </p:nvPicPr>
        <p:blipFill>
          <a:blip r:embed="rId4"/>
          <a:stretch>
            <a:fillRect/>
          </a:stretch>
        </p:blipFill>
        <p:spPr>
          <a:xfrm>
            <a:off x="3858122" y="2449944"/>
            <a:ext cx="5195334" cy="1588656"/>
          </a:xfrm>
          <a:prstGeom prst="rect">
            <a:avLst/>
          </a:prstGeom>
          <a:ln>
            <a:solidFill>
              <a:schemeClr val="bg1">
                <a:lumMod val="95000"/>
              </a:schemeClr>
            </a:solidFill>
          </a:ln>
        </p:spPr>
      </p:pic>
      <p:pic>
        <p:nvPicPr>
          <p:cNvPr id="16" name="Picture 15"/>
          <p:cNvPicPr>
            <a:picLocks noChangeAspect="1"/>
          </p:cNvPicPr>
          <p:nvPr/>
        </p:nvPicPr>
        <p:blipFill>
          <a:blip r:embed="rId5"/>
          <a:stretch>
            <a:fillRect/>
          </a:stretch>
        </p:blipFill>
        <p:spPr>
          <a:xfrm>
            <a:off x="-34636" y="3868156"/>
            <a:ext cx="5372688" cy="2405499"/>
          </a:xfrm>
          <a:prstGeom prst="rect">
            <a:avLst/>
          </a:prstGeom>
          <a:ln>
            <a:solidFill>
              <a:schemeClr val="bg1">
                <a:lumMod val="95000"/>
              </a:schemeClr>
            </a:solidFill>
          </a:ln>
        </p:spPr>
      </p:pic>
      <p:pic>
        <p:nvPicPr>
          <p:cNvPr id="17" name="Picture 16"/>
          <p:cNvPicPr>
            <a:picLocks noChangeAspect="1"/>
          </p:cNvPicPr>
          <p:nvPr/>
        </p:nvPicPr>
        <p:blipFill>
          <a:blip r:embed="rId6"/>
          <a:stretch>
            <a:fillRect/>
          </a:stretch>
        </p:blipFill>
        <p:spPr>
          <a:xfrm>
            <a:off x="5029200" y="4771011"/>
            <a:ext cx="3881561" cy="739345"/>
          </a:xfrm>
          <a:prstGeom prst="rect">
            <a:avLst/>
          </a:prstGeom>
          <a:ln>
            <a:solidFill>
              <a:schemeClr val="bg1">
                <a:lumMod val="95000"/>
              </a:schemeClr>
            </a:solidFill>
          </a:ln>
        </p:spPr>
      </p:pic>
    </p:spTree>
    <p:extLst>
      <p:ext uri="{BB962C8B-B14F-4D97-AF65-F5344CB8AC3E}">
        <p14:creationId xmlns:p14="http://schemas.microsoft.com/office/powerpoint/2010/main" val="1401631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Larger Context</a:t>
            </a:r>
            <a:endParaRPr lang="en-US" dirty="0"/>
          </a:p>
        </p:txBody>
      </p:sp>
      <p:sp>
        <p:nvSpPr>
          <p:cNvPr id="3" name="Content Placeholder 2"/>
          <p:cNvSpPr>
            <a:spLocks noGrp="1"/>
          </p:cNvSpPr>
          <p:nvPr>
            <p:ph idx="1"/>
          </p:nvPr>
        </p:nvSpPr>
        <p:spPr/>
        <p:txBody>
          <a:bodyPr/>
          <a:lstStyle/>
          <a:p>
            <a:pPr lvl="1"/>
            <a:r>
              <a:rPr lang="en-US" dirty="0" smtClean="0"/>
              <a:t>Client/Server Applications</a:t>
            </a:r>
          </a:p>
          <a:p>
            <a:pPr lvl="1"/>
            <a:r>
              <a:rPr lang="en-US" dirty="0" smtClean="0"/>
              <a:t>Peer to Peer Applications</a:t>
            </a:r>
          </a:p>
          <a:p>
            <a:pPr lvl="1"/>
            <a:r>
              <a:rPr lang="en-US" dirty="0" smtClean="0"/>
              <a:t>Producer / Consumer Problem</a:t>
            </a:r>
          </a:p>
          <a:p>
            <a:pPr lvl="1"/>
            <a:r>
              <a:rPr lang="en-US" dirty="0" smtClean="0"/>
              <a:t>Readers / Writers Problem</a:t>
            </a:r>
            <a:endParaRPr lang="en-US" dirty="0"/>
          </a:p>
        </p:txBody>
      </p:sp>
    </p:spTree>
    <p:extLst>
      <p:ext uri="{BB962C8B-B14F-4D97-AF65-F5344CB8AC3E}">
        <p14:creationId xmlns:p14="http://schemas.microsoft.com/office/powerpoint/2010/main" val="1105896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066800" y="1524000"/>
            <a:ext cx="7620000" cy="17383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Produce/ Consumer Problem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3814877"/>
              </p:ext>
            </p:extLst>
          </p:nvPr>
        </p:nvGraphicFramePr>
        <p:xfrm>
          <a:off x="1828800" y="2362200"/>
          <a:ext cx="6019800" cy="457200"/>
        </p:xfrm>
        <a:graphic>
          <a:graphicData uri="http://schemas.openxmlformats.org/drawingml/2006/table">
            <a:tbl>
              <a:tblPr firstRow="1" bandRow="1">
                <a:tableStyleId>{5C22544A-7EE6-4342-B048-85BDC9FD1C3A}</a:tableStyleId>
              </a:tblPr>
              <a:tblGrid>
                <a:gridCol w="601980">
                  <a:extLst>
                    <a:ext uri="{9D8B030D-6E8A-4147-A177-3AD203B41FA5}">
                      <a16:colId xmlns:a16="http://schemas.microsoft.com/office/drawing/2014/main" xmlns="" val="138789553"/>
                    </a:ext>
                  </a:extLst>
                </a:gridCol>
                <a:gridCol w="601980">
                  <a:extLst>
                    <a:ext uri="{9D8B030D-6E8A-4147-A177-3AD203B41FA5}">
                      <a16:colId xmlns:a16="http://schemas.microsoft.com/office/drawing/2014/main" xmlns="" val="113719293"/>
                    </a:ext>
                  </a:extLst>
                </a:gridCol>
                <a:gridCol w="601980">
                  <a:extLst>
                    <a:ext uri="{9D8B030D-6E8A-4147-A177-3AD203B41FA5}">
                      <a16:colId xmlns:a16="http://schemas.microsoft.com/office/drawing/2014/main" xmlns="" val="304696889"/>
                    </a:ext>
                  </a:extLst>
                </a:gridCol>
                <a:gridCol w="601980">
                  <a:extLst>
                    <a:ext uri="{9D8B030D-6E8A-4147-A177-3AD203B41FA5}">
                      <a16:colId xmlns:a16="http://schemas.microsoft.com/office/drawing/2014/main" xmlns="" val="1712784843"/>
                    </a:ext>
                  </a:extLst>
                </a:gridCol>
                <a:gridCol w="601980">
                  <a:extLst>
                    <a:ext uri="{9D8B030D-6E8A-4147-A177-3AD203B41FA5}">
                      <a16:colId xmlns:a16="http://schemas.microsoft.com/office/drawing/2014/main" xmlns="" val="2806023099"/>
                    </a:ext>
                  </a:extLst>
                </a:gridCol>
                <a:gridCol w="601980">
                  <a:extLst>
                    <a:ext uri="{9D8B030D-6E8A-4147-A177-3AD203B41FA5}">
                      <a16:colId xmlns:a16="http://schemas.microsoft.com/office/drawing/2014/main" xmlns="" val="3003600634"/>
                    </a:ext>
                  </a:extLst>
                </a:gridCol>
                <a:gridCol w="601980">
                  <a:extLst>
                    <a:ext uri="{9D8B030D-6E8A-4147-A177-3AD203B41FA5}">
                      <a16:colId xmlns:a16="http://schemas.microsoft.com/office/drawing/2014/main" xmlns="" val="2853905265"/>
                    </a:ext>
                  </a:extLst>
                </a:gridCol>
                <a:gridCol w="601980">
                  <a:extLst>
                    <a:ext uri="{9D8B030D-6E8A-4147-A177-3AD203B41FA5}">
                      <a16:colId xmlns:a16="http://schemas.microsoft.com/office/drawing/2014/main" xmlns="" val="179131128"/>
                    </a:ext>
                  </a:extLst>
                </a:gridCol>
                <a:gridCol w="601980">
                  <a:extLst>
                    <a:ext uri="{9D8B030D-6E8A-4147-A177-3AD203B41FA5}">
                      <a16:colId xmlns:a16="http://schemas.microsoft.com/office/drawing/2014/main" xmlns="" val="3208807102"/>
                    </a:ext>
                  </a:extLst>
                </a:gridCol>
                <a:gridCol w="601980">
                  <a:extLst>
                    <a:ext uri="{9D8B030D-6E8A-4147-A177-3AD203B41FA5}">
                      <a16:colId xmlns:a16="http://schemas.microsoft.com/office/drawing/2014/main" xmlns="" val="1717027759"/>
                    </a:ext>
                  </a:extLst>
                </a:gridCol>
              </a:tblGrid>
              <a:tr h="45720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936890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90078936"/>
              </p:ext>
            </p:extLst>
          </p:nvPr>
        </p:nvGraphicFramePr>
        <p:xfrm>
          <a:off x="1752600" y="1933099"/>
          <a:ext cx="6096000" cy="731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xmlns="" val="4185566086"/>
                    </a:ext>
                  </a:extLst>
                </a:gridCol>
              </a:tblGrid>
              <a:tr h="161370">
                <a:tc>
                  <a:txBody>
                    <a:bodyPr/>
                    <a:lstStyle/>
                    <a:p>
                      <a:pPr algn="ctr"/>
                      <a:r>
                        <a:rPr lang="en-US" dirty="0" smtClean="0"/>
                        <a:t>N = 0,1,2</a:t>
                      </a:r>
                      <a:r>
                        <a:rPr lang="en-US" baseline="0" dirty="0" smtClean="0"/>
                        <a:t> . . . . . </a:t>
                      </a:r>
                      <a:r>
                        <a:rPr lang="en-US" dirty="0" smtClean="0"/>
                        <a:t> </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114483164"/>
                  </a:ext>
                </a:extLst>
              </a:tr>
              <a:tr h="161370">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472776"/>
                  </a:ext>
                </a:extLst>
              </a:tr>
            </a:tbl>
          </a:graphicData>
        </a:graphic>
      </p:graphicFrame>
      <p:sp>
        <p:nvSpPr>
          <p:cNvPr id="6" name="Oval 5"/>
          <p:cNvSpPr/>
          <p:nvPr/>
        </p:nvSpPr>
        <p:spPr>
          <a:xfrm>
            <a:off x="907473" y="347179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a:t>
            </a:r>
            <a:endParaRPr lang="en-US" dirty="0"/>
          </a:p>
        </p:txBody>
      </p:sp>
      <p:sp>
        <p:nvSpPr>
          <p:cNvPr id="7" name="Oval 6"/>
          <p:cNvSpPr/>
          <p:nvPr/>
        </p:nvSpPr>
        <p:spPr>
          <a:xfrm>
            <a:off x="1600200" y="41730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8" name="Oval 7"/>
          <p:cNvSpPr/>
          <p:nvPr/>
        </p:nvSpPr>
        <p:spPr>
          <a:xfrm>
            <a:off x="2133600" y="4935061"/>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9" name="Oval 8"/>
          <p:cNvSpPr/>
          <p:nvPr/>
        </p:nvSpPr>
        <p:spPr>
          <a:xfrm>
            <a:off x="3048000" y="5791200"/>
            <a:ext cx="762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Pn</a:t>
            </a:r>
            <a:endParaRPr lang="en-US" dirty="0"/>
          </a:p>
        </p:txBody>
      </p:sp>
      <p:cxnSp>
        <p:nvCxnSpPr>
          <p:cNvPr id="13" name="Straight Arrow Connector 12"/>
          <p:cNvCxnSpPr>
            <a:stCxn id="6" idx="7"/>
            <a:endCxn id="24" idx="3"/>
          </p:cNvCxnSpPr>
          <p:nvPr/>
        </p:nvCxnSpPr>
        <p:spPr>
          <a:xfrm flipV="1">
            <a:off x="1557881" y="3007800"/>
            <a:ext cx="624842" cy="5755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226740" y="3065939"/>
            <a:ext cx="533400" cy="11678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2760140" y="3200400"/>
            <a:ext cx="364060" cy="18833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3522140" y="3200400"/>
            <a:ext cx="211660" cy="2590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400800" y="4173061"/>
            <a:ext cx="1447800" cy="910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22" name="Straight Arrow Connector 21"/>
          <p:cNvCxnSpPr>
            <a:endCxn id="20" idx="0"/>
          </p:cNvCxnSpPr>
          <p:nvPr/>
        </p:nvCxnSpPr>
        <p:spPr>
          <a:xfrm>
            <a:off x="6019800" y="3200400"/>
            <a:ext cx="1104900" cy="9726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94889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Requirements </a:t>
            </a:r>
          </a:p>
          <a:p>
            <a:pPr lvl="1"/>
            <a:r>
              <a:rPr lang="en-US" dirty="0" smtClean="0"/>
              <a:t>Mutual Exclusion</a:t>
            </a:r>
          </a:p>
          <a:p>
            <a:pPr lvl="1"/>
            <a:r>
              <a:rPr lang="en-US" dirty="0" smtClean="0"/>
              <a:t>Synchronization</a:t>
            </a:r>
          </a:p>
          <a:p>
            <a:r>
              <a:rPr lang="en-US" dirty="0" smtClean="0"/>
              <a:t>Semaphore</a:t>
            </a:r>
          </a:p>
          <a:p>
            <a:r>
              <a:rPr lang="en-US" dirty="0" smtClean="0"/>
              <a:t>Programming Techniques</a:t>
            </a:r>
          </a:p>
          <a:p>
            <a:pPr lvl="1"/>
            <a:r>
              <a:rPr lang="en-US" dirty="0" err="1" smtClean="0"/>
              <a:t>Mutex</a:t>
            </a:r>
            <a:r>
              <a:rPr lang="en-US" dirty="0" smtClean="0"/>
              <a:t> &amp; Condition Variables</a:t>
            </a:r>
          </a:p>
          <a:p>
            <a:pPr lvl="1"/>
            <a:r>
              <a:rPr lang="en-US" dirty="0" smtClean="0"/>
              <a:t>Semaphore</a:t>
            </a:r>
            <a:endParaRPr lang="en-US" dirty="0"/>
          </a:p>
        </p:txBody>
      </p:sp>
    </p:spTree>
    <p:extLst>
      <p:ext uri="{BB962C8B-B14F-4D97-AF65-F5344CB8AC3E}">
        <p14:creationId xmlns:p14="http://schemas.microsoft.com/office/powerpoint/2010/main" val="40678461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(counting)</a:t>
            </a:r>
            <a:endParaRPr lang="en-US" dirty="0"/>
          </a:p>
        </p:txBody>
      </p:sp>
      <p:pic>
        <p:nvPicPr>
          <p:cNvPr id="5" name="Picture 2"/>
          <p:cNvPicPr>
            <a:picLocks noChangeAspect="1" noChangeArrowheads="1"/>
          </p:cNvPicPr>
          <p:nvPr/>
        </p:nvPicPr>
        <p:blipFill>
          <a:blip r:embed="rId2"/>
          <a:srcRect/>
          <a:stretch>
            <a:fillRect/>
          </a:stretch>
        </p:blipFill>
        <p:spPr bwMode="auto">
          <a:xfrm>
            <a:off x="0" y="1417638"/>
            <a:ext cx="5086350" cy="5124308"/>
          </a:xfrm>
          <a:prstGeom prst="rect">
            <a:avLst/>
          </a:prstGeom>
          <a:noFill/>
          <a:ln w="9525">
            <a:noFill/>
            <a:miter lim="800000"/>
            <a:headEnd/>
            <a:tailEnd/>
          </a:ln>
          <a:effectLst/>
        </p:spPr>
      </p:pic>
    </p:spTree>
    <p:extLst>
      <p:ext uri="{BB962C8B-B14F-4D97-AF65-F5344CB8AC3E}">
        <p14:creationId xmlns:p14="http://schemas.microsoft.com/office/powerpoint/2010/main" val="2133741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 (binary)</a:t>
            </a:r>
            <a:endParaRPr lang="en-US" dirty="0"/>
          </a:p>
        </p:txBody>
      </p:sp>
      <p:pic>
        <p:nvPicPr>
          <p:cNvPr id="6" name="Picture 2"/>
          <p:cNvPicPr>
            <a:picLocks noChangeAspect="1" noChangeArrowheads="1"/>
          </p:cNvPicPr>
          <p:nvPr/>
        </p:nvPicPr>
        <p:blipFill>
          <a:blip r:embed="rId2"/>
          <a:srcRect/>
          <a:stretch>
            <a:fillRect/>
          </a:stretch>
        </p:blipFill>
        <p:spPr bwMode="auto">
          <a:xfrm>
            <a:off x="0" y="1638299"/>
            <a:ext cx="4000500" cy="1257300"/>
          </a:xfrm>
          <a:prstGeom prst="rect">
            <a:avLst/>
          </a:prstGeom>
          <a:noFill/>
          <a:ln w="9525">
            <a:solidFill>
              <a:schemeClr val="accent1"/>
            </a:solidFill>
            <a:miter lim="800000"/>
            <a:headEnd/>
            <a:tailEnd/>
          </a:ln>
          <a:effectLst/>
        </p:spPr>
      </p:pic>
      <p:pic>
        <p:nvPicPr>
          <p:cNvPr id="7" name="Picture 3"/>
          <p:cNvPicPr>
            <a:picLocks noChangeAspect="1" noChangeArrowheads="1"/>
          </p:cNvPicPr>
          <p:nvPr/>
        </p:nvPicPr>
        <p:blipFill>
          <a:blip r:embed="rId3"/>
          <a:srcRect/>
          <a:stretch>
            <a:fillRect/>
          </a:stretch>
        </p:blipFill>
        <p:spPr bwMode="auto">
          <a:xfrm>
            <a:off x="0" y="2906315"/>
            <a:ext cx="4384623" cy="2228850"/>
          </a:xfrm>
          <a:prstGeom prst="rect">
            <a:avLst/>
          </a:prstGeom>
          <a:noFill/>
          <a:ln w="9525">
            <a:solidFill>
              <a:schemeClr val="accent1"/>
            </a:solid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628650" y="4781549"/>
            <a:ext cx="4555116" cy="2000251"/>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1085521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4005</TotalTime>
  <Words>1098</Words>
  <Application>Microsoft Office PowerPoint</Application>
  <PresentationFormat>On-screen Show (4:3)</PresentationFormat>
  <Paragraphs>202</Paragraphs>
  <Slides>39</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Concurrency Control :  Mutual Exclusion, Locks</vt:lpstr>
      <vt:lpstr>Outlines</vt:lpstr>
      <vt:lpstr>Concurrency &amp; Race Condition </vt:lpstr>
      <vt:lpstr>Concurrency &amp; Race Condition </vt:lpstr>
      <vt:lpstr>Larger Context</vt:lpstr>
      <vt:lpstr>Produce/ Consumer Problem</vt:lpstr>
      <vt:lpstr>Solution</vt:lpstr>
      <vt:lpstr>Semaphore (counting)</vt:lpstr>
      <vt:lpstr>Semaphore (binary)</vt:lpstr>
      <vt:lpstr>Producer / Consumer - Solution</vt:lpstr>
      <vt:lpstr>Producer / Consumer - Solution</vt:lpstr>
      <vt:lpstr>Mutual Exclusion</vt:lpstr>
      <vt:lpstr>Thread - Issues</vt:lpstr>
      <vt:lpstr>Mutex</vt:lpstr>
      <vt:lpstr>Locking and Unlocking Mutex</vt:lpstr>
      <vt:lpstr>Race Condition - Solution </vt:lpstr>
      <vt:lpstr>Reading Assignment</vt:lpstr>
      <vt:lpstr>Locks</vt:lpstr>
      <vt:lpstr>Locks (2)</vt:lpstr>
      <vt:lpstr>Lock (3)</vt:lpstr>
      <vt:lpstr>Evaluating Locks</vt:lpstr>
      <vt:lpstr>Lock Implementation-Disable Interrupt</vt:lpstr>
      <vt:lpstr>Lock Implementation – Use Flag</vt:lpstr>
      <vt:lpstr>Lock Implementation – Use Flag</vt:lpstr>
      <vt:lpstr>Lock Implementation -  (Use H/W  Support)</vt:lpstr>
      <vt:lpstr>Lock Implementation -  (Use H/W  Support)</vt:lpstr>
      <vt:lpstr>Evaluating spin locks</vt:lpstr>
      <vt:lpstr>Lock Implementation –  (Use H/W Support)</vt:lpstr>
      <vt:lpstr>Lock Implementation –  (Use H/W Support)</vt:lpstr>
      <vt:lpstr>Lock Implementation – (Use H/W Support)</vt:lpstr>
      <vt:lpstr>Lock Implementation – (Use H/W Support)</vt:lpstr>
      <vt:lpstr>Lock Implementation – (Use H/W Support)</vt:lpstr>
      <vt:lpstr>Lock Implementation – Using yield</vt:lpstr>
      <vt:lpstr>Locks Implementation – Use Queues</vt:lpstr>
      <vt:lpstr>PowerPoint Presentation</vt:lpstr>
      <vt:lpstr>Futexes</vt:lpstr>
      <vt:lpstr>Futexes</vt:lpstr>
      <vt:lpstr>Two-phased locks</vt:lpstr>
      <vt:lpstr>Summary</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Mobeen</dc:creator>
  <cp:lastModifiedBy>saeed</cp:lastModifiedBy>
  <cp:revision>610</cp:revision>
  <dcterms:created xsi:type="dcterms:W3CDTF">2013-10-08T14:20:38Z</dcterms:created>
  <dcterms:modified xsi:type="dcterms:W3CDTF">2024-01-29T10:08:08Z</dcterms:modified>
</cp:coreProperties>
</file>