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9" r:id="rId2"/>
    <p:sldId id="272" r:id="rId3"/>
    <p:sldId id="283" r:id="rId4"/>
    <p:sldId id="284" r:id="rId5"/>
    <p:sldId id="285" r:id="rId6"/>
    <p:sldId id="298" r:id="rId7"/>
    <p:sldId id="299" r:id="rId8"/>
    <p:sldId id="300" r:id="rId9"/>
    <p:sldId id="301" r:id="rId10"/>
    <p:sldId id="302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8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84364" autoAdjust="0"/>
  </p:normalViewPr>
  <p:slideViewPr>
    <p:cSldViewPr>
      <p:cViewPr varScale="1">
        <p:scale>
          <a:sx n="77" d="100"/>
          <a:sy n="77" d="100"/>
        </p:scale>
        <p:origin x="-188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AE220-05F7-4F9B-A1E9-4835D9498941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69E734-9455-4CBD-8397-442446CF9E1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19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 err="1" smtClean="0"/>
              <a:t>sempost</a:t>
            </a:r>
            <a:r>
              <a:rPr lang="en-US" dirty="0" smtClean="0"/>
              <a:t>() either</a:t>
            </a:r>
            <a:r>
              <a:rPr lang="en-US" baseline="0" dirty="0" smtClean="0"/>
              <a:t> returns immediately or waits</a:t>
            </a:r>
          </a:p>
          <a:p>
            <a:pPr marL="228600" indent="-228600">
              <a:buAutoNum type="arabicPeriod"/>
            </a:pPr>
            <a:r>
              <a:rPr lang="en-US" baseline="0" dirty="0" err="1" smtClean="0"/>
              <a:t>sem_post</a:t>
            </a:r>
            <a:r>
              <a:rPr lang="en-US" baseline="0" dirty="0" smtClean="0"/>
              <a:t>() doesn’t wait for any condition</a:t>
            </a:r>
          </a:p>
          <a:p>
            <a:pPr marL="228600" indent="-228600">
              <a:buAutoNum type="arabicPeriod"/>
            </a:pPr>
            <a:r>
              <a:rPr lang="en-US" baseline="0" dirty="0" smtClean="0"/>
              <a:t>-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semaphore count tells the number of threads waiting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882D-3641-407B-880E-304F1F0E34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3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1P1C</a:t>
            </a:r>
            <a:r>
              <a:rPr lang="en-US" baseline="0" dirty="0" smtClean="0"/>
              <a:t> single </a:t>
            </a:r>
            <a:r>
              <a:rPr lang="en-US" baseline="0" dirty="0" err="1" smtClean="0"/>
              <a:t>proc</a:t>
            </a:r>
            <a:r>
              <a:rPr lang="en-US" dirty="0" smtClean="0"/>
              <a:t>: two cases: 1. consumer</a:t>
            </a:r>
            <a:r>
              <a:rPr lang="en-US" baseline="0" dirty="0" smtClean="0"/>
              <a:t> runs first. 2. producer runs first. Max 10</a:t>
            </a:r>
          </a:p>
          <a:p>
            <a:r>
              <a:rPr lang="en-US" baseline="0" dirty="0" err="1" smtClean="0"/>
              <a:t>mPmC</a:t>
            </a:r>
            <a:r>
              <a:rPr lang="en-US" baseline="0" dirty="0" smtClean="0"/>
              <a:t>: Max 10. problem: multiple producers access critical section simultaneously in put()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882D-3641-407B-880E-304F1F0E34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74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Locks solve</a:t>
            </a:r>
            <a:r>
              <a:rPr lang="en-US" baseline="0" dirty="0" smtClean="0"/>
              <a:t> the race condition problem by providing mutual exclusion.</a:t>
            </a:r>
          </a:p>
          <a:p>
            <a:r>
              <a:rPr lang="en-US" baseline="0" dirty="0" smtClean="0"/>
              <a:t>Introduce another problem: deadlock: Consumer runs first!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882D-3641-407B-880E-304F1F0E346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95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Problem: Deadlock.</a:t>
            </a:r>
            <a:r>
              <a:rPr lang="en-US" baseline="0" dirty="0" smtClean="0"/>
              <a:t> Each acquires left of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882D-3641-407B-880E-304F1F0E346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51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</a:t>
            </a:r>
            <a:r>
              <a:rPr lang="en-US" baseline="0" dirty="0" smtClean="0"/>
              <a:t> respect the invariant: -</a:t>
            </a:r>
            <a:r>
              <a:rPr lang="en-US" baseline="0" dirty="0" err="1" smtClean="0"/>
              <a:t>ve</a:t>
            </a:r>
            <a:r>
              <a:rPr lang="en-US" baseline="0" dirty="0" smtClean="0"/>
              <a:t> number represents threads waiting.</a:t>
            </a:r>
          </a:p>
          <a:p>
            <a:r>
              <a:rPr lang="en-US" baseline="0" dirty="0" smtClean="0"/>
              <a:t>Value never goes below zero.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DD882D-3641-407B-880E-304F1F0E34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88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02DD-93BA-4B77-962E-DFF04DD4F27E}" type="datetimeFigureOut">
              <a:rPr lang="en-US" smtClean="0"/>
              <a:pPr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FEF30-0CD1-4D17-AD83-30A046D06E1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r>
              <a:rPr lang="en-US" dirty="0" smtClean="0"/>
              <a:t>Concurrency Control :</a:t>
            </a:r>
            <a:br>
              <a:rPr lang="en-US" dirty="0" smtClean="0"/>
            </a:br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648200"/>
            <a:ext cx="64008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Dr</a:t>
            </a:r>
            <a:r>
              <a:rPr lang="en-US" dirty="0" smtClean="0"/>
              <a:t>. </a:t>
            </a:r>
            <a:r>
              <a:rPr lang="en-US" dirty="0" smtClean="0"/>
              <a:t>Muhammad </a:t>
            </a:r>
            <a:r>
              <a:rPr lang="en-US" dirty="0" err="1" smtClean="0"/>
              <a:t>Saeed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6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As Reading Assignment</a:t>
            </a:r>
          </a:p>
          <a:p>
            <a:pPr lvl="2"/>
            <a:r>
              <a:rPr lang="en-US" dirty="0" smtClean="0"/>
              <a:t>Producer/Consumer </a:t>
            </a:r>
            <a:r>
              <a:rPr lang="en-US" dirty="0"/>
              <a:t>Problem </a:t>
            </a:r>
            <a:r>
              <a:rPr lang="en-US" dirty="0" smtClean="0"/>
              <a:t>(</a:t>
            </a:r>
            <a:r>
              <a:rPr lang="en-US" dirty="0"/>
              <a:t>A</a:t>
            </a:r>
            <a:r>
              <a:rPr lang="en-US" dirty="0" smtClean="0"/>
              <a:t>lready </a:t>
            </a:r>
            <a:r>
              <a:rPr lang="en-US" dirty="0"/>
              <a:t>D</a:t>
            </a:r>
            <a:r>
              <a:rPr lang="en-US" dirty="0" smtClean="0"/>
              <a:t>iscussed)</a:t>
            </a:r>
            <a:endParaRPr lang="en-US" dirty="0"/>
          </a:p>
          <a:p>
            <a:pPr lvl="2"/>
            <a:r>
              <a:rPr lang="en-US" dirty="0"/>
              <a:t>Reader/Write Problem</a:t>
            </a:r>
          </a:p>
          <a:p>
            <a:pPr lvl="2"/>
            <a:r>
              <a:rPr lang="en-US" dirty="0"/>
              <a:t>Dining Philosopher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11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Semaphore – Producer-consumer problem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345187" y="1832587"/>
            <a:ext cx="4282752" cy="26346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lum bright="-40000" contrast="40000"/>
          </a:blip>
          <a:srcRect r="5276"/>
          <a:stretch/>
        </p:blipFill>
        <p:spPr>
          <a:xfrm>
            <a:off x="311659" y="4800600"/>
            <a:ext cx="3422141" cy="115579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5">
            <a:lum bright="-40000" contrast="40000"/>
          </a:blip>
          <a:stretch>
            <a:fillRect/>
          </a:stretch>
        </p:blipFill>
        <p:spPr>
          <a:xfrm>
            <a:off x="3924408" y="1835635"/>
            <a:ext cx="4716083" cy="40263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2106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Semaphores – Producer Consumer with mutual exclusion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838200" y="1875570"/>
            <a:ext cx="3046535" cy="412213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-40000" contrast="40000"/>
          </a:blip>
          <a:stretch>
            <a:fillRect/>
          </a:stretch>
        </p:blipFill>
        <p:spPr>
          <a:xfrm>
            <a:off x="3970497" y="1875570"/>
            <a:ext cx="4716303" cy="127114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287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Semaphore – Producer consumer (correct)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4038600" y="1777627"/>
            <a:ext cx="4870422" cy="12958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628651" y="1777627"/>
            <a:ext cx="3269273" cy="43154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024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Readers-Writers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say a concurrent operations happen on a global linked-list</a:t>
            </a:r>
          </a:p>
          <a:p>
            <a:r>
              <a:rPr lang="en-US" dirty="0" smtClean="0"/>
              <a:t>Of two kinds:</a:t>
            </a:r>
          </a:p>
          <a:p>
            <a:pPr lvl="1"/>
            <a:r>
              <a:rPr lang="en-US" dirty="0" smtClean="0"/>
              <a:t>Write(), modify the list</a:t>
            </a:r>
          </a:p>
          <a:p>
            <a:pPr lvl="1"/>
            <a:r>
              <a:rPr lang="en-US" dirty="0" smtClean="0"/>
              <a:t>Read(), simply read list data</a:t>
            </a:r>
          </a:p>
          <a:p>
            <a:pPr lvl="1"/>
            <a:endParaRPr lang="en-US" dirty="0"/>
          </a:p>
          <a:p>
            <a:r>
              <a:rPr lang="en-US" dirty="0" smtClean="0"/>
              <a:t>Multiple threads</a:t>
            </a:r>
          </a:p>
          <a:p>
            <a:r>
              <a:rPr lang="en-US" dirty="0" smtClean="0"/>
              <a:t>Can we have multiple reads in parallel? How?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1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977328" y="3886201"/>
            <a:ext cx="5645096" cy="297179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-40994" y="1417639"/>
            <a:ext cx="3840870" cy="231616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lum bright="-40000" contrast="40000"/>
          </a:blip>
          <a:stretch>
            <a:fillRect/>
          </a:stretch>
        </p:blipFill>
        <p:spPr>
          <a:xfrm>
            <a:off x="4033228" y="1718064"/>
            <a:ext cx="5040876" cy="140613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588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Dining Philosophers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00784"/>
            <a:ext cx="7886700" cy="326350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N philosophers sitting on a table</a:t>
            </a:r>
          </a:p>
          <a:p>
            <a:r>
              <a:rPr lang="en-US" dirty="0" smtClean="0"/>
              <a:t>N forks b/w them. One b/w each pair.</a:t>
            </a:r>
          </a:p>
          <a:p>
            <a:r>
              <a:rPr lang="en-US" dirty="0" smtClean="0"/>
              <a:t>A philosopher can do two things:</a:t>
            </a:r>
          </a:p>
          <a:p>
            <a:pPr lvl="1"/>
            <a:r>
              <a:rPr lang="en-US" dirty="0" smtClean="0"/>
              <a:t>Philosophize ( no need of forks)</a:t>
            </a:r>
          </a:p>
          <a:p>
            <a:pPr lvl="1"/>
            <a:r>
              <a:rPr lang="en-US" dirty="0" smtClean="0"/>
              <a:t>Eat (needs both forks: left and right)</a:t>
            </a:r>
          </a:p>
          <a:p>
            <a:pPr lvl="1"/>
            <a:endParaRPr lang="en-US" dirty="0"/>
          </a:p>
          <a:p>
            <a:r>
              <a:rPr lang="en-US" dirty="0" smtClean="0"/>
              <a:t>A philosopher can only do one of the two things at a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2589865" y="4648200"/>
            <a:ext cx="3111087" cy="200724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372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Dining Philosophers Problem … contd.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Implement </a:t>
            </a:r>
            <a:r>
              <a:rPr lang="en-US" dirty="0" err="1" smtClean="0"/>
              <a:t>get_forks</a:t>
            </a:r>
            <a:r>
              <a:rPr lang="en-US" dirty="0" smtClean="0"/>
              <a:t>() and </a:t>
            </a:r>
            <a:r>
              <a:rPr lang="en-US" dirty="0" err="1" smtClean="0"/>
              <a:t>put_forks</a:t>
            </a:r>
            <a:r>
              <a:rPr lang="en-US" dirty="0" smtClean="0"/>
              <a:t>() such that:</a:t>
            </a:r>
          </a:p>
          <a:p>
            <a:pPr lvl="1"/>
            <a:r>
              <a:rPr lang="en-US" dirty="0" smtClean="0"/>
              <a:t>There’s no deadlock</a:t>
            </a:r>
          </a:p>
          <a:p>
            <a:pPr lvl="1"/>
            <a:r>
              <a:rPr lang="en-US" dirty="0" smtClean="0"/>
              <a:t>No philosopher starves</a:t>
            </a:r>
          </a:p>
          <a:p>
            <a:pPr lvl="1"/>
            <a:r>
              <a:rPr lang="en-US" dirty="0" smtClean="0"/>
              <a:t>As much concurrency as </a:t>
            </a:r>
          </a:p>
          <a:p>
            <a:pPr marL="457200" lvl="1" indent="0">
              <a:buNone/>
            </a:pPr>
            <a:r>
              <a:rPr lang="en-US" dirty="0" smtClean="0"/>
              <a:t>possible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4648200" y="2114266"/>
            <a:ext cx="4331477" cy="42247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304800" y="5747224"/>
            <a:ext cx="4897172" cy="48534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452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Dining Philosophers -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Five semaphores (one for each fork)</a:t>
            </a:r>
          </a:p>
          <a:p>
            <a:r>
              <a:rPr lang="en-US" dirty="0" smtClean="0"/>
              <a:t>Initialize each semaphore to 1 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5360648" y="2971800"/>
            <a:ext cx="3555821" cy="39659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-40000" contrast="40000"/>
          </a:blip>
          <a:stretch>
            <a:fillRect/>
          </a:stretch>
        </p:blipFill>
        <p:spPr>
          <a:xfrm>
            <a:off x="457200" y="3520793"/>
            <a:ext cx="5442166" cy="2743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27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Dining Philosophers – breaking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 the dependency!</a:t>
            </a:r>
          </a:p>
          <a:p>
            <a:r>
              <a:rPr lang="en-US" dirty="0" smtClean="0"/>
              <a:t>Let at least one philosopher acquire forks in different order!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2183693" y="3429000"/>
            <a:ext cx="4776614" cy="20500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36602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are semaphores?</a:t>
            </a:r>
          </a:p>
          <a:p>
            <a:r>
              <a:rPr lang="en-US" dirty="0" smtClean="0"/>
              <a:t>Operations on semaphores</a:t>
            </a:r>
          </a:p>
          <a:p>
            <a:r>
              <a:rPr lang="en-US" dirty="0" smtClean="0"/>
              <a:t>Semaphores as locks</a:t>
            </a:r>
          </a:p>
          <a:p>
            <a:r>
              <a:rPr lang="en-US" dirty="0" smtClean="0"/>
              <a:t>Semaphores as condition variables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Producer/Consumer Problem </a:t>
            </a:r>
          </a:p>
          <a:p>
            <a:pPr lvl="1"/>
            <a:r>
              <a:rPr lang="en-US" dirty="0" smtClean="0"/>
              <a:t>Reader/Write Problem</a:t>
            </a:r>
          </a:p>
          <a:p>
            <a:pPr lvl="1"/>
            <a:r>
              <a:rPr lang="en-US" dirty="0" smtClean="0"/>
              <a:t>Dining Philosopher Problem</a:t>
            </a:r>
          </a:p>
          <a:p>
            <a:r>
              <a:rPr lang="en-US" dirty="0" smtClean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547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 – an implementation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457200" y="1905000"/>
            <a:ext cx="4189535" cy="241331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-40000" contrast="40000"/>
          </a:blip>
          <a:stretch>
            <a:fillRect/>
          </a:stretch>
        </p:blipFill>
        <p:spPr>
          <a:xfrm>
            <a:off x="4646735" y="1905000"/>
            <a:ext cx="4317317" cy="267390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1692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Semaphores are a </a:t>
            </a:r>
            <a:r>
              <a:rPr lang="en-US" dirty="0" smtClean="0"/>
              <a:t>simple, powerful </a:t>
            </a:r>
            <a:r>
              <a:rPr lang="en-US" dirty="0"/>
              <a:t>and flexible primitive for writing </a:t>
            </a:r>
            <a:r>
              <a:rPr lang="en-US" dirty="0" smtClean="0"/>
              <a:t>concurrent programs</a:t>
            </a:r>
          </a:p>
          <a:p>
            <a:r>
              <a:rPr lang="en-US" dirty="0" smtClean="0"/>
              <a:t>Semaphores provide a general solution that can operate as a lock or condition variable</a:t>
            </a:r>
          </a:p>
        </p:txBody>
      </p:sp>
    </p:spTree>
    <p:extLst>
      <p:ext uri="{BB962C8B-B14F-4D97-AF65-F5344CB8AC3E}">
        <p14:creationId xmlns:p14="http://schemas.microsoft.com/office/powerpoint/2010/main" val="212439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 synchronization construct</a:t>
            </a:r>
          </a:p>
          <a:p>
            <a:r>
              <a:rPr lang="en-US" dirty="0" smtClean="0"/>
              <a:t>Can be used as a lock or condition variable</a:t>
            </a:r>
          </a:p>
          <a:p>
            <a:r>
              <a:rPr lang="en-US" dirty="0" smtClean="0"/>
              <a:t>Provides two operations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sem_wait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71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 – operations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lum bright="-40000" contrast="40000"/>
          </a:blip>
          <a:stretch>
            <a:fillRect/>
          </a:stretch>
        </p:blipFill>
        <p:spPr>
          <a:xfrm>
            <a:off x="755384" y="1828800"/>
            <a:ext cx="7633232" cy="22860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lum bright="-40000" contrast="40000"/>
          </a:blip>
          <a:stretch>
            <a:fillRect/>
          </a:stretch>
        </p:blipFill>
        <p:spPr>
          <a:xfrm>
            <a:off x="755384" y="4547298"/>
            <a:ext cx="4114653" cy="93910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41418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Semaphore – accessing critical 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Initial value of X ??</a:t>
            </a:r>
          </a:p>
          <a:p>
            <a:r>
              <a:rPr lang="en-US" dirty="0" smtClean="0"/>
              <a:t>with X==1, this semaphore will behave as a lock!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40000" contrast="40000"/>
          </a:blip>
          <a:stretch>
            <a:fillRect/>
          </a:stretch>
        </p:blipFill>
        <p:spPr>
          <a:xfrm>
            <a:off x="762000" y="2057400"/>
            <a:ext cx="7437508" cy="16764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2695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Named (files stored at /dev/</a:t>
            </a:r>
            <a:r>
              <a:rPr lang="en-US" dirty="0" err="1" smtClean="0"/>
              <a:t>shm</a:t>
            </a:r>
            <a:r>
              <a:rPr lang="en-US" dirty="0" smtClean="0"/>
              <a:t>/)</a:t>
            </a:r>
          </a:p>
          <a:p>
            <a:pPr lvl="1"/>
            <a:r>
              <a:rPr lang="en-US" dirty="0" err="1" smtClean="0"/>
              <a:t>sem_open</a:t>
            </a:r>
            <a:r>
              <a:rPr lang="en-US" dirty="0"/>
              <a:t>((</a:t>
            </a:r>
            <a:r>
              <a:rPr lang="en-US" dirty="0" err="1"/>
              <a:t>const</a:t>
            </a:r>
            <a:r>
              <a:rPr lang="en-US" dirty="0"/>
              <a:t> char *name,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oflag</a:t>
            </a:r>
            <a:r>
              <a:rPr lang="en-US" dirty="0" smtClean="0"/>
              <a:t>,</a:t>
            </a:r>
            <a:r>
              <a:rPr lang="fr-FR" dirty="0"/>
              <a:t> </a:t>
            </a:r>
            <a:r>
              <a:rPr lang="fr-FR" dirty="0" err="1"/>
              <a:t>mode_t</a:t>
            </a:r>
            <a:r>
              <a:rPr lang="fr-FR" dirty="0"/>
              <a:t> mode, </a:t>
            </a:r>
            <a:r>
              <a:rPr lang="fr-FR" dirty="0" err="1"/>
              <a:t>unsigned</a:t>
            </a:r>
            <a:r>
              <a:rPr lang="fr-FR" dirty="0"/>
              <a:t> </a:t>
            </a:r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b="1" dirty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) </a:t>
            </a:r>
          </a:p>
          <a:p>
            <a:pPr lvl="1"/>
            <a:r>
              <a:rPr lang="en-US" dirty="0" err="1" smtClean="0"/>
              <a:t>sem_close</a:t>
            </a:r>
            <a:r>
              <a:rPr lang="en-US" dirty="0" smtClean="0"/>
              <a:t>()                                                                           //</a:t>
            </a:r>
            <a:r>
              <a:rPr lang="en-US" b="1" dirty="0">
                <a:solidFill>
                  <a:srgbClr val="FF0000"/>
                </a:solidFill>
              </a:rPr>
              <a:t>value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 0,1,n </a:t>
            </a:r>
          </a:p>
          <a:p>
            <a:pPr lvl="1"/>
            <a:r>
              <a:rPr lang="en-US" dirty="0" err="1" smtClean="0"/>
              <a:t>sem_unlink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 smtClean="0"/>
              <a:t>Unnamed (memory)</a:t>
            </a:r>
          </a:p>
          <a:p>
            <a:pPr lvl="1"/>
            <a:r>
              <a:rPr lang="en-US" dirty="0" err="1"/>
              <a:t>sem_init</a:t>
            </a:r>
            <a:r>
              <a:rPr lang="en-US" dirty="0"/>
              <a:t>(</a:t>
            </a:r>
            <a:r>
              <a:rPr lang="en-US" dirty="0" err="1"/>
              <a:t>sem_t</a:t>
            </a:r>
            <a:r>
              <a:rPr lang="en-US" dirty="0"/>
              <a:t> *</a:t>
            </a:r>
            <a:r>
              <a:rPr lang="en-US" dirty="0" err="1"/>
              <a:t>sem</a:t>
            </a:r>
            <a:r>
              <a:rPr lang="en-US" dirty="0"/>
              <a:t>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pshared</a:t>
            </a:r>
            <a:r>
              <a:rPr lang="en-US" dirty="0"/>
              <a:t>, unsigned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value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sem_destory</a:t>
            </a:r>
            <a:r>
              <a:rPr lang="en-US" dirty="0" smtClean="0"/>
              <a:t>()                    </a:t>
            </a:r>
            <a:r>
              <a:rPr lang="en-US" b="1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pshared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 =0 (threads only) non-zero (multiple processes)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en-US" b="1" dirty="0" smtClean="0"/>
          </a:p>
          <a:p>
            <a:r>
              <a:rPr lang="en-US" b="1" dirty="0" err="1" smtClean="0"/>
              <a:t>sem_wait</a:t>
            </a:r>
            <a:r>
              <a:rPr lang="en-US" b="1" dirty="0" smtClean="0"/>
              <a:t>() / </a:t>
            </a:r>
            <a:r>
              <a:rPr lang="en-US" b="1" dirty="0" err="1" smtClean="0"/>
              <a:t>sem_trywait</a:t>
            </a:r>
            <a:r>
              <a:rPr lang="en-US" b="1" dirty="0"/>
              <a:t>()</a:t>
            </a:r>
          </a:p>
          <a:p>
            <a:r>
              <a:rPr lang="en-US" b="1" dirty="0" err="1" smtClean="0"/>
              <a:t>sem_post</a:t>
            </a:r>
            <a:r>
              <a:rPr lang="en-US" b="1" dirty="0" smtClean="0"/>
              <a:t>()</a:t>
            </a:r>
          </a:p>
          <a:p>
            <a:r>
              <a:rPr lang="en-US" b="1" dirty="0" err="1" smtClean="0"/>
              <a:t>sem_getvalue</a:t>
            </a:r>
            <a:r>
              <a:rPr lang="en-US" b="1" dirty="0" smtClean="0"/>
              <a:t>()</a:t>
            </a: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1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Mutual Exclusion using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Named </a:t>
            </a:r>
            <a:r>
              <a:rPr lang="en-US" dirty="0" smtClean="0"/>
              <a:t>Semaphore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029036"/>
          <a:ext cx="7886700" cy="404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xmlns="" val="192029838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xmlns="" val="822041084"/>
                    </a:ext>
                  </a:extLst>
                </a:gridCol>
              </a:tblGrid>
              <a:tr h="480060">
                <a:tc gridSpan="2"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balance = 0;                 //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dirty="0" smtClean="0"/>
                        <a:t>(Debit/Credit on balance)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sem_t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                          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2949641"/>
                  </a:ext>
                </a:extLst>
              </a:tr>
              <a:tr h="2125980">
                <a:tc gridSpan="2">
                  <a:txBody>
                    <a:bodyPr/>
                    <a:lstStyle/>
                    <a:p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main(){</a:t>
                      </a:r>
                    </a:p>
                    <a:p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char* name = "/b_sem1";    //file at folder …  /dev/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shm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/sem.b_sem1</a:t>
                      </a:r>
                    </a:p>
                    <a:p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sem_open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(name, O_CREAT, 0666, </a:t>
                      </a:r>
                      <a:r>
                        <a:rPr lang="en-US" sz="14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//</a:t>
                      </a:r>
                      <a:r>
                        <a:rPr lang="en-US" sz="14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1-mutual exclusion,0-sync, n-counting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t1, t2;  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(&amp;t1, NULL, credit,(void *)100); 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(&amp;t2, NULL, debit,50);</a:t>
                      </a:r>
                    </a:p>
                    <a:p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(t1, NULL); 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(t2, NULL);</a:t>
                      </a:r>
                    </a:p>
                    <a:p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sem_close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sem_unlink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(name);</a:t>
                      </a:r>
                    </a:p>
                    <a:p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("Value of balance is :%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\n", balance);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4570902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* credit(void *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sem_wait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balance = balance +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//typecasting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sem_post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pthread_exit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(NULL);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* debit(void *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sem_wait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balance = balance -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//typecasting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sem_post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pthread_exit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(NULL);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3379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46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Mutual Exclusion using </a:t>
            </a:r>
            <a:br>
              <a:rPr lang="en-US" dirty="0"/>
            </a:br>
            <a:r>
              <a:rPr lang="en-US" dirty="0" smtClean="0"/>
              <a:t>Un-Named </a:t>
            </a:r>
            <a:r>
              <a:rPr lang="en-US" dirty="0"/>
              <a:t>Semaphore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029036"/>
          <a:ext cx="7886700" cy="4046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xmlns="" val="192029838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xmlns="" val="822041084"/>
                    </a:ext>
                  </a:extLst>
                </a:gridCol>
              </a:tblGrid>
              <a:tr h="480060">
                <a:tc gridSpan="2"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balance = 0;                 // 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dirty="0" smtClean="0"/>
                        <a:t>(Debit/Credit on balance)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sem_t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                          </a:t>
                      </a:r>
                      <a:endParaRPr lang="en-US" sz="1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922949641"/>
                  </a:ext>
                </a:extLst>
              </a:tr>
              <a:tr h="2125980">
                <a:tc gridSpan="2">
                  <a:txBody>
                    <a:bodyPr/>
                    <a:lstStyle/>
                    <a:p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main(){</a:t>
                      </a:r>
                    </a:p>
                    <a:p>
                      <a:r>
                        <a:rPr lang="en-US" sz="14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//char* name = "/b_sem1";    </a:t>
                      </a:r>
                      <a:r>
                        <a:rPr lang="en-US" sz="14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en-US" sz="14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4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sem_open</a:t>
                      </a:r>
                      <a:r>
                        <a:rPr lang="en-US" sz="14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(name, O_CREAT, 0666, 1);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sem_init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4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// </a:t>
                      </a:r>
                      <a:r>
                        <a:rPr lang="en-US" sz="1400" b="1" kern="120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0-threads, otherwise</a:t>
                      </a:r>
                      <a:r>
                        <a:rPr lang="en-US" sz="1400" b="1" kern="1200" baseline="0" dirty="0" smtClean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process ; </a:t>
                      </a:r>
                      <a:r>
                        <a:rPr lang="en-US" sz="14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1-mutual exclusion,0-sync, n-counting</a:t>
                      </a:r>
                      <a:endParaRPr lang="en-US" sz="1400" b="1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pthread_t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t1, t2;  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(&amp;t1, NULL, credit,(void *)100); 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pthread_create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(&amp;t2, NULL, debit,50);</a:t>
                      </a:r>
                    </a:p>
                    <a:p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(t1, NULL); 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pthread_join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(t2, NULL);</a:t>
                      </a:r>
                    </a:p>
                    <a:p>
                      <a:r>
                        <a:rPr lang="en-US" sz="14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//</a:t>
                      </a:r>
                      <a:r>
                        <a:rPr lang="en-US" sz="14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sem_close</a:t>
                      </a:r>
                      <a:r>
                        <a:rPr lang="en-US" sz="14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en-US" sz="14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    </a:t>
                      </a:r>
                      <a:r>
                        <a:rPr lang="en-US" sz="1400" b="1" kern="1200" dirty="0" err="1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sem_unlink</a:t>
                      </a:r>
                      <a:r>
                        <a:rPr lang="en-US" sz="1400" b="1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(name);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sem_destroy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printf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("Value of balance is :%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ld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\n", balance);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074570902"/>
                  </a:ext>
                </a:extLst>
              </a:tr>
              <a:tr h="1303020"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* credit(void *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sem_wait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balance = balance +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//typecasting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sem_post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pthread_exit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(NULL);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b="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 * debit(void *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){</a:t>
                      </a:r>
                    </a:p>
                    <a:p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sem_wait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   balance = balance - </a:t>
                      </a:r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//typecasting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sem_post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(&amp;</a:t>
                      </a:r>
                      <a:r>
                        <a:rPr lang="en-US" sz="1400" b="1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mutex</a:t>
                      </a:r>
                      <a:r>
                        <a:rPr lang="en-US" sz="14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r>
                        <a:rPr lang="en-US" sz="1400" b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pthread_exit</a:t>
                      </a:r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(NULL);</a:t>
                      </a:r>
                    </a:p>
                    <a:p>
                      <a:r>
                        <a:rPr lang="en-US" sz="1400" b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953379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97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9800"/>
            <a:ext cx="4731416" cy="464820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Synchronization using Semaphores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376074"/>
            <a:ext cx="3050125" cy="1138526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3455" y="2667000"/>
            <a:ext cx="4559763" cy="303169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600" y="5851092"/>
            <a:ext cx="2655632" cy="896072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949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</TotalTime>
  <Words>742</Words>
  <Application>Microsoft Office PowerPoint</Application>
  <PresentationFormat>On-screen Show (4:3)</PresentationFormat>
  <Paragraphs>147</Paragraphs>
  <Slides>21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Concurrency Control : Semaphores</vt:lpstr>
      <vt:lpstr>Outlines</vt:lpstr>
      <vt:lpstr>Semaphores</vt:lpstr>
      <vt:lpstr>Semaphores – operations </vt:lpstr>
      <vt:lpstr>Semaphore – accessing critical section</vt:lpstr>
      <vt:lpstr>Semaphore</vt:lpstr>
      <vt:lpstr>Mutual Exclusion using  Named Semaphore</vt:lpstr>
      <vt:lpstr>Mutual Exclusion using  Un-Named Semaphore</vt:lpstr>
      <vt:lpstr>Synchronization using Semaphores</vt:lpstr>
      <vt:lpstr>More Examples</vt:lpstr>
      <vt:lpstr>Semaphore – Producer-consumer problem</vt:lpstr>
      <vt:lpstr>Semaphores – Producer Consumer with mutual exclusion</vt:lpstr>
      <vt:lpstr>Semaphore – Producer consumer (correct)</vt:lpstr>
      <vt:lpstr>Readers-Writers Problem</vt:lpstr>
      <vt:lpstr>PowerPoint Presentation</vt:lpstr>
      <vt:lpstr>Dining Philosophers Problem</vt:lpstr>
      <vt:lpstr>Dining Philosophers Problem … contd.</vt:lpstr>
      <vt:lpstr>Dining Philosophers - implementation</vt:lpstr>
      <vt:lpstr>Dining Philosophers – breaking deadlock</vt:lpstr>
      <vt:lpstr>Semaphores – an implementation</vt:lpstr>
      <vt:lpstr>Summary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Mobeen</dc:creator>
  <cp:lastModifiedBy>saeed</cp:lastModifiedBy>
  <cp:revision>615</cp:revision>
  <dcterms:created xsi:type="dcterms:W3CDTF">2013-10-08T14:20:38Z</dcterms:created>
  <dcterms:modified xsi:type="dcterms:W3CDTF">2024-01-29T10:13:22Z</dcterms:modified>
</cp:coreProperties>
</file>