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2" roundtripDataSignature="AMtx7mjDfcRL3TEEQ+1Q83cW927AC7vB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57DA06-3C35-464E-8DB2-E11FC7F60E57}">
  <a:tblStyle styleId="{AA57DA06-3C35-464E-8DB2-E11FC7F60E5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69411BE-A237-4317-9E5D-012177FF15DA}"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354278f4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354278f4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HP</a:t>
            </a:r>
            <a:endParaRPr/>
          </a:p>
        </p:txBody>
      </p:sp>
      <p:sp>
        <p:nvSpPr>
          <p:cNvPr id="253" name="Google Shape;25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55db618ca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a55db618c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 This information can help Netflix’s model there recent restriction on who/ how many can use a Netflix subscription account. For instance, with this example, they could restrict how many Tablets can use Nexflix’s Standard subscription in a way to force users to upgrade their subscription.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 Insure customer retention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a2cc21714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a2cc217140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3548692e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63548692e5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354278f4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354278f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5" name="Google Shape;25;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6" name="Google Shape;2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 name="Google Shape;2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
          <p:cNvGrpSpPr/>
          <p:nvPr/>
        </p:nvGrpSpPr>
        <p:grpSpPr>
          <a:xfrm>
            <a:off x="8361484" y="237391"/>
            <a:ext cx="562726" cy="105525"/>
            <a:chOff x="5615352" y="3915506"/>
            <a:chExt cx="750301" cy="140700"/>
          </a:xfrm>
        </p:grpSpPr>
        <p:sp>
          <p:nvSpPr>
            <p:cNvPr id="55" name="Google Shape;55;p1"/>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6" name="Google Shape;56;p1"/>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7" name="Google Shape;57;p1"/>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58" name="Google Shape;58;p1"/>
          <p:cNvGrpSpPr/>
          <p:nvPr/>
        </p:nvGrpSpPr>
        <p:grpSpPr>
          <a:xfrm>
            <a:off x="131884" y="4932485"/>
            <a:ext cx="562726" cy="105525"/>
            <a:chOff x="5615352" y="3915506"/>
            <a:chExt cx="750301" cy="140700"/>
          </a:xfrm>
        </p:grpSpPr>
        <p:sp>
          <p:nvSpPr>
            <p:cNvPr id="59" name="Google Shape;59;p1"/>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0" name="Google Shape;60;p1"/>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1" name="Google Shape;61;p1"/>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62" name="Google Shape;62;p1"/>
          <p:cNvGrpSpPr/>
          <p:nvPr/>
        </p:nvGrpSpPr>
        <p:grpSpPr>
          <a:xfrm>
            <a:off x="250225" y="692744"/>
            <a:ext cx="8643538" cy="3497785"/>
            <a:chOff x="984152" y="886558"/>
            <a:chExt cx="10496100" cy="4091455"/>
          </a:xfrm>
        </p:grpSpPr>
        <p:pic>
          <p:nvPicPr>
            <p:cNvPr descr="Netflix TechBlog" id="63" name="Google Shape;63;p1"/>
            <p:cNvPicPr preferRelativeResize="0"/>
            <p:nvPr/>
          </p:nvPicPr>
          <p:blipFill rotWithShape="1">
            <a:blip r:embed="rId3">
              <a:alphaModFix/>
            </a:blip>
            <a:srcRect b="0" l="0" r="0" t="0"/>
            <a:stretch/>
          </p:blipFill>
          <p:spPr>
            <a:xfrm>
              <a:off x="4327210" y="886558"/>
              <a:ext cx="3810000" cy="2857500"/>
            </a:xfrm>
            <a:prstGeom prst="rect">
              <a:avLst/>
            </a:prstGeom>
            <a:noFill/>
            <a:ln>
              <a:noFill/>
            </a:ln>
          </p:spPr>
        </p:pic>
        <p:sp>
          <p:nvSpPr>
            <p:cNvPr id="64" name="Google Shape;64;p1"/>
            <p:cNvSpPr txBox="1"/>
            <p:nvPr/>
          </p:nvSpPr>
          <p:spPr>
            <a:xfrm>
              <a:off x="2222858" y="4068713"/>
              <a:ext cx="8018700" cy="909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100"/>
                <a:buFont typeface="Arial"/>
                <a:buNone/>
              </a:pPr>
              <a:r>
                <a:rPr b="0" i="0" lang="en-US" sz="2300" u="none" cap="none" strike="noStrike">
                  <a:solidFill>
                    <a:schemeClr val="dk1"/>
                  </a:solidFill>
                  <a:latin typeface="Arial"/>
                  <a:ea typeface="Arial"/>
                  <a:cs typeface="Arial"/>
                  <a:sym typeface="Arial"/>
                </a:rPr>
                <a:t>Netflix Subscription Database</a:t>
              </a:r>
              <a:endParaRPr b="0" i="0" sz="23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Georgia"/>
                <a:ea typeface="Georgia"/>
                <a:cs typeface="Georgia"/>
                <a:sym typeface="Georgia"/>
              </a:endParaRPr>
            </a:p>
          </p:txBody>
        </p:sp>
        <p:sp>
          <p:nvSpPr>
            <p:cNvPr id="65" name="Google Shape;65;p1"/>
            <p:cNvSpPr txBox="1"/>
            <p:nvPr/>
          </p:nvSpPr>
          <p:spPr>
            <a:xfrm>
              <a:off x="984152" y="4670195"/>
              <a:ext cx="10496100" cy="3078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100"/>
                <a:buFont typeface="Arial"/>
                <a:buNone/>
              </a:pPr>
              <a:r>
                <a:rPr b="1" i="0" lang="en-US" u="none" cap="none" strike="noStrike">
                  <a:solidFill>
                    <a:schemeClr val="dk2"/>
                  </a:solidFill>
                </a:rPr>
                <a:t>Group K(Himani Porwal, Claire Holman, Mehak Gupta, Anubhav Dubey) December 16th, 2023</a:t>
              </a:r>
              <a:endParaRPr b="1" i="0" u="none" cap="none" strike="noStrike">
                <a:solidFill>
                  <a:schemeClr val="dk2"/>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850"/>
              <a:t>Devices</a:t>
            </a:r>
            <a:endParaRPr b="1" sz="2850"/>
          </a:p>
        </p:txBody>
      </p:sp>
      <p:grpSp>
        <p:nvGrpSpPr>
          <p:cNvPr id="184" name="Google Shape;184;p8"/>
          <p:cNvGrpSpPr/>
          <p:nvPr/>
        </p:nvGrpSpPr>
        <p:grpSpPr>
          <a:xfrm>
            <a:off x="131884" y="4932485"/>
            <a:ext cx="562726" cy="105525"/>
            <a:chOff x="5615352" y="3915506"/>
            <a:chExt cx="750301" cy="140700"/>
          </a:xfrm>
        </p:grpSpPr>
        <p:sp>
          <p:nvSpPr>
            <p:cNvPr id="185" name="Google Shape;185;p8"/>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6" name="Google Shape;186;p8"/>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7" name="Google Shape;187;p8"/>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188" name="Google Shape;188;p8"/>
          <p:cNvGrpSpPr/>
          <p:nvPr/>
        </p:nvGrpSpPr>
        <p:grpSpPr>
          <a:xfrm>
            <a:off x="8361484" y="237391"/>
            <a:ext cx="562726" cy="105525"/>
            <a:chOff x="5615352" y="3915506"/>
            <a:chExt cx="750301" cy="140700"/>
          </a:xfrm>
        </p:grpSpPr>
        <p:sp>
          <p:nvSpPr>
            <p:cNvPr id="189" name="Google Shape;189;p8"/>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0" name="Google Shape;190;p8"/>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1" name="Google Shape;191;p8"/>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192" name="Google Shape;192;p8"/>
          <p:cNvSpPr txBox="1"/>
          <p:nvPr/>
        </p:nvSpPr>
        <p:spPr>
          <a:xfrm>
            <a:off x="4940544" y="1106295"/>
            <a:ext cx="37209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US" u="none" cap="none" strike="noStrike">
                <a:solidFill>
                  <a:schemeClr val="dk1"/>
                </a:solidFill>
                <a:latin typeface="Arial"/>
                <a:ea typeface="Arial"/>
                <a:cs typeface="Arial"/>
                <a:sym typeface="Arial"/>
              </a:rPr>
              <a:t>Devices </a:t>
            </a:r>
            <a:r>
              <a:rPr b="0" i="0" lang="en-US" u="none" cap="none" strike="noStrike">
                <a:solidFill>
                  <a:schemeClr val="dk1"/>
                </a:solidFill>
                <a:latin typeface="Arial"/>
                <a:ea typeface="Arial"/>
                <a:cs typeface="Arial"/>
                <a:sym typeface="Arial"/>
              </a:rPr>
              <a:t>( </a:t>
            </a:r>
            <a:r>
              <a:rPr lang="en-US" u="sng">
                <a:solidFill>
                  <a:schemeClr val="dk1"/>
                </a:solidFill>
              </a:rPr>
              <a:t>Device</a:t>
            </a:r>
            <a:r>
              <a:rPr b="0" i="0" lang="en-US" u="sng" cap="none" strike="noStrike">
                <a:solidFill>
                  <a:schemeClr val="dk1"/>
                </a:solidFill>
                <a:latin typeface="Arial"/>
                <a:ea typeface="Arial"/>
                <a:cs typeface="Arial"/>
                <a:sym typeface="Arial"/>
              </a:rPr>
              <a:t>ID</a:t>
            </a:r>
            <a:r>
              <a:rPr b="0" i="0" lang="en-US" u="none" cap="none" strike="noStrike">
                <a:solidFill>
                  <a:schemeClr val="dk1"/>
                </a:solidFill>
                <a:latin typeface="Arial"/>
                <a:ea typeface="Arial"/>
                <a:cs typeface="Arial"/>
                <a:sym typeface="Arial"/>
              </a:rPr>
              <a:t>, </a:t>
            </a:r>
            <a:r>
              <a:rPr b="0" i="0" lang="en-US" cap="none" strike="noStrike">
                <a:solidFill>
                  <a:schemeClr val="dk1"/>
                </a:solidFill>
                <a:latin typeface="Arial"/>
                <a:ea typeface="Arial"/>
                <a:cs typeface="Arial"/>
                <a:sym typeface="Arial"/>
              </a:rPr>
              <a:t>DeviceType</a:t>
            </a:r>
            <a:r>
              <a:rPr b="0" i="0" lang="en-US" u="none" cap="none" strike="noStrike">
                <a:solidFill>
                  <a:schemeClr val="dk1"/>
                </a:solidFill>
                <a:latin typeface="Arial"/>
                <a:ea typeface="Arial"/>
                <a:cs typeface="Arial"/>
                <a:sym typeface="Arial"/>
              </a:rPr>
              <a:t>)</a:t>
            </a:r>
            <a:endParaRPr b="0" i="0" u="none" cap="none" strike="noStrike">
              <a:solidFill>
                <a:schemeClr val="dk2"/>
              </a:solidFill>
              <a:latin typeface="Arial"/>
              <a:ea typeface="Arial"/>
              <a:cs typeface="Arial"/>
              <a:sym typeface="Arial"/>
            </a:endParaRPr>
          </a:p>
        </p:txBody>
      </p:sp>
      <p:pic>
        <p:nvPicPr>
          <p:cNvPr id="193" name="Google Shape;193;p8"/>
          <p:cNvPicPr preferRelativeResize="0"/>
          <p:nvPr/>
        </p:nvPicPr>
        <p:blipFill>
          <a:blip r:embed="rId3">
            <a:alphaModFix/>
          </a:blip>
          <a:stretch>
            <a:fillRect/>
          </a:stretch>
        </p:blipFill>
        <p:spPr>
          <a:xfrm>
            <a:off x="5641803" y="1668565"/>
            <a:ext cx="2124075" cy="2838450"/>
          </a:xfrm>
          <a:prstGeom prst="rect">
            <a:avLst/>
          </a:prstGeom>
          <a:noFill/>
          <a:ln>
            <a:noFill/>
          </a:ln>
        </p:spPr>
      </p:pic>
      <p:graphicFrame>
        <p:nvGraphicFramePr>
          <p:cNvPr id="194" name="Google Shape;194;p8"/>
          <p:cNvGraphicFramePr/>
          <p:nvPr/>
        </p:nvGraphicFramePr>
        <p:xfrm>
          <a:off x="219075" y="1720950"/>
          <a:ext cx="3000000" cy="3000000"/>
        </p:xfrm>
        <a:graphic>
          <a:graphicData uri="http://schemas.openxmlformats.org/drawingml/2006/table">
            <a:tbl>
              <a:tblPr>
                <a:noFill/>
                <a:tableStyleId>{AA57DA06-3C35-464E-8DB2-E11FC7F60E57}</a:tableStyleId>
              </a:tblPr>
              <a:tblGrid>
                <a:gridCol w="1866900"/>
                <a:gridCol w="2486025"/>
              </a:tblGrid>
              <a:tr h="381000">
                <a:tc>
                  <a:txBody>
                    <a:bodyPr/>
                    <a:lstStyle/>
                    <a:p>
                      <a:pPr indent="0" lvl="0" marL="0" rtl="0" algn="l">
                        <a:lnSpc>
                          <a:spcPct val="115000"/>
                        </a:lnSpc>
                        <a:spcBef>
                          <a:spcPts val="0"/>
                        </a:spcBef>
                        <a:spcAft>
                          <a:spcPts val="0"/>
                        </a:spcAft>
                        <a:buNone/>
                      </a:pPr>
                      <a:r>
                        <a:rPr b="1" lang="en-US" u="sng"/>
                        <a:t>DeviceID</a:t>
                      </a:r>
                      <a:endParaRPr b="1" u="sng"/>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0000"/>
                    </a:solidFill>
                    <a:extLst>
                      <a:ext uri="http://customooxmlschemas.google.com/">
                        <go:slidesCustomData xmlns:go="http://customooxmlschemas.google.com/" cellId="194:0:0"/>
                      </a:ext>
                    </a:extLst>
                  </a:tcPr>
                </a:tc>
                <a:tc>
                  <a:txBody>
                    <a:bodyPr/>
                    <a:lstStyle/>
                    <a:p>
                      <a:pPr indent="0" lvl="0" marL="0" rtl="0" algn="l">
                        <a:lnSpc>
                          <a:spcPct val="115000"/>
                        </a:lnSpc>
                        <a:spcBef>
                          <a:spcPts val="0"/>
                        </a:spcBef>
                        <a:spcAft>
                          <a:spcPts val="0"/>
                        </a:spcAft>
                        <a:buNone/>
                      </a:pPr>
                      <a:r>
                        <a:rPr b="1" lang="en-US"/>
                        <a:t>DeviceType</a:t>
                      </a:r>
                      <a:endParaRPr b="1"/>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0000"/>
                    </a:solidFill>
                    <a:extLst>
                      <a:ext uri="http://customooxmlschemas.google.com/">
                        <go:slidesCustomData xmlns:go="http://customooxmlschemas.google.com/" cellId="194:0:1"/>
                      </a:ext>
                    </a:extLst>
                  </a:tcPr>
                </a:tc>
              </a:tr>
              <a:tr h="381000">
                <a:tc>
                  <a:txBody>
                    <a:bodyPr/>
                    <a:lstStyle/>
                    <a:p>
                      <a:pPr indent="0" lvl="0" marL="0" rtl="0" algn="l">
                        <a:lnSpc>
                          <a:spcPct val="115000"/>
                        </a:lnSpc>
                        <a:spcBef>
                          <a:spcPts val="0"/>
                        </a:spcBef>
                        <a:spcAft>
                          <a:spcPts val="0"/>
                        </a:spcAft>
                        <a:buNone/>
                      </a:pPr>
                      <a:r>
                        <a:rPr lang="en-US"/>
                        <a:t>D0T001</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94:1:0"/>
                      </a:ext>
                    </a:extLst>
                  </a:tcPr>
                </a:tc>
                <a:tc>
                  <a:txBody>
                    <a:bodyPr/>
                    <a:lstStyle/>
                    <a:p>
                      <a:pPr indent="0" lvl="0" marL="0" rtl="0" algn="l">
                        <a:lnSpc>
                          <a:spcPct val="115000"/>
                        </a:lnSpc>
                        <a:spcBef>
                          <a:spcPts val="0"/>
                        </a:spcBef>
                        <a:spcAft>
                          <a:spcPts val="0"/>
                        </a:spcAft>
                        <a:buNone/>
                      </a:pPr>
                      <a:r>
                        <a:rPr lang="en-US"/>
                        <a:t>Tablet</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94:1:1"/>
                      </a:ext>
                    </a:extLst>
                  </a:tcPr>
                </a:tc>
              </a:tr>
              <a:tr h="381000">
                <a:tc>
                  <a:txBody>
                    <a:bodyPr/>
                    <a:lstStyle/>
                    <a:p>
                      <a:pPr indent="0" lvl="0" marL="0" rtl="0" algn="l">
                        <a:lnSpc>
                          <a:spcPct val="115000"/>
                        </a:lnSpc>
                        <a:spcBef>
                          <a:spcPts val="0"/>
                        </a:spcBef>
                        <a:spcAft>
                          <a:spcPts val="0"/>
                        </a:spcAft>
                        <a:buNone/>
                      </a:pPr>
                      <a:r>
                        <a:rPr lang="en-US"/>
                        <a:t>D0V001</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194:2:0"/>
                      </a:ext>
                    </a:extLst>
                  </a:tcPr>
                </a:tc>
                <a:tc>
                  <a:txBody>
                    <a:bodyPr/>
                    <a:lstStyle/>
                    <a:p>
                      <a:pPr indent="0" lvl="0" marL="0" rtl="0" algn="l">
                        <a:lnSpc>
                          <a:spcPct val="115000"/>
                        </a:lnSpc>
                        <a:spcBef>
                          <a:spcPts val="0"/>
                        </a:spcBef>
                        <a:spcAft>
                          <a:spcPts val="0"/>
                        </a:spcAft>
                        <a:buNone/>
                      </a:pPr>
                      <a:r>
                        <a:rPr lang="en-US"/>
                        <a:t>Smart TV</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194:2:1"/>
                      </a:ext>
                    </a:extLst>
                  </a:tcPr>
                </a:tc>
              </a:tr>
              <a:tr h="381000">
                <a:tc>
                  <a:txBody>
                    <a:bodyPr/>
                    <a:lstStyle/>
                    <a:p>
                      <a:pPr indent="0" lvl="0" marL="0" rtl="0" algn="l">
                        <a:lnSpc>
                          <a:spcPct val="115000"/>
                        </a:lnSpc>
                        <a:spcBef>
                          <a:spcPts val="0"/>
                        </a:spcBef>
                        <a:spcAft>
                          <a:spcPts val="0"/>
                        </a:spcAft>
                        <a:buNone/>
                      </a:pPr>
                      <a:r>
                        <a:rPr lang="en-US"/>
                        <a:t>D0M001</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94:3:0"/>
                      </a:ext>
                    </a:extLst>
                  </a:tcPr>
                </a:tc>
                <a:tc>
                  <a:txBody>
                    <a:bodyPr/>
                    <a:lstStyle/>
                    <a:p>
                      <a:pPr indent="0" lvl="0" marL="0" rtl="0" algn="l">
                        <a:lnSpc>
                          <a:spcPct val="115000"/>
                        </a:lnSpc>
                        <a:spcBef>
                          <a:spcPts val="0"/>
                        </a:spcBef>
                        <a:spcAft>
                          <a:spcPts val="0"/>
                        </a:spcAft>
                        <a:buNone/>
                      </a:pPr>
                      <a:r>
                        <a:rPr lang="en-US"/>
                        <a:t>Mobile</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94:3:1"/>
                      </a:ext>
                    </a:extLst>
                  </a:tcPr>
                </a:tc>
              </a:tr>
              <a:tr h="381000">
                <a:tc>
                  <a:txBody>
                    <a:bodyPr/>
                    <a:lstStyle/>
                    <a:p>
                      <a:pPr indent="0" lvl="0" marL="0" rtl="0" algn="l">
                        <a:lnSpc>
                          <a:spcPct val="115000"/>
                        </a:lnSpc>
                        <a:spcBef>
                          <a:spcPts val="0"/>
                        </a:spcBef>
                        <a:spcAft>
                          <a:spcPts val="0"/>
                        </a:spcAft>
                        <a:buNone/>
                      </a:pPr>
                      <a:r>
                        <a:rPr lang="en-US"/>
                        <a:t>D0L001</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194:4:0"/>
                      </a:ext>
                    </a:extLst>
                  </a:tcPr>
                </a:tc>
                <a:tc>
                  <a:txBody>
                    <a:bodyPr/>
                    <a:lstStyle/>
                    <a:p>
                      <a:pPr indent="0" lvl="0" marL="0" rtl="0" algn="l">
                        <a:lnSpc>
                          <a:spcPct val="115000"/>
                        </a:lnSpc>
                        <a:spcBef>
                          <a:spcPts val="0"/>
                        </a:spcBef>
                        <a:spcAft>
                          <a:spcPts val="0"/>
                        </a:spcAft>
                        <a:buNone/>
                      </a:pPr>
                      <a:r>
                        <a:rPr lang="en-US"/>
                        <a:t>Laptop</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194:4:1"/>
                      </a:ext>
                    </a:extLst>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6354278f42_0_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t>Uses</a:t>
            </a:r>
            <a:endParaRPr b="1"/>
          </a:p>
        </p:txBody>
      </p:sp>
      <p:sp>
        <p:nvSpPr>
          <p:cNvPr id="200" name="Google Shape;200;g26354278f42_0_18"/>
          <p:cNvSpPr txBox="1"/>
          <p:nvPr>
            <p:ph idx="1" type="body"/>
          </p:nvPr>
        </p:nvSpPr>
        <p:spPr>
          <a:xfrm>
            <a:off x="4459825" y="826650"/>
            <a:ext cx="4093800" cy="8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US" sz="1400">
                <a:solidFill>
                  <a:schemeClr val="dk1"/>
                </a:solidFill>
              </a:rPr>
              <a:t>Uses</a:t>
            </a:r>
            <a:r>
              <a:rPr b="1" lang="en-US" sz="1400">
                <a:solidFill>
                  <a:schemeClr val="dk1"/>
                </a:solidFill>
              </a:rPr>
              <a:t> </a:t>
            </a:r>
            <a:r>
              <a:rPr lang="en-US" sz="1400">
                <a:solidFill>
                  <a:schemeClr val="dk1"/>
                </a:solidFill>
              </a:rPr>
              <a:t>( </a:t>
            </a:r>
            <a:r>
              <a:rPr lang="en-US" sz="1400" u="sng">
                <a:solidFill>
                  <a:schemeClr val="dk1"/>
                </a:solidFill>
              </a:rPr>
              <a:t>DeviceID</a:t>
            </a:r>
            <a:r>
              <a:rPr lang="en-US" sz="1400">
                <a:solidFill>
                  <a:schemeClr val="dk1"/>
                </a:solidFill>
              </a:rPr>
              <a:t> [FK] , </a:t>
            </a:r>
            <a:r>
              <a:rPr lang="en-US" sz="1400" u="sng">
                <a:solidFill>
                  <a:schemeClr val="dk1"/>
                </a:solidFill>
              </a:rPr>
              <a:t>ProfileID</a:t>
            </a:r>
            <a:r>
              <a:rPr lang="en-US" sz="1400">
                <a:solidFill>
                  <a:schemeClr val="dk1"/>
                </a:solidFill>
              </a:rPr>
              <a:t> [FK] )</a:t>
            </a:r>
            <a:endParaRPr sz="1400"/>
          </a:p>
        </p:txBody>
      </p:sp>
      <p:pic>
        <p:nvPicPr>
          <p:cNvPr id="201" name="Google Shape;201;g26354278f42_0_18"/>
          <p:cNvPicPr preferRelativeResize="0"/>
          <p:nvPr/>
        </p:nvPicPr>
        <p:blipFill>
          <a:blip r:embed="rId3">
            <a:alphaModFix/>
          </a:blip>
          <a:stretch>
            <a:fillRect/>
          </a:stretch>
        </p:blipFill>
        <p:spPr>
          <a:xfrm>
            <a:off x="3937475" y="1836325"/>
            <a:ext cx="5138500" cy="2590800"/>
          </a:xfrm>
          <a:prstGeom prst="rect">
            <a:avLst/>
          </a:prstGeom>
          <a:noFill/>
          <a:ln>
            <a:noFill/>
          </a:ln>
        </p:spPr>
      </p:pic>
      <p:graphicFrame>
        <p:nvGraphicFramePr>
          <p:cNvPr id="202" name="Google Shape;202;g26354278f42_0_18"/>
          <p:cNvGraphicFramePr/>
          <p:nvPr/>
        </p:nvGraphicFramePr>
        <p:xfrm>
          <a:off x="311700" y="1017725"/>
          <a:ext cx="3000000" cy="3000000"/>
        </p:xfrm>
        <a:graphic>
          <a:graphicData uri="http://schemas.openxmlformats.org/drawingml/2006/table">
            <a:tbl>
              <a:tblPr>
                <a:noFill/>
                <a:tableStyleId>{AA57DA06-3C35-464E-8DB2-E11FC7F60E57}</a:tableStyleId>
              </a:tblPr>
              <a:tblGrid>
                <a:gridCol w="1790700"/>
                <a:gridCol w="1724025"/>
              </a:tblGrid>
              <a:tr h="566700">
                <a:tc>
                  <a:txBody>
                    <a:bodyPr/>
                    <a:lstStyle/>
                    <a:p>
                      <a:pPr indent="0" lvl="0" marL="0" rtl="0" algn="l">
                        <a:lnSpc>
                          <a:spcPct val="115000"/>
                        </a:lnSpc>
                        <a:spcBef>
                          <a:spcPts val="0"/>
                        </a:spcBef>
                        <a:spcAft>
                          <a:spcPts val="0"/>
                        </a:spcAft>
                        <a:buNone/>
                      </a:pPr>
                      <a:r>
                        <a:rPr b="1" lang="en-US" sz="1500" u="sng"/>
                        <a:t>DeviceID</a:t>
                      </a:r>
                      <a:r>
                        <a:rPr b="1" lang="en-US" sz="1500"/>
                        <a:t> [FK]</a:t>
                      </a:r>
                      <a:endParaRPr b="1" sz="15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0000"/>
                    </a:solidFill>
                    <a:extLst>
                      <a:ext uri="http://customooxmlschemas.google.com/">
                        <go:slidesCustomData xmlns:go="http://customooxmlschemas.google.com/" cellId="202:0:0"/>
                      </a:ext>
                    </a:extLst>
                  </a:tcPr>
                </a:tc>
                <a:tc>
                  <a:txBody>
                    <a:bodyPr/>
                    <a:lstStyle/>
                    <a:p>
                      <a:pPr indent="0" lvl="0" marL="0" rtl="0" algn="l">
                        <a:lnSpc>
                          <a:spcPct val="115000"/>
                        </a:lnSpc>
                        <a:spcBef>
                          <a:spcPts val="0"/>
                        </a:spcBef>
                        <a:spcAft>
                          <a:spcPts val="0"/>
                        </a:spcAft>
                        <a:buNone/>
                      </a:pPr>
                      <a:r>
                        <a:rPr b="1" lang="en-US" sz="1500" u="sng"/>
                        <a:t>ProfileID</a:t>
                      </a:r>
                      <a:r>
                        <a:rPr b="1" lang="en-US" sz="1500"/>
                        <a:t> [FK]</a:t>
                      </a:r>
                      <a:endParaRPr b="1" sz="15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0000"/>
                    </a:solidFill>
                    <a:extLst>
                      <a:ext uri="http://customooxmlschemas.google.com/">
                        <go:slidesCustomData xmlns:go="http://customooxmlschemas.google.com/" cellId="202:0:1"/>
                      </a:ext>
                    </a:extLst>
                  </a:tcPr>
                </a:tc>
              </a:tr>
              <a:tr h="296225">
                <a:tc>
                  <a:txBody>
                    <a:bodyPr/>
                    <a:lstStyle/>
                    <a:p>
                      <a:pPr indent="0" lvl="0" marL="0" rtl="0" algn="l">
                        <a:lnSpc>
                          <a:spcPct val="115000"/>
                        </a:lnSpc>
                        <a:spcBef>
                          <a:spcPts val="0"/>
                        </a:spcBef>
                        <a:spcAft>
                          <a:spcPts val="0"/>
                        </a:spcAft>
                        <a:buNone/>
                      </a:pPr>
                      <a:r>
                        <a:rPr lang="en-US" sz="1500"/>
                        <a:t>D0T001</a:t>
                      </a:r>
                      <a:endParaRPr sz="15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202:1:0"/>
                      </a:ext>
                    </a:extLst>
                  </a:tcPr>
                </a:tc>
                <a:tc>
                  <a:txBody>
                    <a:bodyPr/>
                    <a:lstStyle/>
                    <a:p>
                      <a:pPr indent="0" lvl="0" marL="0" rtl="0" algn="l">
                        <a:lnSpc>
                          <a:spcPct val="115000"/>
                        </a:lnSpc>
                        <a:spcBef>
                          <a:spcPts val="0"/>
                        </a:spcBef>
                        <a:spcAft>
                          <a:spcPts val="0"/>
                        </a:spcAft>
                        <a:buNone/>
                      </a:pPr>
                      <a:r>
                        <a:rPr lang="en-US" sz="1500"/>
                        <a:t>A01C1</a:t>
                      </a:r>
                      <a:endParaRPr sz="15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202:1:1"/>
                      </a:ext>
                    </a:extLst>
                  </a:tcPr>
                </a:tc>
              </a:tr>
              <a:tr h="296225">
                <a:tc>
                  <a:txBody>
                    <a:bodyPr/>
                    <a:lstStyle/>
                    <a:p>
                      <a:pPr indent="0" lvl="0" marL="0" rtl="0" algn="l">
                        <a:lnSpc>
                          <a:spcPct val="115000"/>
                        </a:lnSpc>
                        <a:spcBef>
                          <a:spcPts val="0"/>
                        </a:spcBef>
                        <a:spcAft>
                          <a:spcPts val="0"/>
                        </a:spcAft>
                        <a:buNone/>
                      </a:pPr>
                      <a:r>
                        <a:rPr lang="en-US" sz="1500"/>
                        <a:t>D0V001</a:t>
                      </a:r>
                      <a:endParaRPr sz="15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202:2:0"/>
                      </a:ext>
                    </a:extLst>
                  </a:tcPr>
                </a:tc>
                <a:tc>
                  <a:txBody>
                    <a:bodyPr/>
                    <a:lstStyle/>
                    <a:p>
                      <a:pPr indent="0" lvl="0" marL="0" rtl="0" algn="l">
                        <a:lnSpc>
                          <a:spcPct val="115000"/>
                        </a:lnSpc>
                        <a:spcBef>
                          <a:spcPts val="0"/>
                        </a:spcBef>
                        <a:spcAft>
                          <a:spcPts val="0"/>
                        </a:spcAft>
                        <a:buNone/>
                      </a:pPr>
                      <a:r>
                        <a:rPr lang="en-US" sz="1500"/>
                        <a:t>A01C1</a:t>
                      </a:r>
                      <a:endParaRPr sz="15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202:2:1"/>
                      </a:ext>
                    </a:extLst>
                  </a:tcPr>
                </a:tc>
              </a:tr>
              <a:tr h="296225">
                <a:tc>
                  <a:txBody>
                    <a:bodyPr/>
                    <a:lstStyle/>
                    <a:p>
                      <a:pPr indent="0" lvl="0" marL="0" rtl="0" algn="l">
                        <a:lnSpc>
                          <a:spcPct val="115000"/>
                        </a:lnSpc>
                        <a:spcBef>
                          <a:spcPts val="0"/>
                        </a:spcBef>
                        <a:spcAft>
                          <a:spcPts val="0"/>
                        </a:spcAft>
                        <a:buNone/>
                      </a:pPr>
                      <a:r>
                        <a:rPr lang="en-US" sz="1500"/>
                        <a:t>D0M001</a:t>
                      </a:r>
                      <a:endParaRPr sz="15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202:3:0"/>
                      </a:ext>
                    </a:extLst>
                  </a:tcPr>
                </a:tc>
                <a:tc>
                  <a:txBody>
                    <a:bodyPr/>
                    <a:lstStyle/>
                    <a:p>
                      <a:pPr indent="0" lvl="0" marL="0" rtl="0" algn="l">
                        <a:lnSpc>
                          <a:spcPct val="115000"/>
                        </a:lnSpc>
                        <a:spcBef>
                          <a:spcPts val="0"/>
                        </a:spcBef>
                        <a:spcAft>
                          <a:spcPts val="0"/>
                        </a:spcAft>
                        <a:buNone/>
                      </a:pPr>
                      <a:r>
                        <a:rPr lang="en-US" sz="1500"/>
                        <a:t>B01C2</a:t>
                      </a:r>
                      <a:endParaRPr sz="15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202:3:1"/>
                      </a:ext>
                    </a:extLst>
                  </a:tcPr>
                </a:tc>
              </a:tr>
              <a:tr h="296225">
                <a:tc>
                  <a:txBody>
                    <a:bodyPr/>
                    <a:lstStyle/>
                    <a:p>
                      <a:pPr indent="0" lvl="0" marL="0" rtl="0" algn="l">
                        <a:lnSpc>
                          <a:spcPct val="115000"/>
                        </a:lnSpc>
                        <a:spcBef>
                          <a:spcPts val="0"/>
                        </a:spcBef>
                        <a:spcAft>
                          <a:spcPts val="0"/>
                        </a:spcAft>
                        <a:buNone/>
                      </a:pPr>
                      <a:r>
                        <a:rPr lang="en-US" sz="1500"/>
                        <a:t>D0L001</a:t>
                      </a:r>
                      <a:endParaRPr sz="15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202:4:0"/>
                      </a:ext>
                    </a:extLst>
                  </a:tcPr>
                </a:tc>
                <a:tc>
                  <a:txBody>
                    <a:bodyPr/>
                    <a:lstStyle/>
                    <a:p>
                      <a:pPr indent="0" lvl="0" marL="0" rtl="0" algn="l">
                        <a:lnSpc>
                          <a:spcPct val="115000"/>
                        </a:lnSpc>
                        <a:spcBef>
                          <a:spcPts val="0"/>
                        </a:spcBef>
                        <a:spcAft>
                          <a:spcPts val="0"/>
                        </a:spcAft>
                        <a:buNone/>
                      </a:pPr>
                      <a:r>
                        <a:rPr lang="en-US" sz="1500"/>
                        <a:t>C01C2</a:t>
                      </a:r>
                      <a:endParaRPr sz="15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202:4:1"/>
                      </a:ext>
                    </a:extLs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ph type="title"/>
          </p:nvPr>
        </p:nvSpPr>
        <p:spPr>
          <a:xfrm>
            <a:off x="311700" y="445025"/>
            <a:ext cx="1968037"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850"/>
              <a:t>Content</a:t>
            </a:r>
            <a:endParaRPr b="1" sz="2850"/>
          </a:p>
        </p:txBody>
      </p:sp>
      <p:grpSp>
        <p:nvGrpSpPr>
          <p:cNvPr id="208" name="Google Shape;208;p9"/>
          <p:cNvGrpSpPr/>
          <p:nvPr/>
        </p:nvGrpSpPr>
        <p:grpSpPr>
          <a:xfrm>
            <a:off x="131884" y="4932485"/>
            <a:ext cx="562726" cy="105525"/>
            <a:chOff x="5615352" y="3915506"/>
            <a:chExt cx="750301" cy="140700"/>
          </a:xfrm>
        </p:grpSpPr>
        <p:sp>
          <p:nvSpPr>
            <p:cNvPr id="209" name="Google Shape;209;p9"/>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0" name="Google Shape;210;p9"/>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1" name="Google Shape;211;p9"/>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212" name="Google Shape;212;p9"/>
          <p:cNvGrpSpPr/>
          <p:nvPr/>
        </p:nvGrpSpPr>
        <p:grpSpPr>
          <a:xfrm>
            <a:off x="8361484" y="237391"/>
            <a:ext cx="562726" cy="105525"/>
            <a:chOff x="5615352" y="3915506"/>
            <a:chExt cx="750301" cy="140700"/>
          </a:xfrm>
        </p:grpSpPr>
        <p:sp>
          <p:nvSpPr>
            <p:cNvPr id="213" name="Google Shape;213;p9"/>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4" name="Google Shape;214;p9"/>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5" name="Google Shape;215;p9"/>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216" name="Google Shape;216;p9"/>
          <p:cNvSpPr txBox="1"/>
          <p:nvPr/>
        </p:nvSpPr>
        <p:spPr>
          <a:xfrm>
            <a:off x="6155450" y="1017725"/>
            <a:ext cx="2768700" cy="105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US" u="none" cap="none" strike="noStrike">
                <a:solidFill>
                  <a:schemeClr val="dk1"/>
                </a:solidFill>
                <a:latin typeface="Arial"/>
                <a:ea typeface="Arial"/>
                <a:cs typeface="Arial"/>
                <a:sym typeface="Arial"/>
              </a:rPr>
              <a:t>Content </a:t>
            </a:r>
            <a:r>
              <a:rPr b="0" i="0" lang="en-US" u="none" cap="none" strike="noStrike">
                <a:solidFill>
                  <a:schemeClr val="dk1"/>
                </a:solidFill>
                <a:latin typeface="Arial"/>
                <a:ea typeface="Arial"/>
                <a:cs typeface="Arial"/>
                <a:sym typeface="Arial"/>
              </a:rPr>
              <a:t>(</a:t>
            </a:r>
            <a:r>
              <a:rPr b="0" i="0" lang="en-US" u="sng" cap="none" strike="noStrike">
                <a:solidFill>
                  <a:schemeClr val="dk1"/>
                </a:solidFill>
                <a:latin typeface="Arial"/>
                <a:ea typeface="Arial"/>
                <a:cs typeface="Arial"/>
                <a:sym typeface="Arial"/>
              </a:rPr>
              <a:t>ContentID</a:t>
            </a:r>
            <a:r>
              <a:rPr b="0" i="0" lang="en-US" u="none" cap="none" strike="noStrike">
                <a:solidFill>
                  <a:schemeClr val="dk1"/>
                </a:solidFill>
                <a:latin typeface="Arial"/>
                <a:ea typeface="Arial"/>
                <a:cs typeface="Arial"/>
                <a:sym typeface="Arial"/>
              </a:rPr>
              <a:t>, Genre, TitleName, Category, UnlimitedAccess)</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u="none" cap="none" strike="noStrike">
              <a:solidFill>
                <a:schemeClr val="dk2"/>
              </a:solidFill>
              <a:latin typeface="Arial"/>
              <a:ea typeface="Arial"/>
              <a:cs typeface="Arial"/>
              <a:sym typeface="Arial"/>
            </a:endParaRPr>
          </a:p>
        </p:txBody>
      </p:sp>
      <p:graphicFrame>
        <p:nvGraphicFramePr>
          <p:cNvPr id="217" name="Google Shape;217;p9"/>
          <p:cNvGraphicFramePr/>
          <p:nvPr/>
        </p:nvGraphicFramePr>
        <p:xfrm>
          <a:off x="131896" y="1017725"/>
          <a:ext cx="3000000" cy="3000000"/>
        </p:xfrm>
        <a:graphic>
          <a:graphicData uri="http://schemas.openxmlformats.org/drawingml/2006/table">
            <a:tbl>
              <a:tblPr>
                <a:noFill/>
                <a:tableStyleId>{F69411BE-A237-4317-9E5D-012177FF15DA}</a:tableStyleId>
              </a:tblPr>
              <a:tblGrid>
                <a:gridCol w="1278675"/>
                <a:gridCol w="1076525"/>
                <a:gridCol w="1286325"/>
                <a:gridCol w="1094375"/>
                <a:gridCol w="1244075"/>
              </a:tblGrid>
              <a:tr h="468400">
                <a:tc>
                  <a:txBody>
                    <a:bodyPr/>
                    <a:lstStyle/>
                    <a:p>
                      <a:pPr indent="0" lvl="0" marL="0" marR="0" rtl="0" algn="ctr">
                        <a:lnSpc>
                          <a:spcPct val="100000"/>
                        </a:lnSpc>
                        <a:spcBef>
                          <a:spcPts val="0"/>
                        </a:spcBef>
                        <a:spcAft>
                          <a:spcPts val="0"/>
                        </a:spcAft>
                        <a:buClr>
                          <a:srgbClr val="000000"/>
                        </a:buClr>
                        <a:buSzPts val="1600"/>
                        <a:buFont typeface="Arial"/>
                        <a:buNone/>
                      </a:pPr>
                      <a:r>
                        <a:rPr b="1" lang="en-US" sz="1300" u="sng" cap="none" strike="noStrike">
                          <a:latin typeface="Arial"/>
                          <a:ea typeface="Arial"/>
                          <a:cs typeface="Arial"/>
                          <a:sym typeface="Arial"/>
                        </a:rPr>
                        <a:t>ContentID</a:t>
                      </a:r>
                      <a:endParaRPr b="1" sz="1300" u="sng" cap="none" strike="noStrike">
                        <a:latin typeface="Arial"/>
                        <a:ea typeface="Arial"/>
                        <a:cs typeface="Arial"/>
                        <a:sym typeface="Arial"/>
                      </a:endParaRPr>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300" u="none" cap="none" strike="noStrike">
                          <a:latin typeface="Calibri"/>
                          <a:ea typeface="Calibri"/>
                          <a:cs typeface="Calibri"/>
                          <a:sym typeface="Calibri"/>
                        </a:rPr>
                        <a:t>Genre</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300" u="none" cap="none" strike="noStrike">
                          <a:latin typeface="Calibri"/>
                          <a:ea typeface="Calibri"/>
                          <a:cs typeface="Calibri"/>
                          <a:sym typeface="Calibri"/>
                        </a:rPr>
                        <a:t>TitleName</a:t>
                      </a:r>
                      <a:endParaRPr b="1" sz="1300" u="none" cap="none" strike="noStrike">
                        <a:latin typeface="Calibri"/>
                        <a:ea typeface="Calibri"/>
                        <a:cs typeface="Calibri"/>
                        <a:sym typeface="Calibri"/>
                      </a:endParaRPr>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300" u="none" cap="none" strike="noStrike">
                          <a:latin typeface="Calibri"/>
                          <a:ea typeface="Calibri"/>
                          <a:cs typeface="Calibri"/>
                          <a:sym typeface="Calibri"/>
                        </a:rPr>
                        <a:t>Category</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300" u="none" cap="none" strike="noStrike">
                          <a:latin typeface="Calibri"/>
                          <a:ea typeface="Calibri"/>
                          <a:cs typeface="Calibri"/>
                          <a:sym typeface="Calibri"/>
                        </a:rPr>
                        <a:t>UnlimitedAccess</a:t>
                      </a:r>
                      <a:endParaRPr b="1" sz="1300" u="none" cap="none" strike="noStrike">
                        <a:latin typeface="Calibri"/>
                        <a:ea typeface="Calibri"/>
                        <a:cs typeface="Calibri"/>
                        <a:sym typeface="Calibri"/>
                      </a:endParaRPr>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r>
              <a:tr h="350650">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Con1</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Horror</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Conjuring</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Movie</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Yes</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350650">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Con2</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Action</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Extraction</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Movie</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Yes</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468400">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Con3</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Romantic</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Titanic</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Movie</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No</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428325">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Con4</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Comedy</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Friends</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TV Show</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Yes</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350650">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Con5</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Action</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Spider-Man</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Movie</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Yes</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350650">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Con6</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Action</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Hulk</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Movie</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No</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468400">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Con7</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Crime</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Catch me if you can</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Movie</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Yes</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428325">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Con8</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Crime</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Money Heist</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TV Show</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300" u="none" cap="none" strike="noStrike"/>
                        <a:t>Yes</a:t>
                      </a:r>
                      <a:endParaRPr sz="1300" u="none" cap="none" strike="noStrike"/>
                    </a:p>
                  </a:txBody>
                  <a:tcPr marT="12400" marB="12400" marR="18600" marL="1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bl>
          </a:graphicData>
        </a:graphic>
      </p:graphicFrame>
      <p:pic>
        <p:nvPicPr>
          <p:cNvPr id="218" name="Google Shape;218;p9"/>
          <p:cNvPicPr preferRelativeResize="0"/>
          <p:nvPr/>
        </p:nvPicPr>
        <p:blipFill rotWithShape="1">
          <a:blip r:embed="rId3">
            <a:alphaModFix/>
          </a:blip>
          <a:srcRect b="0" l="0" r="0" t="0"/>
          <a:stretch/>
        </p:blipFill>
        <p:spPr>
          <a:xfrm>
            <a:off x="6111839" y="2314500"/>
            <a:ext cx="2855923" cy="193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311700" y="445025"/>
            <a:ext cx="2982645"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850"/>
              <a:t>PaymentHistory</a:t>
            </a:r>
            <a:endParaRPr b="1" sz="2850"/>
          </a:p>
        </p:txBody>
      </p:sp>
      <p:grpSp>
        <p:nvGrpSpPr>
          <p:cNvPr id="224" name="Google Shape;224;p10"/>
          <p:cNvGrpSpPr/>
          <p:nvPr/>
        </p:nvGrpSpPr>
        <p:grpSpPr>
          <a:xfrm>
            <a:off x="131884" y="4932485"/>
            <a:ext cx="562726" cy="105525"/>
            <a:chOff x="5615352" y="3915506"/>
            <a:chExt cx="750301" cy="140700"/>
          </a:xfrm>
        </p:grpSpPr>
        <p:sp>
          <p:nvSpPr>
            <p:cNvPr id="225" name="Google Shape;225;p10"/>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6" name="Google Shape;226;p10"/>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7" name="Google Shape;227;p10"/>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228" name="Google Shape;228;p10"/>
          <p:cNvGrpSpPr/>
          <p:nvPr/>
        </p:nvGrpSpPr>
        <p:grpSpPr>
          <a:xfrm>
            <a:off x="8361484" y="237391"/>
            <a:ext cx="562726" cy="105525"/>
            <a:chOff x="5615352" y="3915506"/>
            <a:chExt cx="750301" cy="140700"/>
          </a:xfrm>
        </p:grpSpPr>
        <p:sp>
          <p:nvSpPr>
            <p:cNvPr id="229" name="Google Shape;229;p10"/>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0" name="Google Shape;230;p10"/>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1" name="Google Shape;231;p10"/>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232" name="Google Shape;232;p10"/>
          <p:cNvSpPr txBox="1"/>
          <p:nvPr/>
        </p:nvSpPr>
        <p:spPr>
          <a:xfrm>
            <a:off x="287514" y="1202498"/>
            <a:ext cx="3269878" cy="104617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US" u="none" cap="none" strike="noStrike">
                <a:solidFill>
                  <a:schemeClr val="dk1"/>
                </a:solidFill>
                <a:latin typeface="Arial"/>
                <a:ea typeface="Arial"/>
                <a:cs typeface="Arial"/>
                <a:sym typeface="Arial"/>
              </a:rPr>
              <a:t>PaymentHistory</a:t>
            </a:r>
            <a:r>
              <a:rPr b="0" i="0" lang="en-US" u="none" cap="none" strike="noStrike">
                <a:solidFill>
                  <a:schemeClr val="dk1"/>
                </a:solidFill>
                <a:latin typeface="Arial"/>
                <a:ea typeface="Arial"/>
                <a:cs typeface="Arial"/>
                <a:sym typeface="Arial"/>
              </a:rPr>
              <a:t>(</a:t>
            </a:r>
            <a:r>
              <a:rPr b="0" i="0" lang="en-US" u="sng" cap="none" strike="noStrike">
                <a:solidFill>
                  <a:schemeClr val="dk1"/>
                </a:solidFill>
                <a:latin typeface="Arial"/>
                <a:ea typeface="Arial"/>
                <a:cs typeface="Arial"/>
                <a:sym typeface="Arial"/>
              </a:rPr>
              <a:t>PaymentID</a:t>
            </a:r>
            <a:r>
              <a:rPr b="0" i="0" lang="en-US" u="none" cap="none" strike="noStrike">
                <a:solidFill>
                  <a:schemeClr val="dk1"/>
                </a:solidFill>
                <a:latin typeface="Arial"/>
                <a:ea typeface="Arial"/>
                <a:cs typeface="Arial"/>
                <a:sym typeface="Arial"/>
              </a:rPr>
              <a:t>, PaymentDate, PaymentAmount, CardID [FK])</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u="none" cap="none" strike="noStrike">
              <a:solidFill>
                <a:schemeClr val="dk2"/>
              </a:solidFill>
              <a:latin typeface="Arial"/>
              <a:ea typeface="Arial"/>
              <a:cs typeface="Arial"/>
              <a:sym typeface="Arial"/>
            </a:endParaRPr>
          </a:p>
        </p:txBody>
      </p:sp>
      <p:graphicFrame>
        <p:nvGraphicFramePr>
          <p:cNvPr id="233" name="Google Shape;233;p10"/>
          <p:cNvGraphicFramePr/>
          <p:nvPr/>
        </p:nvGraphicFramePr>
        <p:xfrm>
          <a:off x="237409" y="2718970"/>
          <a:ext cx="3000000" cy="3000000"/>
        </p:xfrm>
        <a:graphic>
          <a:graphicData uri="http://schemas.openxmlformats.org/drawingml/2006/table">
            <a:tbl>
              <a:tblPr>
                <a:noFill/>
                <a:tableStyleId>{F69411BE-A237-4317-9E5D-012177FF15DA}</a:tableStyleId>
              </a:tblPr>
              <a:tblGrid>
                <a:gridCol w="2063775"/>
                <a:gridCol w="1900400"/>
                <a:gridCol w="2278750"/>
                <a:gridCol w="2278750"/>
              </a:tblGrid>
              <a:tr h="350850">
                <a:tc>
                  <a:txBody>
                    <a:bodyPr/>
                    <a:lstStyle/>
                    <a:p>
                      <a:pPr indent="0" lvl="0" marL="0" marR="0" rtl="0" algn="ctr">
                        <a:lnSpc>
                          <a:spcPct val="100000"/>
                        </a:lnSpc>
                        <a:spcBef>
                          <a:spcPts val="0"/>
                        </a:spcBef>
                        <a:spcAft>
                          <a:spcPts val="0"/>
                        </a:spcAft>
                        <a:buClr>
                          <a:srgbClr val="000000"/>
                        </a:buClr>
                        <a:buSzPts val="2100"/>
                        <a:buFont typeface="Arial"/>
                        <a:buNone/>
                      </a:pPr>
                      <a:r>
                        <a:rPr b="1" lang="en-US" u="sng" cap="none" strike="noStrike">
                          <a:latin typeface="Arial"/>
                          <a:ea typeface="Arial"/>
                          <a:cs typeface="Arial"/>
                          <a:sym typeface="Arial"/>
                        </a:rPr>
                        <a:t>PaymentID</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u="none" cap="none" strike="noStrike">
                          <a:latin typeface="Calibri"/>
                          <a:ea typeface="Calibri"/>
                          <a:cs typeface="Calibri"/>
                          <a:sym typeface="Calibri"/>
                        </a:rPr>
                        <a:t>PaymentDate</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u="none" cap="none" strike="noStrike">
                          <a:latin typeface="Calibri"/>
                          <a:ea typeface="Calibri"/>
                          <a:cs typeface="Calibri"/>
                          <a:sym typeface="Calibri"/>
                        </a:rPr>
                        <a:t>PaymentAmount</a:t>
                      </a:r>
                      <a:endParaRPr b="1" u="none" cap="none" strike="noStrike">
                        <a:latin typeface="Calibri"/>
                        <a:ea typeface="Calibri"/>
                        <a:cs typeface="Calibri"/>
                        <a:sym typeface="Calibri"/>
                      </a:endParaRPr>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u="none" cap="none" strike="noStrike">
                          <a:latin typeface="Calibri"/>
                          <a:ea typeface="Calibri"/>
                          <a:cs typeface="Calibri"/>
                          <a:sym typeface="Calibri"/>
                        </a:rPr>
                        <a:t>CardID[FK]</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r>
              <a:tr h="350850">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INV156</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2023-11-16</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6.99</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CP2645</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350850">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INV478</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2023-11-26</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22.99</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CP3847</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350850">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INV567</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2023-11-08</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15.49</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CP7489</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350850">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INV098</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2023-11-22</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15.49</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CP0346</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350850">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INV234</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2023-11-01</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22.99</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A5DEC6"/>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lang="en-US" u="none" cap="none" strike="noStrike"/>
                        <a:t>CP1280</a:t>
                      </a:r>
                      <a:endParaRPr u="none" cap="none" strike="noStrike"/>
                    </a:p>
                  </a:txBody>
                  <a:tcPr marT="17200" marB="17200" marR="25800" marL="2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bl>
          </a:graphicData>
        </a:graphic>
      </p:graphicFrame>
      <p:pic>
        <p:nvPicPr>
          <p:cNvPr id="234" name="Google Shape;234;p10"/>
          <p:cNvPicPr preferRelativeResize="0"/>
          <p:nvPr/>
        </p:nvPicPr>
        <p:blipFill rotWithShape="1">
          <a:blip r:embed="rId3">
            <a:alphaModFix/>
          </a:blip>
          <a:srcRect b="0" l="0" r="0" t="0"/>
          <a:stretch/>
        </p:blipFill>
        <p:spPr>
          <a:xfrm>
            <a:off x="4255797" y="810461"/>
            <a:ext cx="3860800" cy="161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1"/>
          <p:cNvSpPr txBox="1"/>
          <p:nvPr>
            <p:ph type="title"/>
          </p:nvPr>
        </p:nvSpPr>
        <p:spPr>
          <a:xfrm>
            <a:off x="311700" y="445025"/>
            <a:ext cx="4084936"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850"/>
              <a:t>ViewingHistory</a:t>
            </a:r>
            <a:endParaRPr b="1" sz="2850"/>
          </a:p>
        </p:txBody>
      </p:sp>
      <p:grpSp>
        <p:nvGrpSpPr>
          <p:cNvPr id="240" name="Google Shape;240;p11"/>
          <p:cNvGrpSpPr/>
          <p:nvPr/>
        </p:nvGrpSpPr>
        <p:grpSpPr>
          <a:xfrm>
            <a:off x="131884" y="4932485"/>
            <a:ext cx="562726" cy="105525"/>
            <a:chOff x="5615352" y="3915506"/>
            <a:chExt cx="750301" cy="140700"/>
          </a:xfrm>
        </p:grpSpPr>
        <p:sp>
          <p:nvSpPr>
            <p:cNvPr id="241" name="Google Shape;241;p11"/>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2" name="Google Shape;242;p11"/>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3" name="Google Shape;243;p11"/>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244" name="Google Shape;244;p11"/>
          <p:cNvGrpSpPr/>
          <p:nvPr/>
        </p:nvGrpSpPr>
        <p:grpSpPr>
          <a:xfrm>
            <a:off x="8361484" y="237391"/>
            <a:ext cx="562726" cy="105525"/>
            <a:chOff x="5615352" y="3915506"/>
            <a:chExt cx="750301" cy="140700"/>
          </a:xfrm>
        </p:grpSpPr>
        <p:sp>
          <p:nvSpPr>
            <p:cNvPr id="245" name="Google Shape;245;p11"/>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6" name="Google Shape;246;p11"/>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7" name="Google Shape;247;p11"/>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248" name="Google Shape;248;p11"/>
          <p:cNvSpPr txBox="1"/>
          <p:nvPr/>
        </p:nvSpPr>
        <p:spPr>
          <a:xfrm>
            <a:off x="4912475" y="977025"/>
            <a:ext cx="4011600" cy="65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1" i="0" lang="en-US" u="none" cap="none" strike="noStrike">
                <a:solidFill>
                  <a:schemeClr val="dk1"/>
                </a:solidFill>
              </a:rPr>
              <a:t>ViewingHistory</a:t>
            </a:r>
            <a:r>
              <a:rPr b="0" i="0" lang="en-US" u="none" cap="none" strike="noStrike">
                <a:solidFill>
                  <a:schemeClr val="dk1"/>
                </a:solidFill>
                <a:latin typeface="Arial"/>
                <a:ea typeface="Arial"/>
                <a:cs typeface="Arial"/>
                <a:sym typeface="Arial"/>
              </a:rPr>
              <a:t>(</a:t>
            </a:r>
            <a:r>
              <a:rPr b="0" i="0" lang="en-US" u="sng" cap="none" strike="noStrike">
                <a:solidFill>
                  <a:schemeClr val="dk1"/>
                </a:solidFill>
                <a:latin typeface="Arial"/>
                <a:ea typeface="Arial"/>
                <a:cs typeface="Arial"/>
                <a:sym typeface="Arial"/>
              </a:rPr>
              <a:t>ContentID</a:t>
            </a:r>
            <a:r>
              <a:rPr b="0" i="0" lang="en-US" u="none" cap="none" strike="noStrike">
                <a:solidFill>
                  <a:schemeClr val="dk1"/>
                </a:solidFill>
                <a:latin typeface="Arial"/>
                <a:ea typeface="Arial"/>
                <a:cs typeface="Arial"/>
                <a:sym typeface="Arial"/>
              </a:rPr>
              <a:t> [FK], </a:t>
            </a:r>
            <a:r>
              <a:rPr b="0" i="0" lang="en-US" u="sng" cap="none" strike="noStrike">
                <a:solidFill>
                  <a:schemeClr val="dk1"/>
                </a:solidFill>
                <a:latin typeface="Arial"/>
                <a:ea typeface="Arial"/>
                <a:cs typeface="Arial"/>
                <a:sym typeface="Arial"/>
              </a:rPr>
              <a:t>ProfileID</a:t>
            </a:r>
            <a:r>
              <a:rPr b="0" i="0" lang="en-US" u="none" cap="none" strike="noStrike">
                <a:solidFill>
                  <a:schemeClr val="dk1"/>
                </a:solidFill>
                <a:latin typeface="Arial"/>
                <a:ea typeface="Arial"/>
                <a:cs typeface="Arial"/>
                <a:sym typeface="Arial"/>
              </a:rPr>
              <a:t> [FK], LastWatchedDate, Runtime)</a:t>
            </a:r>
            <a:endParaRPr b="0" i="0" u="none" cap="none" strike="noStrike">
              <a:solidFill>
                <a:schemeClr val="dk2"/>
              </a:solidFill>
              <a:latin typeface="Arial"/>
              <a:ea typeface="Arial"/>
              <a:cs typeface="Arial"/>
              <a:sym typeface="Arial"/>
            </a:endParaRPr>
          </a:p>
        </p:txBody>
      </p:sp>
      <p:graphicFrame>
        <p:nvGraphicFramePr>
          <p:cNvPr id="249" name="Google Shape;249;p11"/>
          <p:cNvGraphicFramePr/>
          <p:nvPr/>
        </p:nvGraphicFramePr>
        <p:xfrm>
          <a:off x="360485" y="977030"/>
          <a:ext cx="3000000" cy="3000000"/>
        </p:xfrm>
        <a:graphic>
          <a:graphicData uri="http://schemas.openxmlformats.org/drawingml/2006/table">
            <a:tbl>
              <a:tblPr>
                <a:noFill/>
                <a:tableStyleId>{F69411BE-A237-4317-9E5D-012177FF15DA}</a:tableStyleId>
              </a:tblPr>
              <a:tblGrid>
                <a:gridCol w="1089350"/>
                <a:gridCol w="1008750"/>
                <a:gridCol w="1447250"/>
                <a:gridCol w="808600"/>
              </a:tblGrid>
              <a:tr h="345050">
                <a:tc>
                  <a:txBody>
                    <a:bodyPr/>
                    <a:lstStyle/>
                    <a:p>
                      <a:pPr indent="0" lvl="0" marL="0" marR="0" rtl="0" algn="l">
                        <a:lnSpc>
                          <a:spcPct val="100000"/>
                        </a:lnSpc>
                        <a:spcBef>
                          <a:spcPts val="0"/>
                        </a:spcBef>
                        <a:spcAft>
                          <a:spcPts val="0"/>
                        </a:spcAft>
                        <a:buClr>
                          <a:srgbClr val="000000"/>
                        </a:buClr>
                        <a:buSzPts val="1300"/>
                        <a:buFont typeface="Arial"/>
                        <a:buNone/>
                      </a:pPr>
                      <a:r>
                        <a:rPr b="1" lang="en-US" sz="1300" u="sng" cap="none" strike="noStrike">
                          <a:latin typeface="Calibri"/>
                          <a:ea typeface="Calibri"/>
                          <a:cs typeface="Calibri"/>
                          <a:sym typeface="Calibri"/>
                        </a:rPr>
                        <a:t>ContentID</a:t>
                      </a:r>
                      <a:r>
                        <a:rPr b="1" lang="en-US" sz="1300" cap="none" strike="noStrike">
                          <a:latin typeface="Calibri"/>
                          <a:ea typeface="Calibri"/>
                          <a:cs typeface="Calibri"/>
                          <a:sym typeface="Calibri"/>
                        </a:rPr>
                        <a:t> [FK]</a:t>
                      </a:r>
                      <a:endParaRPr sz="1700"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sng" cap="none" strike="noStrike">
                          <a:latin typeface="Calibri"/>
                          <a:ea typeface="Calibri"/>
                          <a:cs typeface="Calibri"/>
                          <a:sym typeface="Calibri"/>
                        </a:rPr>
                        <a:t>ProfileID</a:t>
                      </a:r>
                      <a:r>
                        <a:rPr b="1" lang="en-US" sz="1300" cap="none" strike="noStrike">
                          <a:latin typeface="Calibri"/>
                          <a:ea typeface="Calibri"/>
                          <a:cs typeface="Calibri"/>
                          <a:sym typeface="Calibri"/>
                        </a:rPr>
                        <a:t> [FK]</a:t>
                      </a:r>
                      <a:endParaRPr sz="1700"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LastWatchedDate</a:t>
                      </a:r>
                      <a:endParaRPr b="1" sz="1200" u="none" cap="none" strike="noStrike">
                        <a:latin typeface="Arial"/>
                        <a:ea typeface="Arial"/>
                        <a:cs typeface="Arial"/>
                        <a:sym typeface="Arial"/>
                      </a:endParaRPr>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Calibri"/>
                          <a:ea typeface="Calibri"/>
                          <a:cs typeface="Calibri"/>
                          <a:sym typeface="Calibri"/>
                        </a:rPr>
                        <a:t>Runtime</a:t>
                      </a:r>
                      <a:endParaRPr b="1" sz="13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Calibri"/>
                          <a:ea typeface="Calibri"/>
                          <a:cs typeface="Calibri"/>
                          <a:sym typeface="Calibri"/>
                        </a:rPr>
                        <a:t>(mins)</a:t>
                      </a:r>
                      <a:endParaRPr sz="17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Con1</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2023-11-01</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20</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Con2</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2023-10-08</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16</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Con3</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2023-10-20</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Con4</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2023-08-01</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47</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2023-01-19</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29</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Con3</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2023-11-01</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46</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2023-10-08</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10</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Con6</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2023-10-20</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13</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Con8</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2023-08-01</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18</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Con1</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2023-01-19</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30</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Con3</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2023-11-01</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26</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2023-10-08</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29</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Con7</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2023-10-20</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31</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Con8</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D01C5</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2023-08-01</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42</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22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Con2</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A01C1</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2023-01-19</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28</a:t>
                      </a:r>
                      <a:endParaRPr sz="1400" u="none" cap="none" strike="noStrike"/>
                    </a:p>
                  </a:txBody>
                  <a:tcPr marT="16300" marB="16300" marR="24450" marL="244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bl>
          </a:graphicData>
        </a:graphic>
      </p:graphicFrame>
      <p:pic>
        <p:nvPicPr>
          <p:cNvPr id="250" name="Google Shape;250;p11"/>
          <p:cNvPicPr preferRelativeResize="0"/>
          <p:nvPr/>
        </p:nvPicPr>
        <p:blipFill rotWithShape="1">
          <a:blip r:embed="rId3">
            <a:alphaModFix/>
          </a:blip>
          <a:srcRect b="0" l="0" r="0" t="0"/>
          <a:stretch/>
        </p:blipFill>
        <p:spPr>
          <a:xfrm>
            <a:off x="4949160" y="1630485"/>
            <a:ext cx="3530600" cy="330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850"/>
              <a:t>Netflix Database Full ERD </a:t>
            </a:r>
            <a:endParaRPr/>
          </a:p>
        </p:txBody>
      </p:sp>
      <p:grpSp>
        <p:nvGrpSpPr>
          <p:cNvPr id="256" name="Google Shape;256;p13"/>
          <p:cNvGrpSpPr/>
          <p:nvPr/>
        </p:nvGrpSpPr>
        <p:grpSpPr>
          <a:xfrm>
            <a:off x="131884" y="4932485"/>
            <a:ext cx="562726" cy="105525"/>
            <a:chOff x="5615352" y="3915506"/>
            <a:chExt cx="750301" cy="140700"/>
          </a:xfrm>
        </p:grpSpPr>
        <p:sp>
          <p:nvSpPr>
            <p:cNvPr id="257" name="Google Shape;257;p13"/>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8" name="Google Shape;258;p13"/>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9" name="Google Shape;259;p13"/>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260" name="Google Shape;260;p13"/>
          <p:cNvGrpSpPr/>
          <p:nvPr/>
        </p:nvGrpSpPr>
        <p:grpSpPr>
          <a:xfrm>
            <a:off x="8361484" y="237391"/>
            <a:ext cx="562726" cy="105525"/>
            <a:chOff x="5615352" y="3915506"/>
            <a:chExt cx="750301" cy="140700"/>
          </a:xfrm>
        </p:grpSpPr>
        <p:sp>
          <p:nvSpPr>
            <p:cNvPr id="261" name="Google Shape;261;p13"/>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2" name="Google Shape;262;p13"/>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3" name="Google Shape;263;p13"/>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id="264" name="Google Shape;264;p13"/>
          <p:cNvPicPr preferRelativeResize="0"/>
          <p:nvPr/>
        </p:nvPicPr>
        <p:blipFill>
          <a:blip r:embed="rId3">
            <a:alphaModFix/>
          </a:blip>
          <a:stretch>
            <a:fillRect/>
          </a:stretch>
        </p:blipFill>
        <p:spPr>
          <a:xfrm>
            <a:off x="311700" y="1170125"/>
            <a:ext cx="8520601" cy="3647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4"/>
          <p:cNvSpPr txBox="1"/>
          <p:nvPr>
            <p:ph type="title"/>
          </p:nvPr>
        </p:nvSpPr>
        <p:spPr>
          <a:xfrm>
            <a:off x="1388449" y="2114550"/>
            <a:ext cx="6367101" cy="914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sz="2800"/>
              <a:t>Business Insights from Netflix Database</a:t>
            </a:r>
            <a:endParaRPr/>
          </a:p>
        </p:txBody>
      </p:sp>
      <p:grpSp>
        <p:nvGrpSpPr>
          <p:cNvPr id="270" name="Google Shape;270;p14"/>
          <p:cNvGrpSpPr/>
          <p:nvPr/>
        </p:nvGrpSpPr>
        <p:grpSpPr>
          <a:xfrm>
            <a:off x="131884" y="4932485"/>
            <a:ext cx="562726" cy="105525"/>
            <a:chOff x="5615352" y="3915506"/>
            <a:chExt cx="750301" cy="140700"/>
          </a:xfrm>
        </p:grpSpPr>
        <p:sp>
          <p:nvSpPr>
            <p:cNvPr id="271" name="Google Shape;271;p14"/>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2" name="Google Shape;272;p14"/>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3" name="Google Shape;273;p14"/>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274" name="Google Shape;274;p14"/>
          <p:cNvGrpSpPr/>
          <p:nvPr/>
        </p:nvGrpSpPr>
        <p:grpSpPr>
          <a:xfrm>
            <a:off x="8361484" y="237391"/>
            <a:ext cx="562726" cy="105525"/>
            <a:chOff x="5615352" y="3915506"/>
            <a:chExt cx="750301" cy="140700"/>
          </a:xfrm>
        </p:grpSpPr>
        <p:sp>
          <p:nvSpPr>
            <p:cNvPr id="275" name="Google Shape;275;p14"/>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6" name="Google Shape;276;p14"/>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7" name="Google Shape;277;p14"/>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8"/>
          <p:cNvSpPr txBox="1"/>
          <p:nvPr>
            <p:ph type="title"/>
          </p:nvPr>
        </p:nvSpPr>
        <p:spPr>
          <a:xfrm>
            <a:off x="311700" y="425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US"/>
              <a:t>1. Customer Churn</a:t>
            </a:r>
            <a:endParaRPr/>
          </a:p>
        </p:txBody>
      </p:sp>
      <p:sp>
        <p:nvSpPr>
          <p:cNvPr id="283" name="Google Shape;283;p18"/>
          <p:cNvSpPr txBox="1"/>
          <p:nvPr>
            <p:ph idx="1" type="body"/>
          </p:nvPr>
        </p:nvSpPr>
        <p:spPr>
          <a:xfrm>
            <a:off x="318450" y="3256963"/>
            <a:ext cx="8443800" cy="1398900"/>
          </a:xfrm>
          <a:prstGeom prst="rect">
            <a:avLst/>
          </a:prstGeom>
          <a:noFill/>
          <a:ln>
            <a:noFill/>
          </a:ln>
        </p:spPr>
        <p:txBody>
          <a:bodyPr anchorCtr="0" anchor="t" bIns="91425" lIns="91425" spcFirstLastPara="1" rIns="91425" wrap="square" tIns="91425">
            <a:normAutofit/>
          </a:bodyPr>
          <a:lstStyle/>
          <a:p>
            <a:pPr indent="0" lvl="0" marL="0" rtl="0" algn="just">
              <a:lnSpc>
                <a:spcPct val="105000"/>
              </a:lnSpc>
              <a:spcBef>
                <a:spcPts val="0"/>
              </a:spcBef>
              <a:spcAft>
                <a:spcPts val="0"/>
              </a:spcAft>
              <a:buSzPts val="1400"/>
              <a:buNone/>
            </a:pPr>
            <a:r>
              <a:rPr lang="en-US" sz="1800">
                <a:solidFill>
                  <a:schemeClr val="dk1"/>
                </a:solidFill>
              </a:rPr>
              <a:t>This business implications gives us the customers churn based on their age, viewing pattern(content they preferred watching), demographics, age on Netflix and the subscribed plans. If this number goes high then it alarms that new measure should be implemented for customer retention.</a:t>
            </a:r>
            <a:endParaRPr sz="1800">
              <a:solidFill>
                <a:schemeClr val="dk1"/>
              </a:solidFill>
            </a:endParaRPr>
          </a:p>
        </p:txBody>
      </p:sp>
      <p:grpSp>
        <p:nvGrpSpPr>
          <p:cNvPr id="284" name="Google Shape;284;p18"/>
          <p:cNvGrpSpPr/>
          <p:nvPr/>
        </p:nvGrpSpPr>
        <p:grpSpPr>
          <a:xfrm>
            <a:off x="131884" y="4932485"/>
            <a:ext cx="562726" cy="105525"/>
            <a:chOff x="5615352" y="3915506"/>
            <a:chExt cx="750301" cy="140700"/>
          </a:xfrm>
        </p:grpSpPr>
        <p:sp>
          <p:nvSpPr>
            <p:cNvPr id="285" name="Google Shape;285;p18"/>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6" name="Google Shape;286;p18"/>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7" name="Google Shape;287;p18"/>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288" name="Google Shape;288;p18"/>
          <p:cNvGrpSpPr/>
          <p:nvPr/>
        </p:nvGrpSpPr>
        <p:grpSpPr>
          <a:xfrm>
            <a:off x="8361484" y="237391"/>
            <a:ext cx="562726" cy="105525"/>
            <a:chOff x="5615352" y="3915506"/>
            <a:chExt cx="750301" cy="140700"/>
          </a:xfrm>
        </p:grpSpPr>
        <p:sp>
          <p:nvSpPr>
            <p:cNvPr id="289" name="Google Shape;289;p18"/>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0" name="Google Shape;290;p18"/>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1" name="Google Shape;291;p18"/>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292" name="Google Shape;292;p18"/>
          <p:cNvSpPr txBox="1"/>
          <p:nvPr/>
        </p:nvSpPr>
        <p:spPr>
          <a:xfrm>
            <a:off x="7452986" y="4624708"/>
            <a:ext cx="13656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Himani Porwal</a:t>
            </a:r>
            <a:endParaRPr b="0" i="0" sz="1400" u="none" cap="none" strike="noStrike">
              <a:solidFill>
                <a:srgbClr val="000000"/>
              </a:solidFill>
              <a:latin typeface="Arial"/>
              <a:ea typeface="Arial"/>
              <a:cs typeface="Arial"/>
              <a:sym typeface="Arial"/>
            </a:endParaRPr>
          </a:p>
        </p:txBody>
      </p:sp>
      <p:sp>
        <p:nvSpPr>
          <p:cNvPr id="293" name="Google Shape;293;p18"/>
          <p:cNvSpPr txBox="1"/>
          <p:nvPr/>
        </p:nvSpPr>
        <p:spPr>
          <a:xfrm>
            <a:off x="572750" y="2403300"/>
            <a:ext cx="6468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294" name="Google Shape;294;p18"/>
          <p:cNvPicPr preferRelativeResize="0"/>
          <p:nvPr/>
        </p:nvPicPr>
        <p:blipFill>
          <a:blip r:embed="rId3">
            <a:alphaModFix/>
          </a:blip>
          <a:stretch>
            <a:fillRect/>
          </a:stretch>
        </p:blipFill>
        <p:spPr>
          <a:xfrm>
            <a:off x="336877" y="2029512"/>
            <a:ext cx="8470237" cy="1155950"/>
          </a:xfrm>
          <a:prstGeom prst="rect">
            <a:avLst/>
          </a:prstGeom>
          <a:noFill/>
          <a:ln>
            <a:noFill/>
          </a:ln>
        </p:spPr>
      </p:pic>
      <p:pic>
        <p:nvPicPr>
          <p:cNvPr id="295" name="Google Shape;295;p18"/>
          <p:cNvPicPr preferRelativeResize="0"/>
          <p:nvPr/>
        </p:nvPicPr>
        <p:blipFill>
          <a:blip r:embed="rId4">
            <a:alphaModFix/>
          </a:blip>
          <a:stretch>
            <a:fillRect/>
          </a:stretch>
        </p:blipFill>
        <p:spPr>
          <a:xfrm>
            <a:off x="336875" y="1105375"/>
            <a:ext cx="7823537" cy="852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US"/>
              <a:t>2.</a:t>
            </a:r>
            <a:r>
              <a:rPr b="1" lang="en-US"/>
              <a:t> Content Preference Analysis</a:t>
            </a:r>
            <a:endParaRPr/>
          </a:p>
        </p:txBody>
      </p:sp>
      <p:grpSp>
        <p:nvGrpSpPr>
          <p:cNvPr id="301" name="Google Shape;301;p16"/>
          <p:cNvGrpSpPr/>
          <p:nvPr/>
        </p:nvGrpSpPr>
        <p:grpSpPr>
          <a:xfrm>
            <a:off x="131884" y="4932485"/>
            <a:ext cx="562726" cy="105525"/>
            <a:chOff x="5615352" y="3915506"/>
            <a:chExt cx="750301" cy="140700"/>
          </a:xfrm>
        </p:grpSpPr>
        <p:sp>
          <p:nvSpPr>
            <p:cNvPr id="302" name="Google Shape;302;p16"/>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3" name="Google Shape;303;p16"/>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4" name="Google Shape;304;p16"/>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305" name="Google Shape;305;p16"/>
          <p:cNvGrpSpPr/>
          <p:nvPr/>
        </p:nvGrpSpPr>
        <p:grpSpPr>
          <a:xfrm>
            <a:off x="8361484" y="237391"/>
            <a:ext cx="562726" cy="105525"/>
            <a:chOff x="5615352" y="3915506"/>
            <a:chExt cx="750301" cy="140700"/>
          </a:xfrm>
        </p:grpSpPr>
        <p:sp>
          <p:nvSpPr>
            <p:cNvPr id="306" name="Google Shape;306;p16"/>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7" name="Google Shape;307;p16"/>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8" name="Google Shape;308;p16"/>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309" name="Google Shape;309;p16"/>
          <p:cNvSpPr txBox="1"/>
          <p:nvPr/>
        </p:nvSpPr>
        <p:spPr>
          <a:xfrm>
            <a:off x="7277622" y="4624708"/>
            <a:ext cx="154106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Anubhav Dubey</a:t>
            </a:r>
            <a:endParaRPr b="0" i="0" sz="1400" u="none" cap="none" strike="noStrike">
              <a:solidFill>
                <a:srgbClr val="000000"/>
              </a:solidFill>
              <a:latin typeface="Arial"/>
              <a:ea typeface="Arial"/>
              <a:cs typeface="Arial"/>
              <a:sym typeface="Arial"/>
            </a:endParaRPr>
          </a:p>
        </p:txBody>
      </p:sp>
      <p:pic>
        <p:nvPicPr>
          <p:cNvPr id="310" name="Google Shape;310;p16"/>
          <p:cNvPicPr preferRelativeResize="0"/>
          <p:nvPr/>
        </p:nvPicPr>
        <p:blipFill>
          <a:blip r:embed="rId3">
            <a:alphaModFix/>
          </a:blip>
          <a:stretch>
            <a:fillRect/>
          </a:stretch>
        </p:blipFill>
        <p:spPr>
          <a:xfrm>
            <a:off x="131875" y="1017725"/>
            <a:ext cx="8792325" cy="2685525"/>
          </a:xfrm>
          <a:prstGeom prst="rect">
            <a:avLst/>
          </a:prstGeom>
          <a:noFill/>
          <a:ln>
            <a:noFill/>
          </a:ln>
        </p:spPr>
      </p:pic>
      <p:pic>
        <p:nvPicPr>
          <p:cNvPr id="311" name="Google Shape;311;p16"/>
          <p:cNvPicPr preferRelativeResize="0"/>
          <p:nvPr/>
        </p:nvPicPr>
        <p:blipFill>
          <a:blip r:embed="rId4">
            <a:alphaModFix/>
          </a:blip>
          <a:stretch>
            <a:fillRect/>
          </a:stretch>
        </p:blipFill>
        <p:spPr>
          <a:xfrm>
            <a:off x="1732851" y="2803801"/>
            <a:ext cx="6546525" cy="159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grpSp>
        <p:nvGrpSpPr>
          <p:cNvPr id="316" name="Google Shape;316;g2a55db618ca_0_18"/>
          <p:cNvGrpSpPr/>
          <p:nvPr/>
        </p:nvGrpSpPr>
        <p:grpSpPr>
          <a:xfrm>
            <a:off x="131882" y="4932485"/>
            <a:ext cx="562726" cy="105525"/>
            <a:chOff x="5615352" y="3915506"/>
            <a:chExt cx="750301" cy="140700"/>
          </a:xfrm>
        </p:grpSpPr>
        <p:sp>
          <p:nvSpPr>
            <p:cNvPr id="317" name="Google Shape;317;g2a55db618ca_0_18"/>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18" name="Google Shape;318;g2a55db618ca_0_18"/>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19" name="Google Shape;319;g2a55db618ca_0_18"/>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320" name="Google Shape;320;g2a55db618ca_0_18"/>
          <p:cNvGrpSpPr/>
          <p:nvPr/>
        </p:nvGrpSpPr>
        <p:grpSpPr>
          <a:xfrm>
            <a:off x="8361482" y="237391"/>
            <a:ext cx="562726" cy="105525"/>
            <a:chOff x="5615352" y="3915506"/>
            <a:chExt cx="750301" cy="140700"/>
          </a:xfrm>
        </p:grpSpPr>
        <p:sp>
          <p:nvSpPr>
            <p:cNvPr id="321" name="Google Shape;321;g2a55db618ca_0_18"/>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22" name="Google Shape;322;g2a55db618ca_0_18"/>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23" name="Google Shape;323;g2a55db618ca_0_18"/>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324" name="Google Shape;324;g2a55db618ca_0_18"/>
          <p:cNvSpPr txBox="1"/>
          <p:nvPr/>
        </p:nvSpPr>
        <p:spPr>
          <a:xfrm>
            <a:off x="7277622" y="4624708"/>
            <a:ext cx="1541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Anubhav Dubey</a:t>
            </a:r>
            <a:endParaRPr b="0" i="0" sz="1400" u="none" cap="none" strike="noStrike">
              <a:solidFill>
                <a:srgbClr val="000000"/>
              </a:solidFill>
              <a:latin typeface="Arial"/>
              <a:ea typeface="Arial"/>
              <a:cs typeface="Arial"/>
              <a:sym typeface="Arial"/>
            </a:endParaRPr>
          </a:p>
        </p:txBody>
      </p:sp>
      <p:sp>
        <p:nvSpPr>
          <p:cNvPr id="325" name="Google Shape;325;g2a55db618ca_0_18"/>
          <p:cNvSpPr txBox="1"/>
          <p:nvPr>
            <p:ph idx="1" type="body"/>
          </p:nvPr>
        </p:nvSpPr>
        <p:spPr>
          <a:xfrm>
            <a:off x="239900" y="320225"/>
            <a:ext cx="8507100" cy="4550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en-US" sz="1300">
                <a:solidFill>
                  <a:schemeClr val="dk1"/>
                </a:solidFill>
              </a:rPr>
              <a:t>This query provides valuable insights into the viewing habits of Netflix users across various demographics and content categories. Here are some key business implications:</a:t>
            </a:r>
            <a:endParaRPr sz="1300">
              <a:solidFill>
                <a:schemeClr val="dk1"/>
              </a:solidFill>
            </a:endParaRPr>
          </a:p>
          <a:p>
            <a:pPr indent="0" lvl="0" marL="0" rtl="0" algn="l">
              <a:lnSpc>
                <a:spcPct val="105000"/>
              </a:lnSpc>
              <a:spcBef>
                <a:spcPts val="0"/>
              </a:spcBef>
              <a:spcAft>
                <a:spcPts val="0"/>
              </a:spcAft>
              <a:buSzPts val="440"/>
              <a:buNone/>
            </a:pPr>
            <a:r>
              <a:t/>
            </a:r>
            <a:endParaRPr sz="1300">
              <a:solidFill>
                <a:schemeClr val="dk1"/>
              </a:solidFill>
            </a:endParaRPr>
          </a:p>
          <a:p>
            <a:pPr indent="0" lvl="0" marL="0" rtl="0" algn="l">
              <a:lnSpc>
                <a:spcPct val="105000"/>
              </a:lnSpc>
              <a:spcBef>
                <a:spcPts val="0"/>
              </a:spcBef>
              <a:spcAft>
                <a:spcPts val="0"/>
              </a:spcAft>
              <a:buSzPts val="440"/>
              <a:buNone/>
            </a:pPr>
            <a:r>
              <a:rPr b="1" lang="en-US" sz="1300">
                <a:solidFill>
                  <a:schemeClr val="dk1"/>
                </a:solidFill>
              </a:rPr>
              <a:t>Gender</a:t>
            </a:r>
            <a:r>
              <a:rPr lang="en-US" sz="1300">
                <a:solidFill>
                  <a:schemeClr val="dk1"/>
                </a:solidFill>
              </a:rPr>
              <a:t>: We can analyze how viewing behavior differs between genders. For example, which genres are more popular among men vs. women? This information can be used to tailor content recommendations and marketing campaigns to specific demographics.</a:t>
            </a:r>
            <a:endParaRPr sz="1300">
              <a:solidFill>
                <a:schemeClr val="dk1"/>
              </a:solidFill>
            </a:endParaRPr>
          </a:p>
          <a:p>
            <a:pPr indent="0" lvl="0" marL="0" rtl="0" algn="l">
              <a:lnSpc>
                <a:spcPct val="105000"/>
              </a:lnSpc>
              <a:spcBef>
                <a:spcPts val="0"/>
              </a:spcBef>
              <a:spcAft>
                <a:spcPts val="0"/>
              </a:spcAft>
              <a:buSzPts val="440"/>
              <a:buNone/>
            </a:pPr>
            <a:r>
              <a:rPr b="1" lang="en-US" sz="1300">
                <a:solidFill>
                  <a:schemeClr val="dk1"/>
                </a:solidFill>
              </a:rPr>
              <a:t>Age</a:t>
            </a:r>
            <a:r>
              <a:rPr lang="en-US" sz="1300">
                <a:solidFill>
                  <a:schemeClr val="dk1"/>
                </a:solidFill>
              </a:rPr>
              <a:t>: By analyzing viewing habits by age group, Netflix can understand what content resonates with different audiences. This can help them develop targeted content strategies and acquire content licenses that cater to specific age groups.</a:t>
            </a:r>
            <a:endParaRPr sz="1300">
              <a:solidFill>
                <a:schemeClr val="dk1"/>
              </a:solidFill>
            </a:endParaRPr>
          </a:p>
          <a:p>
            <a:pPr indent="0" lvl="0" marL="0" rtl="0" algn="l">
              <a:lnSpc>
                <a:spcPct val="105000"/>
              </a:lnSpc>
              <a:spcBef>
                <a:spcPts val="0"/>
              </a:spcBef>
              <a:spcAft>
                <a:spcPts val="0"/>
              </a:spcAft>
              <a:buSzPts val="440"/>
              <a:buNone/>
            </a:pPr>
            <a:r>
              <a:rPr b="1" lang="en-US" sz="1300">
                <a:solidFill>
                  <a:schemeClr val="dk1"/>
                </a:solidFill>
              </a:rPr>
              <a:t>Language</a:t>
            </a:r>
            <a:r>
              <a:rPr lang="en-US" sz="1300">
                <a:solidFill>
                  <a:schemeClr val="dk1"/>
                </a:solidFill>
              </a:rPr>
              <a:t>: Understanding which languages are most popular among viewers can help Netflix decide which languages to prioritize for subtitles and dubbing. This can make their content accessible to a wider audience and potentially increase viewership.</a:t>
            </a:r>
            <a:endParaRPr sz="1300">
              <a:solidFill>
                <a:schemeClr val="dk1"/>
              </a:solidFill>
            </a:endParaRPr>
          </a:p>
          <a:p>
            <a:pPr indent="0" lvl="0" marL="0" rtl="0" algn="l">
              <a:lnSpc>
                <a:spcPct val="105000"/>
              </a:lnSpc>
              <a:spcBef>
                <a:spcPts val="0"/>
              </a:spcBef>
              <a:spcAft>
                <a:spcPts val="0"/>
              </a:spcAft>
              <a:buSzPts val="440"/>
              <a:buNone/>
            </a:pPr>
            <a:r>
              <a:rPr b="1" lang="en-US" sz="1300">
                <a:solidFill>
                  <a:schemeClr val="dk1"/>
                </a:solidFill>
              </a:rPr>
              <a:t>Country</a:t>
            </a:r>
            <a:r>
              <a:rPr lang="en-US" sz="1300">
                <a:solidFill>
                  <a:schemeClr val="dk1"/>
                </a:solidFill>
              </a:rPr>
              <a:t>: Analyzing viewing habits by country can reveal cultural preferences and identify opportunities for international expansion. Netflix can use this information to tailor their content offerings and marketing strategies to different regions.</a:t>
            </a:r>
            <a:endParaRPr sz="1300">
              <a:solidFill>
                <a:schemeClr val="dk1"/>
              </a:solidFill>
            </a:endParaRPr>
          </a:p>
          <a:p>
            <a:pPr indent="0" lvl="0" marL="0" rtl="0" algn="l">
              <a:lnSpc>
                <a:spcPct val="105000"/>
              </a:lnSpc>
              <a:spcBef>
                <a:spcPts val="0"/>
              </a:spcBef>
              <a:spcAft>
                <a:spcPts val="0"/>
              </a:spcAft>
              <a:buSzPts val="440"/>
              <a:buNone/>
            </a:pPr>
            <a:r>
              <a:rPr b="1" lang="en-US" sz="1300">
                <a:solidFill>
                  <a:schemeClr val="dk1"/>
                </a:solidFill>
              </a:rPr>
              <a:t>Genre</a:t>
            </a:r>
            <a:r>
              <a:rPr lang="en-US" sz="1300">
                <a:solidFill>
                  <a:schemeClr val="dk1"/>
                </a:solidFill>
              </a:rPr>
              <a:t>: By analyzing how many views each genre receives, Netflix can identify which genres are most popular and focus on acquiring or producing content in those genres. This can help them attract and retain subscribers.</a:t>
            </a:r>
            <a:endParaRPr sz="1300">
              <a:solidFill>
                <a:schemeClr val="dk1"/>
              </a:solidFill>
            </a:endParaRPr>
          </a:p>
          <a:p>
            <a:pPr indent="0" lvl="0" marL="0" rtl="0" algn="l">
              <a:lnSpc>
                <a:spcPct val="105000"/>
              </a:lnSpc>
              <a:spcBef>
                <a:spcPts val="0"/>
              </a:spcBef>
              <a:spcAft>
                <a:spcPts val="0"/>
              </a:spcAft>
              <a:buSzPts val="440"/>
              <a:buNone/>
            </a:pPr>
            <a:r>
              <a:rPr b="1" lang="en-US" sz="1300">
                <a:solidFill>
                  <a:schemeClr val="dk1"/>
                </a:solidFill>
              </a:rPr>
              <a:t>Category</a:t>
            </a:r>
            <a:r>
              <a:rPr lang="en-US" sz="1300">
                <a:solidFill>
                  <a:schemeClr val="dk1"/>
                </a:solidFill>
              </a:rPr>
              <a:t>: Analyzing viewing habits by category (e.g., movies, TV shows, documentaries) can help Netflix understand how viewers are using their platform. This information can be used to optimize the user experience and prioritize different types of content.</a:t>
            </a:r>
            <a:endParaRPr sz="1300">
              <a:solidFill>
                <a:schemeClr val="dk1"/>
              </a:solidFill>
            </a:endParaRPr>
          </a:p>
          <a:p>
            <a:pPr indent="0" lvl="0" marL="0" rtl="0" algn="l">
              <a:lnSpc>
                <a:spcPct val="105000"/>
              </a:lnSpc>
              <a:spcBef>
                <a:spcPts val="0"/>
              </a:spcBef>
              <a:spcAft>
                <a:spcPts val="0"/>
              </a:spcAft>
              <a:buSzPts val="560"/>
              <a:buNone/>
            </a:pPr>
            <a:r>
              <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Project Overview</a:t>
            </a:r>
            <a:endParaRPr/>
          </a:p>
        </p:txBody>
      </p:sp>
      <p:sp>
        <p:nvSpPr>
          <p:cNvPr id="71" name="Google Shape;71;p2"/>
          <p:cNvSpPr txBox="1"/>
          <p:nvPr>
            <p:ph idx="1" type="body"/>
          </p:nvPr>
        </p:nvSpPr>
        <p:spPr>
          <a:xfrm>
            <a:off x="311700" y="1152475"/>
            <a:ext cx="8520600" cy="3521700"/>
          </a:xfrm>
          <a:prstGeom prst="rect">
            <a:avLst/>
          </a:prstGeom>
          <a:noFill/>
          <a:ln>
            <a:noFill/>
          </a:ln>
        </p:spPr>
        <p:txBody>
          <a:bodyPr anchorCtr="0" anchor="t" bIns="91425" lIns="91425" spcFirstLastPara="1" rIns="91425" wrap="square" tIns="91425">
            <a:normAutofit/>
          </a:bodyPr>
          <a:lstStyle/>
          <a:p>
            <a:pPr indent="-317500" lvl="0" marL="457200" rtl="0" algn="l">
              <a:lnSpc>
                <a:spcPct val="95000"/>
              </a:lnSpc>
              <a:spcBef>
                <a:spcPts val="0"/>
              </a:spcBef>
              <a:spcAft>
                <a:spcPts val="0"/>
              </a:spcAft>
              <a:buClr>
                <a:schemeClr val="dk1"/>
              </a:buClr>
              <a:buSzPts val="1400"/>
              <a:buChar char="●"/>
            </a:pPr>
            <a:r>
              <a:rPr lang="en-US" sz="1400">
                <a:solidFill>
                  <a:schemeClr val="dk1"/>
                </a:solidFill>
              </a:rPr>
              <a:t>We aim to discover the relational significance between the </a:t>
            </a:r>
            <a:r>
              <a:rPr lang="en-US" sz="1400">
                <a:solidFill>
                  <a:schemeClr val="dk1"/>
                </a:solidFill>
              </a:rPr>
              <a:t>movie and TV</a:t>
            </a:r>
            <a:r>
              <a:rPr lang="en-US" sz="1400">
                <a:solidFill>
                  <a:schemeClr val="dk1"/>
                </a:solidFill>
              </a:rPr>
              <a:t> streaming service with Netflix and its current subscribers. </a:t>
            </a:r>
            <a:endParaRPr sz="1400">
              <a:solidFill>
                <a:schemeClr val="dk1"/>
              </a:solidFill>
            </a:endParaRPr>
          </a:p>
          <a:p>
            <a:pPr indent="-317500" lvl="1" marL="914400" rtl="0" algn="l">
              <a:lnSpc>
                <a:spcPct val="95000"/>
              </a:lnSpc>
              <a:spcBef>
                <a:spcPts val="0"/>
              </a:spcBef>
              <a:spcAft>
                <a:spcPts val="0"/>
              </a:spcAft>
              <a:buClr>
                <a:schemeClr val="dk1"/>
              </a:buClr>
              <a:buSzPts val="1400"/>
              <a:buChar char="○"/>
            </a:pPr>
            <a:r>
              <a:rPr lang="en-US">
                <a:solidFill>
                  <a:schemeClr val="dk1"/>
                </a:solidFill>
              </a:rPr>
              <a:t>The analysis will be based on a provided database containing information about</a:t>
            </a:r>
            <a:r>
              <a:rPr lang="en-US">
                <a:solidFill>
                  <a:schemeClr val="dk1"/>
                </a:solidFill>
              </a:rPr>
              <a:t> customers, plans, content, profiles, payments, devices, usage data </a:t>
            </a:r>
            <a:r>
              <a:rPr lang="en-US">
                <a:solidFill>
                  <a:schemeClr val="dk1"/>
                </a:solidFill>
              </a:rPr>
              <a:t>and more</a:t>
            </a:r>
            <a:r>
              <a:rPr lang="en-US">
                <a:solidFill>
                  <a:schemeClr val="dk1"/>
                </a:solidFill>
              </a:rPr>
              <a:t>.</a:t>
            </a:r>
            <a:endParaRPr>
              <a:solidFill>
                <a:schemeClr val="dk1"/>
              </a:solidFill>
            </a:endParaRPr>
          </a:p>
          <a:p>
            <a:pPr indent="-317500" lvl="1" marL="914400" rtl="0" algn="l">
              <a:lnSpc>
                <a:spcPct val="95000"/>
              </a:lnSpc>
              <a:spcBef>
                <a:spcPts val="0"/>
              </a:spcBef>
              <a:spcAft>
                <a:spcPts val="0"/>
              </a:spcAft>
              <a:buClr>
                <a:schemeClr val="dk1"/>
              </a:buClr>
              <a:buSzPts val="1400"/>
              <a:buChar char="○"/>
            </a:pPr>
            <a:r>
              <a:rPr lang="en-US">
                <a:solidFill>
                  <a:schemeClr val="dk1"/>
                </a:solidFill>
              </a:rPr>
              <a:t>We used mock data to perform our analysis on </a:t>
            </a:r>
            <a:r>
              <a:rPr lang="en-US">
                <a:solidFill>
                  <a:schemeClr val="dk1"/>
                </a:solidFill>
              </a:rPr>
              <a:t>customer behavior, content popularity, and plan effectiveness.</a:t>
            </a:r>
            <a:endParaRPr>
              <a:solidFill>
                <a:schemeClr val="dk1"/>
              </a:solidFill>
            </a:endParaRPr>
          </a:p>
          <a:p>
            <a:pPr indent="0" lvl="0" marL="0" rtl="0" algn="l">
              <a:lnSpc>
                <a:spcPct val="95000"/>
              </a:lnSpc>
              <a:spcBef>
                <a:spcPts val="0"/>
              </a:spcBef>
              <a:spcAft>
                <a:spcPts val="0"/>
              </a:spcAft>
              <a:buSzPts val="1800"/>
              <a:buNone/>
            </a:pPr>
            <a:r>
              <a:t/>
            </a:r>
            <a:endParaRPr sz="1400">
              <a:solidFill>
                <a:schemeClr val="dk1"/>
              </a:solidFill>
            </a:endParaRPr>
          </a:p>
          <a:p>
            <a:pPr indent="-317500" lvl="0" marL="457200" rtl="0" algn="l">
              <a:lnSpc>
                <a:spcPct val="95000"/>
              </a:lnSpc>
              <a:spcBef>
                <a:spcPts val="0"/>
              </a:spcBef>
              <a:spcAft>
                <a:spcPts val="0"/>
              </a:spcAft>
              <a:buClr>
                <a:schemeClr val="dk1"/>
              </a:buClr>
              <a:buSzPts val="1400"/>
              <a:buChar char="●"/>
            </a:pPr>
            <a:r>
              <a:rPr lang="en-US" sz="1400">
                <a:solidFill>
                  <a:schemeClr val="dk1"/>
                </a:solidFill>
              </a:rPr>
              <a:t>Through our analysis we aim to discover ways to grow Netflix’s subscribers and create efficiencies in their workflow.</a:t>
            </a:r>
            <a:endParaRPr sz="1400">
              <a:solidFill>
                <a:schemeClr val="dk1"/>
              </a:solidFill>
            </a:endParaRPr>
          </a:p>
          <a:p>
            <a:pPr indent="0" lvl="0" marL="457200" rtl="0" algn="l">
              <a:lnSpc>
                <a:spcPct val="95000"/>
              </a:lnSpc>
              <a:spcBef>
                <a:spcPts val="0"/>
              </a:spcBef>
              <a:spcAft>
                <a:spcPts val="0"/>
              </a:spcAft>
              <a:buSzPts val="1800"/>
              <a:buNone/>
            </a:pPr>
            <a:r>
              <a:t/>
            </a:r>
            <a:endParaRPr sz="1400">
              <a:solidFill>
                <a:schemeClr val="dk1"/>
              </a:solidFill>
            </a:endParaRPr>
          </a:p>
          <a:p>
            <a:pPr indent="-317500" lvl="0" marL="457200" rtl="0" algn="l">
              <a:lnSpc>
                <a:spcPct val="95000"/>
              </a:lnSpc>
              <a:spcBef>
                <a:spcPts val="0"/>
              </a:spcBef>
              <a:spcAft>
                <a:spcPts val="0"/>
              </a:spcAft>
              <a:buClr>
                <a:schemeClr val="dk1"/>
              </a:buClr>
              <a:buSzPts val="1400"/>
              <a:buChar char="●"/>
            </a:pPr>
            <a:r>
              <a:rPr lang="en-US" sz="1400">
                <a:solidFill>
                  <a:schemeClr val="dk1"/>
                </a:solidFill>
              </a:rPr>
              <a:t>Our </a:t>
            </a:r>
            <a:r>
              <a:rPr lang="en-US" sz="1400">
                <a:solidFill>
                  <a:schemeClr val="dk1"/>
                </a:solidFill>
              </a:rPr>
              <a:t>assumptions</a:t>
            </a:r>
            <a:r>
              <a:rPr lang="en-US" sz="1400">
                <a:solidFill>
                  <a:schemeClr val="dk1"/>
                </a:solidFill>
              </a:rPr>
              <a:t> are as follows</a:t>
            </a:r>
            <a:r>
              <a:rPr lang="en-US" sz="1400">
                <a:solidFill>
                  <a:schemeClr val="dk1"/>
                </a:solidFill>
              </a:rPr>
              <a:t>:</a:t>
            </a:r>
            <a:endParaRPr>
              <a:solidFill>
                <a:schemeClr val="dk1"/>
              </a:solidFill>
            </a:endParaRPr>
          </a:p>
          <a:p>
            <a:pPr indent="-317500" lvl="1" marL="914400" rtl="0" algn="just">
              <a:lnSpc>
                <a:spcPct val="80000"/>
              </a:lnSpc>
              <a:spcBef>
                <a:spcPts val="0"/>
              </a:spcBef>
              <a:spcAft>
                <a:spcPts val="0"/>
              </a:spcAft>
              <a:buClr>
                <a:schemeClr val="dk1"/>
              </a:buClr>
              <a:buSzPts val="1400"/>
              <a:buChar char="○"/>
            </a:pPr>
            <a:r>
              <a:rPr lang="en-US">
                <a:solidFill>
                  <a:schemeClr val="dk1"/>
                </a:solidFill>
              </a:rPr>
              <a:t>Every payment method should have mandatory one customer but a customer can have multiple saved cards for payments.</a:t>
            </a:r>
            <a:endParaRPr>
              <a:solidFill>
                <a:schemeClr val="dk1"/>
              </a:solidFill>
            </a:endParaRPr>
          </a:p>
          <a:p>
            <a:pPr indent="-317500" lvl="1" marL="914400" rtl="0" algn="just">
              <a:lnSpc>
                <a:spcPct val="80000"/>
              </a:lnSpc>
              <a:spcBef>
                <a:spcPts val="0"/>
              </a:spcBef>
              <a:spcAft>
                <a:spcPts val="0"/>
              </a:spcAft>
              <a:buClr>
                <a:schemeClr val="dk1"/>
              </a:buClr>
              <a:buSzPts val="1400"/>
              <a:buChar char="○"/>
            </a:pPr>
            <a:r>
              <a:rPr lang="en-US">
                <a:solidFill>
                  <a:schemeClr val="dk1"/>
                </a:solidFill>
              </a:rPr>
              <a:t>Payments are made only in USD.</a:t>
            </a:r>
            <a:endParaRPr>
              <a:solidFill>
                <a:schemeClr val="dk1"/>
              </a:solidFill>
            </a:endParaRPr>
          </a:p>
          <a:p>
            <a:pPr indent="-317500" lvl="1" marL="914400" rtl="0" algn="just">
              <a:lnSpc>
                <a:spcPct val="80000"/>
              </a:lnSpc>
              <a:spcBef>
                <a:spcPts val="0"/>
              </a:spcBef>
              <a:spcAft>
                <a:spcPts val="0"/>
              </a:spcAft>
              <a:buClr>
                <a:schemeClr val="dk1"/>
              </a:buClr>
              <a:buSzPts val="1400"/>
              <a:buChar char="○"/>
            </a:pPr>
            <a:r>
              <a:rPr lang="en-US">
                <a:solidFill>
                  <a:schemeClr val="dk1"/>
                </a:solidFill>
              </a:rPr>
              <a:t>It is assumed that the runtime for a content is the total time a content is watched, repeated visits to the same content is not taken in consideration.</a:t>
            </a:r>
            <a:endParaRPr>
              <a:solidFill>
                <a:schemeClr val="dk1"/>
              </a:solidFill>
            </a:endParaRPr>
          </a:p>
        </p:txBody>
      </p:sp>
      <p:grpSp>
        <p:nvGrpSpPr>
          <p:cNvPr id="72" name="Google Shape;72;p2"/>
          <p:cNvGrpSpPr/>
          <p:nvPr/>
        </p:nvGrpSpPr>
        <p:grpSpPr>
          <a:xfrm>
            <a:off x="8361484" y="237391"/>
            <a:ext cx="562726" cy="105525"/>
            <a:chOff x="5615352" y="3915506"/>
            <a:chExt cx="750301" cy="140700"/>
          </a:xfrm>
        </p:grpSpPr>
        <p:sp>
          <p:nvSpPr>
            <p:cNvPr id="73" name="Google Shape;73;p2"/>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4" name="Google Shape;74;p2"/>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5" name="Google Shape;75;p2"/>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76" name="Google Shape;76;p2"/>
          <p:cNvGrpSpPr/>
          <p:nvPr/>
        </p:nvGrpSpPr>
        <p:grpSpPr>
          <a:xfrm>
            <a:off x="131884" y="4932485"/>
            <a:ext cx="562726" cy="105525"/>
            <a:chOff x="5615352" y="3915506"/>
            <a:chExt cx="750301" cy="140700"/>
          </a:xfrm>
        </p:grpSpPr>
        <p:sp>
          <p:nvSpPr>
            <p:cNvPr id="77" name="Google Shape;77;p2"/>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8" name="Google Shape;78;p2"/>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9" name="Google Shape;79;p2"/>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80" name="Google Shape;80;p2"/>
          <p:cNvSpPr txBox="1"/>
          <p:nvPr/>
        </p:nvSpPr>
        <p:spPr>
          <a:xfrm>
            <a:off x="7574450" y="4261225"/>
            <a:ext cx="562800" cy="33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US"/>
              <a:t>3. </a:t>
            </a:r>
            <a:r>
              <a:rPr b="1" lang="en-US"/>
              <a:t>Optimizing Revenue through Subscription Plans</a:t>
            </a:r>
            <a:endParaRPr/>
          </a:p>
        </p:txBody>
      </p:sp>
      <p:grpSp>
        <p:nvGrpSpPr>
          <p:cNvPr id="331" name="Google Shape;331;p17"/>
          <p:cNvGrpSpPr/>
          <p:nvPr/>
        </p:nvGrpSpPr>
        <p:grpSpPr>
          <a:xfrm>
            <a:off x="131884" y="4932485"/>
            <a:ext cx="562726" cy="105525"/>
            <a:chOff x="5615352" y="3915506"/>
            <a:chExt cx="750301" cy="140700"/>
          </a:xfrm>
        </p:grpSpPr>
        <p:sp>
          <p:nvSpPr>
            <p:cNvPr id="332" name="Google Shape;332;p17"/>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3" name="Google Shape;333;p17"/>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4" name="Google Shape;334;p17"/>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335" name="Google Shape;335;p17"/>
          <p:cNvGrpSpPr/>
          <p:nvPr/>
        </p:nvGrpSpPr>
        <p:grpSpPr>
          <a:xfrm>
            <a:off x="8361484" y="237391"/>
            <a:ext cx="562726" cy="105525"/>
            <a:chOff x="5615352" y="3915506"/>
            <a:chExt cx="750301" cy="140700"/>
          </a:xfrm>
        </p:grpSpPr>
        <p:sp>
          <p:nvSpPr>
            <p:cNvPr id="336" name="Google Shape;336;p17"/>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7" name="Google Shape;337;p17"/>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8" name="Google Shape;338;p17"/>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339" name="Google Shape;339;p17"/>
          <p:cNvSpPr txBox="1"/>
          <p:nvPr/>
        </p:nvSpPr>
        <p:spPr>
          <a:xfrm>
            <a:off x="7452986" y="4624708"/>
            <a:ext cx="13656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Mehak Gupta</a:t>
            </a:r>
            <a:endParaRPr b="0" i="0" sz="1400" u="none" cap="none" strike="noStrike">
              <a:solidFill>
                <a:srgbClr val="000000"/>
              </a:solidFill>
              <a:latin typeface="Arial"/>
              <a:ea typeface="Arial"/>
              <a:cs typeface="Arial"/>
              <a:sym typeface="Arial"/>
            </a:endParaRPr>
          </a:p>
        </p:txBody>
      </p:sp>
      <p:pic>
        <p:nvPicPr>
          <p:cNvPr id="340" name="Google Shape;340;p17"/>
          <p:cNvPicPr preferRelativeResize="0"/>
          <p:nvPr/>
        </p:nvPicPr>
        <p:blipFill>
          <a:blip r:embed="rId3">
            <a:alphaModFix/>
          </a:blip>
          <a:stretch>
            <a:fillRect/>
          </a:stretch>
        </p:blipFill>
        <p:spPr>
          <a:xfrm>
            <a:off x="781325" y="2447525"/>
            <a:ext cx="4875200" cy="1199150"/>
          </a:xfrm>
          <a:prstGeom prst="rect">
            <a:avLst/>
          </a:prstGeom>
          <a:noFill/>
          <a:ln>
            <a:noFill/>
          </a:ln>
        </p:spPr>
      </p:pic>
      <p:pic>
        <p:nvPicPr>
          <p:cNvPr id="341" name="Google Shape;341;p17"/>
          <p:cNvPicPr preferRelativeResize="0"/>
          <p:nvPr/>
        </p:nvPicPr>
        <p:blipFill>
          <a:blip r:embed="rId4">
            <a:alphaModFix/>
          </a:blip>
          <a:stretch>
            <a:fillRect/>
          </a:stretch>
        </p:blipFill>
        <p:spPr>
          <a:xfrm>
            <a:off x="781325" y="1073875"/>
            <a:ext cx="6593674" cy="1317525"/>
          </a:xfrm>
          <a:prstGeom prst="rect">
            <a:avLst/>
          </a:prstGeom>
          <a:noFill/>
          <a:ln>
            <a:noFill/>
          </a:ln>
        </p:spPr>
      </p:pic>
      <p:sp>
        <p:nvSpPr>
          <p:cNvPr id="342" name="Google Shape;342;p17"/>
          <p:cNvSpPr txBox="1"/>
          <p:nvPr/>
        </p:nvSpPr>
        <p:spPr>
          <a:xfrm>
            <a:off x="694600" y="3646675"/>
            <a:ext cx="66804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This helps us understand which plans are most popular, the associated payment history and customer retention. This can guide decisions on pricing strategies and the introduction of new plans.</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740"/>
              <a:buNone/>
            </a:pPr>
            <a:r>
              <a:rPr b="1" lang="en-US" sz="2688"/>
              <a:t>4. Customers average runtime based on movie genres</a:t>
            </a:r>
            <a:endParaRPr b="1" sz="2688"/>
          </a:p>
          <a:p>
            <a:pPr indent="0" lvl="0" marL="0" rtl="0" algn="l">
              <a:lnSpc>
                <a:spcPct val="100000"/>
              </a:lnSpc>
              <a:spcBef>
                <a:spcPts val="0"/>
              </a:spcBef>
              <a:spcAft>
                <a:spcPts val="0"/>
              </a:spcAft>
              <a:buClr>
                <a:schemeClr val="dk1"/>
              </a:buClr>
              <a:buSzPct val="39285"/>
              <a:buFont typeface="Arial"/>
              <a:buNone/>
            </a:pPr>
            <a:r>
              <a:t/>
            </a:r>
            <a:endParaRPr b="1"/>
          </a:p>
          <a:p>
            <a:pPr indent="0" lvl="0" marL="0" rtl="0" algn="l">
              <a:lnSpc>
                <a:spcPct val="100000"/>
              </a:lnSpc>
              <a:spcBef>
                <a:spcPts val="0"/>
              </a:spcBef>
              <a:spcAft>
                <a:spcPts val="0"/>
              </a:spcAft>
              <a:buClr>
                <a:schemeClr val="dk1"/>
              </a:buClr>
              <a:buSzPct val="39285"/>
              <a:buFont typeface="Arial"/>
              <a:buNone/>
            </a:pPr>
            <a:r>
              <a:t/>
            </a:r>
            <a:endParaRPr b="1"/>
          </a:p>
        </p:txBody>
      </p:sp>
      <p:sp>
        <p:nvSpPr>
          <p:cNvPr id="348" name="Google Shape;348;p15"/>
          <p:cNvSpPr txBox="1"/>
          <p:nvPr>
            <p:ph idx="1" type="body"/>
          </p:nvPr>
        </p:nvSpPr>
        <p:spPr>
          <a:xfrm>
            <a:off x="572550" y="1152475"/>
            <a:ext cx="8246100" cy="4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US">
                <a:solidFill>
                  <a:schemeClr val="dk1"/>
                </a:solidFill>
              </a:rPr>
              <a:t>Show customers average runtime (2 decimals) for movie genres.</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457200" lvl="0" marL="0" rtl="0" algn="l">
              <a:lnSpc>
                <a:spcPct val="115000"/>
              </a:lnSpc>
              <a:spcBef>
                <a:spcPts val="0"/>
              </a:spcBef>
              <a:spcAft>
                <a:spcPts val="0"/>
              </a:spcAft>
              <a:buSzPts val="1100"/>
              <a:buNone/>
            </a:pPr>
            <a:r>
              <a:t/>
            </a:r>
            <a:endParaRPr>
              <a:solidFill>
                <a:schemeClr val="dk1"/>
              </a:solidFill>
            </a:endParaRPr>
          </a:p>
          <a:p>
            <a:pPr indent="45720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p:txBody>
      </p:sp>
      <p:grpSp>
        <p:nvGrpSpPr>
          <p:cNvPr id="349" name="Google Shape;349;p15"/>
          <p:cNvGrpSpPr/>
          <p:nvPr/>
        </p:nvGrpSpPr>
        <p:grpSpPr>
          <a:xfrm>
            <a:off x="131884" y="4932485"/>
            <a:ext cx="562726" cy="105525"/>
            <a:chOff x="5615352" y="3915506"/>
            <a:chExt cx="750301" cy="140700"/>
          </a:xfrm>
        </p:grpSpPr>
        <p:sp>
          <p:nvSpPr>
            <p:cNvPr id="350" name="Google Shape;350;p15"/>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1" name="Google Shape;351;p15"/>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2" name="Google Shape;352;p15"/>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353" name="Google Shape;353;p15"/>
          <p:cNvGrpSpPr/>
          <p:nvPr/>
        </p:nvGrpSpPr>
        <p:grpSpPr>
          <a:xfrm>
            <a:off x="8361484" y="237391"/>
            <a:ext cx="562726" cy="105525"/>
            <a:chOff x="5615352" y="3915506"/>
            <a:chExt cx="750301" cy="140700"/>
          </a:xfrm>
        </p:grpSpPr>
        <p:sp>
          <p:nvSpPr>
            <p:cNvPr id="354" name="Google Shape;354;p15"/>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5" name="Google Shape;355;p15"/>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6" name="Google Shape;356;p15"/>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357" name="Google Shape;357;p15"/>
          <p:cNvSpPr txBox="1"/>
          <p:nvPr/>
        </p:nvSpPr>
        <p:spPr>
          <a:xfrm>
            <a:off x="7452986" y="4624708"/>
            <a:ext cx="13656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Claire Holman</a:t>
            </a:r>
            <a:endParaRPr b="0" i="0" sz="1400" u="none" cap="none" strike="noStrike">
              <a:solidFill>
                <a:srgbClr val="000000"/>
              </a:solidFill>
              <a:latin typeface="Arial"/>
              <a:ea typeface="Arial"/>
              <a:cs typeface="Arial"/>
              <a:sym typeface="Arial"/>
            </a:endParaRPr>
          </a:p>
        </p:txBody>
      </p:sp>
      <p:sp>
        <p:nvSpPr>
          <p:cNvPr id="358" name="Google Shape;358;p15"/>
          <p:cNvSpPr txBox="1"/>
          <p:nvPr/>
        </p:nvSpPr>
        <p:spPr>
          <a:xfrm>
            <a:off x="469300" y="2984725"/>
            <a:ext cx="4571100" cy="157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u="none" cap="none" strike="noStrike">
                <a:solidFill>
                  <a:schemeClr val="dk1"/>
                </a:solidFill>
                <a:latin typeface="Arial"/>
                <a:ea typeface="Arial"/>
                <a:cs typeface="Arial"/>
                <a:sym typeface="Arial"/>
              </a:rPr>
              <a:t>The business implications of this information is showing us what type of movies are customers spending the most time on. This can give us insights into how to have sufficient movie genres on our platform. </a:t>
            </a:r>
            <a:endParaRPr b="0" i="0" u="none" cap="none" strike="noStrike">
              <a:solidFill>
                <a:schemeClr val="dk1"/>
              </a:solidFill>
              <a:latin typeface="Arial"/>
              <a:ea typeface="Arial"/>
              <a:cs typeface="Arial"/>
              <a:sym typeface="Arial"/>
            </a:endParaRPr>
          </a:p>
        </p:txBody>
      </p:sp>
      <p:pic>
        <p:nvPicPr>
          <p:cNvPr id="359" name="Google Shape;359;p15"/>
          <p:cNvPicPr preferRelativeResize="0"/>
          <p:nvPr/>
        </p:nvPicPr>
        <p:blipFill rotWithShape="1">
          <a:blip r:embed="rId3">
            <a:alphaModFix/>
          </a:blip>
          <a:srcRect b="0" l="0" r="0" t="0"/>
          <a:stretch/>
        </p:blipFill>
        <p:spPr>
          <a:xfrm>
            <a:off x="5700050" y="1799575"/>
            <a:ext cx="2831800" cy="2473550"/>
          </a:xfrm>
          <a:prstGeom prst="rect">
            <a:avLst/>
          </a:prstGeom>
          <a:noFill/>
          <a:ln>
            <a:noFill/>
          </a:ln>
        </p:spPr>
      </p:pic>
      <p:pic>
        <p:nvPicPr>
          <p:cNvPr id="360" name="Google Shape;360;p15"/>
          <p:cNvPicPr preferRelativeResize="0"/>
          <p:nvPr/>
        </p:nvPicPr>
        <p:blipFill rotWithShape="1">
          <a:blip r:embed="rId4">
            <a:alphaModFix/>
          </a:blip>
          <a:srcRect b="0" l="0" r="0" t="0"/>
          <a:stretch/>
        </p:blipFill>
        <p:spPr>
          <a:xfrm>
            <a:off x="741475" y="1595600"/>
            <a:ext cx="4402026" cy="1218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t>Data Visualization</a:t>
            </a:r>
            <a:endParaRPr b="1"/>
          </a:p>
        </p:txBody>
      </p:sp>
      <p:grpSp>
        <p:nvGrpSpPr>
          <p:cNvPr id="366" name="Google Shape;366;p19"/>
          <p:cNvGrpSpPr/>
          <p:nvPr/>
        </p:nvGrpSpPr>
        <p:grpSpPr>
          <a:xfrm>
            <a:off x="8361484" y="237391"/>
            <a:ext cx="562726" cy="105525"/>
            <a:chOff x="5615352" y="3915506"/>
            <a:chExt cx="750301" cy="140700"/>
          </a:xfrm>
        </p:grpSpPr>
        <p:sp>
          <p:nvSpPr>
            <p:cNvPr id="367" name="Google Shape;367;p19"/>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68" name="Google Shape;368;p19"/>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69" name="Google Shape;369;p19"/>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370" name="Google Shape;370;p19"/>
          <p:cNvGrpSpPr/>
          <p:nvPr/>
        </p:nvGrpSpPr>
        <p:grpSpPr>
          <a:xfrm>
            <a:off x="131884" y="4932485"/>
            <a:ext cx="562726" cy="105525"/>
            <a:chOff x="5615352" y="3915506"/>
            <a:chExt cx="750301" cy="140700"/>
          </a:xfrm>
        </p:grpSpPr>
        <p:sp>
          <p:nvSpPr>
            <p:cNvPr id="371" name="Google Shape;371;p19"/>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72" name="Google Shape;372;p19"/>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73" name="Google Shape;373;p19"/>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374" name="Google Shape;374;p19"/>
          <p:cNvSpPr txBox="1"/>
          <p:nvPr/>
        </p:nvSpPr>
        <p:spPr>
          <a:xfrm>
            <a:off x="412975" y="1210775"/>
            <a:ext cx="2769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chemeClr val="dk1"/>
                </a:solidFill>
                <a:latin typeface="Arial"/>
                <a:ea typeface="Arial"/>
                <a:cs typeface="Arial"/>
                <a:sym typeface="Arial"/>
              </a:rPr>
              <a:t>Active customers average time spend on devices based on their current plan</a:t>
            </a:r>
            <a:endParaRPr b="0" i="0" u="none" cap="none" strike="noStrike">
              <a:solidFill>
                <a:schemeClr val="dk1"/>
              </a:solidFill>
              <a:latin typeface="Arial"/>
              <a:ea typeface="Arial"/>
              <a:cs typeface="Arial"/>
              <a:sym typeface="Arial"/>
            </a:endParaRPr>
          </a:p>
        </p:txBody>
      </p:sp>
      <p:pic>
        <p:nvPicPr>
          <p:cNvPr id="375" name="Google Shape;375;p19"/>
          <p:cNvPicPr preferRelativeResize="0"/>
          <p:nvPr/>
        </p:nvPicPr>
        <p:blipFill rotWithShape="1">
          <a:blip r:embed="rId3">
            <a:alphaModFix/>
          </a:blip>
          <a:srcRect b="0" l="0" r="0" t="0"/>
          <a:stretch/>
        </p:blipFill>
        <p:spPr>
          <a:xfrm>
            <a:off x="3360150" y="1017725"/>
            <a:ext cx="5001324" cy="3914750"/>
          </a:xfrm>
          <a:prstGeom prst="rect">
            <a:avLst/>
          </a:prstGeom>
          <a:noFill/>
          <a:ln>
            <a:noFill/>
          </a:ln>
        </p:spPr>
      </p:pic>
      <p:sp>
        <p:nvSpPr>
          <p:cNvPr id="376" name="Google Shape;376;p19"/>
          <p:cNvSpPr txBox="1"/>
          <p:nvPr/>
        </p:nvSpPr>
        <p:spPr>
          <a:xfrm>
            <a:off x="506850" y="2543600"/>
            <a:ext cx="2853300" cy="16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chemeClr val="dk1"/>
                </a:solidFill>
                <a:latin typeface="Arial"/>
                <a:ea typeface="Arial"/>
                <a:cs typeface="Arial"/>
                <a:sym typeface="Arial"/>
              </a:rPr>
              <a:t>Business Implications: helps Netflix model their subscription plans and see what platform customers spend most of their time</a:t>
            </a:r>
            <a:endParaRPr b="0" i="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t>Data Visualization</a:t>
            </a:r>
            <a:endParaRPr b="1"/>
          </a:p>
          <a:p>
            <a:pPr indent="0" lvl="0" marL="0" rtl="0" algn="l">
              <a:lnSpc>
                <a:spcPct val="100000"/>
              </a:lnSpc>
              <a:spcBef>
                <a:spcPts val="0"/>
              </a:spcBef>
              <a:spcAft>
                <a:spcPts val="0"/>
              </a:spcAft>
              <a:buSzPct val="111111"/>
              <a:buNone/>
            </a:pPr>
            <a:r>
              <a:t/>
            </a:r>
            <a:endParaRPr/>
          </a:p>
        </p:txBody>
      </p:sp>
      <p:grpSp>
        <p:nvGrpSpPr>
          <p:cNvPr id="382" name="Google Shape;382;p20"/>
          <p:cNvGrpSpPr/>
          <p:nvPr/>
        </p:nvGrpSpPr>
        <p:grpSpPr>
          <a:xfrm>
            <a:off x="131884" y="4932485"/>
            <a:ext cx="562726" cy="105525"/>
            <a:chOff x="5615352" y="3915506"/>
            <a:chExt cx="750301" cy="140700"/>
          </a:xfrm>
        </p:grpSpPr>
        <p:sp>
          <p:nvSpPr>
            <p:cNvPr id="383" name="Google Shape;383;p20"/>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84" name="Google Shape;384;p20"/>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85" name="Google Shape;385;p20"/>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386" name="Google Shape;386;p20"/>
          <p:cNvGrpSpPr/>
          <p:nvPr/>
        </p:nvGrpSpPr>
        <p:grpSpPr>
          <a:xfrm>
            <a:off x="8361484" y="237391"/>
            <a:ext cx="562726" cy="105525"/>
            <a:chOff x="5615352" y="3915506"/>
            <a:chExt cx="750301" cy="140700"/>
          </a:xfrm>
        </p:grpSpPr>
        <p:sp>
          <p:nvSpPr>
            <p:cNvPr id="387" name="Google Shape;387;p20"/>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88" name="Google Shape;388;p20"/>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89" name="Google Shape;389;p20"/>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390" name="Google Shape;390;p20"/>
          <p:cNvSpPr txBox="1"/>
          <p:nvPr/>
        </p:nvSpPr>
        <p:spPr>
          <a:xfrm>
            <a:off x="619475" y="1229550"/>
            <a:ext cx="2909700" cy="98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chemeClr val="dk1"/>
                </a:solidFill>
                <a:latin typeface="Arial"/>
                <a:ea typeface="Arial"/>
                <a:cs typeface="Arial"/>
                <a:sym typeface="Arial"/>
              </a:rPr>
              <a:t>Genre preference based on runtime for active/inactive customers</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u="none" cap="none" strike="noStrike">
              <a:solidFill>
                <a:schemeClr val="dk2"/>
              </a:solidFill>
              <a:latin typeface="Arial"/>
              <a:ea typeface="Arial"/>
              <a:cs typeface="Arial"/>
              <a:sym typeface="Arial"/>
            </a:endParaRPr>
          </a:p>
        </p:txBody>
      </p:sp>
      <p:pic>
        <p:nvPicPr>
          <p:cNvPr id="391" name="Google Shape;391;p20"/>
          <p:cNvPicPr preferRelativeResize="0"/>
          <p:nvPr/>
        </p:nvPicPr>
        <p:blipFill rotWithShape="1">
          <a:blip r:embed="rId3">
            <a:alphaModFix/>
          </a:blip>
          <a:srcRect b="0" l="0" r="0" t="0"/>
          <a:stretch/>
        </p:blipFill>
        <p:spPr>
          <a:xfrm>
            <a:off x="3679225" y="1017725"/>
            <a:ext cx="4682249" cy="3914751"/>
          </a:xfrm>
          <a:prstGeom prst="rect">
            <a:avLst/>
          </a:prstGeom>
          <a:noFill/>
          <a:ln>
            <a:noFill/>
          </a:ln>
        </p:spPr>
      </p:pic>
      <p:sp>
        <p:nvSpPr>
          <p:cNvPr id="392" name="Google Shape;392;p20"/>
          <p:cNvSpPr txBox="1"/>
          <p:nvPr/>
        </p:nvSpPr>
        <p:spPr>
          <a:xfrm>
            <a:off x="591325" y="2468500"/>
            <a:ext cx="3087900" cy="180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chemeClr val="dk1"/>
                </a:solidFill>
                <a:latin typeface="Arial"/>
                <a:ea typeface="Arial"/>
                <a:cs typeface="Arial"/>
                <a:sym typeface="Arial"/>
              </a:rPr>
              <a:t>Business Implications: User’s preferences, for inactive understand why they would leave, catering more content to their preferences.  </a:t>
            </a:r>
            <a:endParaRPr b="0" i="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t>Lessons Learned </a:t>
            </a:r>
            <a:endParaRPr b="1"/>
          </a:p>
        </p:txBody>
      </p:sp>
      <p:sp>
        <p:nvSpPr>
          <p:cNvPr id="398" name="Google Shape;398;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AutoNum type="arabicPeriod"/>
            </a:pPr>
            <a:r>
              <a:rPr lang="en-US" sz="1400">
                <a:solidFill>
                  <a:schemeClr val="dk1"/>
                </a:solidFill>
              </a:rPr>
              <a:t>We learned there are many assumptions which needs to be made during database designing. </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sz="1400">
                <a:solidFill>
                  <a:schemeClr val="dk1"/>
                </a:solidFill>
              </a:rPr>
              <a:t>When we reached the business insights part, we discovered that even small dataset can give useful information to make decisions.</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sz="1400">
                <a:solidFill>
                  <a:schemeClr val="dk1"/>
                </a:solidFill>
              </a:rPr>
              <a:t>We learned that how a project is done from start to finish like from design to usage stage. </a:t>
            </a:r>
            <a:endParaRPr sz="1400">
              <a:solidFill>
                <a:schemeClr val="dk1"/>
              </a:solidFill>
            </a:endParaRPr>
          </a:p>
        </p:txBody>
      </p:sp>
      <p:grpSp>
        <p:nvGrpSpPr>
          <p:cNvPr id="399" name="Google Shape;399;p21"/>
          <p:cNvGrpSpPr/>
          <p:nvPr/>
        </p:nvGrpSpPr>
        <p:grpSpPr>
          <a:xfrm>
            <a:off x="131884" y="4932485"/>
            <a:ext cx="562726" cy="105525"/>
            <a:chOff x="5615352" y="3915506"/>
            <a:chExt cx="750301" cy="140700"/>
          </a:xfrm>
        </p:grpSpPr>
        <p:sp>
          <p:nvSpPr>
            <p:cNvPr id="400" name="Google Shape;400;p21"/>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01" name="Google Shape;401;p21"/>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02" name="Google Shape;402;p21"/>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403" name="Google Shape;403;p21"/>
          <p:cNvGrpSpPr/>
          <p:nvPr/>
        </p:nvGrpSpPr>
        <p:grpSpPr>
          <a:xfrm>
            <a:off x="8361484" y="237391"/>
            <a:ext cx="562726" cy="105525"/>
            <a:chOff x="5615352" y="3915506"/>
            <a:chExt cx="750301" cy="140700"/>
          </a:xfrm>
        </p:grpSpPr>
        <p:sp>
          <p:nvSpPr>
            <p:cNvPr id="404" name="Google Shape;404;p21"/>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05" name="Google Shape;405;p21"/>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06" name="Google Shape;406;p21"/>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grpSp>
        <p:nvGrpSpPr>
          <p:cNvPr id="411" name="Google Shape;411;g2a2cc217140_2_8"/>
          <p:cNvGrpSpPr/>
          <p:nvPr/>
        </p:nvGrpSpPr>
        <p:grpSpPr>
          <a:xfrm>
            <a:off x="131882" y="4932485"/>
            <a:ext cx="562726" cy="105525"/>
            <a:chOff x="5615352" y="3915506"/>
            <a:chExt cx="750301" cy="140700"/>
          </a:xfrm>
        </p:grpSpPr>
        <p:sp>
          <p:nvSpPr>
            <p:cNvPr id="412" name="Google Shape;412;g2a2cc217140_2_8"/>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13" name="Google Shape;413;g2a2cc217140_2_8"/>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14" name="Google Shape;414;g2a2cc217140_2_8"/>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415" name="Google Shape;415;g2a2cc217140_2_8"/>
          <p:cNvGrpSpPr/>
          <p:nvPr/>
        </p:nvGrpSpPr>
        <p:grpSpPr>
          <a:xfrm>
            <a:off x="8361482" y="237391"/>
            <a:ext cx="562726" cy="105525"/>
            <a:chOff x="5615352" y="3915506"/>
            <a:chExt cx="750301" cy="140700"/>
          </a:xfrm>
        </p:grpSpPr>
        <p:sp>
          <p:nvSpPr>
            <p:cNvPr id="416" name="Google Shape;416;g2a2cc217140_2_8"/>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17" name="Google Shape;417;g2a2cc217140_2_8"/>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18" name="Google Shape;418;g2a2cc217140_2_8"/>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419" name="Google Shape;419;g2a2cc217140_2_8"/>
          <p:cNvSpPr txBox="1"/>
          <p:nvPr/>
        </p:nvSpPr>
        <p:spPr>
          <a:xfrm>
            <a:off x="1192950" y="749725"/>
            <a:ext cx="6758100" cy="100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2"/>
                </a:solidFill>
                <a:latin typeface="Arial"/>
                <a:ea typeface="Arial"/>
                <a:cs typeface="Arial"/>
                <a:sym typeface="Arial"/>
              </a:rPr>
              <a:t>THANK YOU</a:t>
            </a:r>
            <a:endParaRPr b="1" i="0" sz="6000" u="none" cap="none" strike="noStrike">
              <a:solidFill>
                <a:schemeClr val="dk2"/>
              </a:solidFill>
              <a:latin typeface="Arial"/>
              <a:ea typeface="Arial"/>
              <a:cs typeface="Arial"/>
              <a:sym typeface="Arial"/>
            </a:endParaRPr>
          </a:p>
        </p:txBody>
      </p:sp>
      <p:pic>
        <p:nvPicPr>
          <p:cNvPr descr="Netflix TechBlog" id="420" name="Google Shape;420;g2a2cc217140_2_8"/>
          <p:cNvPicPr preferRelativeResize="0"/>
          <p:nvPr/>
        </p:nvPicPr>
        <p:blipFill rotWithShape="1">
          <a:blip r:embed="rId3">
            <a:alphaModFix/>
          </a:blip>
          <a:srcRect b="0" l="0" r="0" t="0"/>
          <a:stretch/>
        </p:blipFill>
        <p:spPr>
          <a:xfrm>
            <a:off x="3003234" y="1750819"/>
            <a:ext cx="3137535" cy="24428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title"/>
          </p:nvPr>
        </p:nvSpPr>
        <p:spPr>
          <a:xfrm>
            <a:off x="311700" y="445025"/>
            <a:ext cx="2692757"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7222"/>
              <a:buNone/>
            </a:pPr>
            <a:r>
              <a:rPr b="1" lang="en-US" sz="3200"/>
              <a:t>Customers</a:t>
            </a:r>
            <a:endParaRPr/>
          </a:p>
        </p:txBody>
      </p:sp>
      <p:grpSp>
        <p:nvGrpSpPr>
          <p:cNvPr id="86" name="Google Shape;86;p3"/>
          <p:cNvGrpSpPr/>
          <p:nvPr/>
        </p:nvGrpSpPr>
        <p:grpSpPr>
          <a:xfrm>
            <a:off x="8361484" y="237391"/>
            <a:ext cx="562726" cy="105525"/>
            <a:chOff x="5615352" y="3915506"/>
            <a:chExt cx="750301" cy="140700"/>
          </a:xfrm>
        </p:grpSpPr>
        <p:sp>
          <p:nvSpPr>
            <p:cNvPr id="87" name="Google Shape;87;p3"/>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8" name="Google Shape;88;p3"/>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9" name="Google Shape;89;p3"/>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90" name="Google Shape;90;p3"/>
          <p:cNvGrpSpPr/>
          <p:nvPr/>
        </p:nvGrpSpPr>
        <p:grpSpPr>
          <a:xfrm>
            <a:off x="131884" y="4932485"/>
            <a:ext cx="562726" cy="105525"/>
            <a:chOff x="5615352" y="3915506"/>
            <a:chExt cx="750301" cy="140700"/>
          </a:xfrm>
        </p:grpSpPr>
        <p:sp>
          <p:nvSpPr>
            <p:cNvPr id="91" name="Google Shape;91;p3"/>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2" name="Google Shape;92;p3"/>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3" name="Google Shape;93;p3"/>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94" name="Google Shape;94;p3"/>
          <p:cNvSpPr txBox="1"/>
          <p:nvPr/>
        </p:nvSpPr>
        <p:spPr>
          <a:xfrm>
            <a:off x="311700" y="1090400"/>
            <a:ext cx="35991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US" u="none" cap="none" strike="noStrike">
                <a:solidFill>
                  <a:schemeClr val="dk1"/>
                </a:solidFill>
                <a:latin typeface="Arial"/>
                <a:ea typeface="Arial"/>
                <a:cs typeface="Arial"/>
                <a:sym typeface="Arial"/>
              </a:rPr>
              <a:t>Customers </a:t>
            </a:r>
            <a:r>
              <a:rPr b="0" i="0" lang="en-US" u="none" cap="none" strike="noStrike">
                <a:solidFill>
                  <a:schemeClr val="dk1"/>
                </a:solidFill>
                <a:latin typeface="Arial"/>
                <a:ea typeface="Arial"/>
                <a:cs typeface="Arial"/>
                <a:sym typeface="Arial"/>
              </a:rPr>
              <a:t>( </a:t>
            </a:r>
            <a:r>
              <a:rPr b="0" i="0" lang="en-US" u="sng" cap="none" strike="noStrike">
                <a:solidFill>
                  <a:schemeClr val="dk1"/>
                </a:solidFill>
                <a:latin typeface="Arial"/>
                <a:ea typeface="Arial"/>
                <a:cs typeface="Arial"/>
                <a:sym typeface="Arial"/>
              </a:rPr>
              <a:t>CustID</a:t>
            </a:r>
            <a:r>
              <a:rPr b="0" i="0" lang="en-US" u="none" cap="none" strike="noStrike">
                <a:solidFill>
                  <a:schemeClr val="dk1"/>
                </a:solidFill>
                <a:latin typeface="Arial"/>
                <a:ea typeface="Arial"/>
                <a:cs typeface="Arial"/>
                <a:sym typeface="Arial"/>
              </a:rPr>
              <a:t>, FName, LName, BDate, Gender, LanguagePreferred, Country, Email )</a:t>
            </a:r>
            <a:endParaRPr b="0" i="0" u="none" cap="none" strike="noStrike">
              <a:solidFill>
                <a:schemeClr val="dk2"/>
              </a:solidFill>
              <a:latin typeface="Arial"/>
              <a:ea typeface="Arial"/>
              <a:cs typeface="Arial"/>
              <a:sym typeface="Arial"/>
            </a:endParaRPr>
          </a:p>
        </p:txBody>
      </p:sp>
      <p:graphicFrame>
        <p:nvGraphicFramePr>
          <p:cNvPr id="95" name="Google Shape;95;p3"/>
          <p:cNvGraphicFramePr/>
          <p:nvPr/>
        </p:nvGraphicFramePr>
        <p:xfrm>
          <a:off x="311750" y="2906200"/>
          <a:ext cx="3000000" cy="3000000"/>
        </p:xfrm>
        <a:graphic>
          <a:graphicData uri="http://schemas.openxmlformats.org/drawingml/2006/table">
            <a:tbl>
              <a:tblPr>
                <a:noFill/>
                <a:tableStyleId>{AA57DA06-3C35-464E-8DB2-E11FC7F60E57}</a:tableStyleId>
              </a:tblPr>
              <a:tblGrid>
                <a:gridCol w="816350"/>
                <a:gridCol w="888175"/>
                <a:gridCol w="1220100"/>
                <a:gridCol w="1309825"/>
                <a:gridCol w="915075"/>
                <a:gridCol w="995800"/>
                <a:gridCol w="2467100"/>
              </a:tblGrid>
              <a:tr h="304550">
                <a:tc>
                  <a:txBody>
                    <a:bodyPr/>
                    <a:lstStyle/>
                    <a:p>
                      <a:pPr indent="0" lvl="0" marL="0" rtl="0" algn="ctr">
                        <a:lnSpc>
                          <a:spcPct val="115000"/>
                        </a:lnSpc>
                        <a:spcBef>
                          <a:spcPts val="0"/>
                        </a:spcBef>
                        <a:spcAft>
                          <a:spcPts val="0"/>
                        </a:spcAft>
                        <a:buNone/>
                      </a:pPr>
                      <a:r>
                        <a:rPr b="1" lang="en-US" u="sng"/>
                        <a:t>CustID</a:t>
                      </a:r>
                      <a:endParaRPr b="1" u="sng"/>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95:0:0"/>
                      </a:ext>
                    </a:extLst>
                  </a:tcPr>
                </a:tc>
                <a:tc>
                  <a:txBody>
                    <a:bodyPr/>
                    <a:lstStyle/>
                    <a:p>
                      <a:pPr indent="0" lvl="0" marL="0" rtl="0" algn="ctr">
                        <a:lnSpc>
                          <a:spcPct val="115000"/>
                        </a:lnSpc>
                        <a:spcBef>
                          <a:spcPts val="0"/>
                        </a:spcBef>
                        <a:spcAft>
                          <a:spcPts val="0"/>
                        </a:spcAft>
                        <a:buNone/>
                      </a:pPr>
                      <a:r>
                        <a:rPr b="1" lang="en-US"/>
                        <a:t>FName</a:t>
                      </a:r>
                      <a:endParaRPr b="1"/>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95:0:1"/>
                      </a:ext>
                    </a:extLst>
                  </a:tcPr>
                </a:tc>
                <a:tc>
                  <a:txBody>
                    <a:bodyPr/>
                    <a:lstStyle/>
                    <a:p>
                      <a:pPr indent="0" lvl="0" marL="0" rtl="0" algn="ctr">
                        <a:lnSpc>
                          <a:spcPct val="115000"/>
                        </a:lnSpc>
                        <a:spcBef>
                          <a:spcPts val="0"/>
                        </a:spcBef>
                        <a:spcAft>
                          <a:spcPts val="0"/>
                        </a:spcAft>
                        <a:buNone/>
                      </a:pPr>
                      <a:r>
                        <a:rPr b="1" lang="en-US"/>
                        <a:t>LName</a:t>
                      </a:r>
                      <a:endParaRPr b="1"/>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95:0:2"/>
                      </a:ext>
                    </a:extLst>
                  </a:tcPr>
                </a:tc>
                <a:tc>
                  <a:txBody>
                    <a:bodyPr/>
                    <a:lstStyle/>
                    <a:p>
                      <a:pPr indent="0" lvl="0" marL="0" rtl="0" algn="ctr">
                        <a:lnSpc>
                          <a:spcPct val="115000"/>
                        </a:lnSpc>
                        <a:spcBef>
                          <a:spcPts val="0"/>
                        </a:spcBef>
                        <a:spcAft>
                          <a:spcPts val="0"/>
                        </a:spcAft>
                        <a:buNone/>
                      </a:pPr>
                      <a:r>
                        <a:rPr b="1" lang="en-US"/>
                        <a:t>BDate</a:t>
                      </a:r>
                      <a:endParaRPr b="1"/>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95:0:3"/>
                      </a:ext>
                    </a:extLst>
                  </a:tcPr>
                </a:tc>
                <a:tc>
                  <a:txBody>
                    <a:bodyPr/>
                    <a:lstStyle/>
                    <a:p>
                      <a:pPr indent="0" lvl="0" marL="0" rtl="0" algn="ctr">
                        <a:lnSpc>
                          <a:spcPct val="115000"/>
                        </a:lnSpc>
                        <a:spcBef>
                          <a:spcPts val="0"/>
                        </a:spcBef>
                        <a:spcAft>
                          <a:spcPts val="0"/>
                        </a:spcAft>
                        <a:buNone/>
                      </a:pPr>
                      <a:r>
                        <a:rPr b="1" lang="en-US"/>
                        <a:t>Gender</a:t>
                      </a:r>
                      <a:endParaRPr b="1"/>
                    </a:p>
                  </a:txBody>
                  <a:tcPr marT="19050" marB="19050" marR="28575" marL="28575" anchor="b">
                    <a:lnL cap="flat" cmpd="sng" w="7925">
                      <a:solidFill>
                        <a:srgbClr val="A5DEC6"/>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95:0:4"/>
                      </a:ext>
                    </a:extLst>
                  </a:tcPr>
                </a:tc>
                <a:tc>
                  <a:txBody>
                    <a:bodyPr/>
                    <a:lstStyle/>
                    <a:p>
                      <a:pPr indent="0" lvl="0" marL="0" rtl="0" algn="ctr">
                        <a:lnSpc>
                          <a:spcPct val="115000"/>
                        </a:lnSpc>
                        <a:spcBef>
                          <a:spcPts val="0"/>
                        </a:spcBef>
                        <a:spcAft>
                          <a:spcPts val="0"/>
                        </a:spcAft>
                        <a:buNone/>
                      </a:pPr>
                      <a:r>
                        <a:rPr b="1" lang="en-US"/>
                        <a:t>Country</a:t>
                      </a:r>
                      <a:endParaRPr b="1"/>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95:0:5"/>
                      </a:ext>
                    </a:extLst>
                  </a:tcPr>
                </a:tc>
                <a:tc>
                  <a:txBody>
                    <a:bodyPr/>
                    <a:lstStyle/>
                    <a:p>
                      <a:pPr indent="0" lvl="0" marL="0" rtl="0" algn="ctr">
                        <a:lnSpc>
                          <a:spcPct val="115000"/>
                        </a:lnSpc>
                        <a:spcBef>
                          <a:spcPts val="0"/>
                        </a:spcBef>
                        <a:spcAft>
                          <a:spcPts val="0"/>
                        </a:spcAft>
                        <a:buNone/>
                      </a:pPr>
                      <a:r>
                        <a:rPr b="1" lang="en-US"/>
                        <a:t>Email</a:t>
                      </a:r>
                      <a:endParaRPr b="1"/>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95:0:6"/>
                      </a:ext>
                    </a:extLst>
                  </a:tcPr>
                </a:tc>
              </a:tr>
              <a:tr h="304550">
                <a:tc>
                  <a:txBody>
                    <a:bodyPr/>
                    <a:lstStyle/>
                    <a:p>
                      <a:pPr indent="0" lvl="0" marL="0" rtl="0" algn="ctr">
                        <a:lnSpc>
                          <a:spcPct val="115000"/>
                        </a:lnSpc>
                        <a:spcBef>
                          <a:spcPts val="0"/>
                        </a:spcBef>
                        <a:spcAft>
                          <a:spcPts val="0"/>
                        </a:spcAft>
                        <a:buNone/>
                      </a:pPr>
                      <a:r>
                        <a:rPr lang="en-US"/>
                        <a:t>C1</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1:0"/>
                      </a:ext>
                    </a:extLst>
                  </a:tcPr>
                </a:tc>
                <a:tc>
                  <a:txBody>
                    <a:bodyPr/>
                    <a:lstStyle/>
                    <a:p>
                      <a:pPr indent="0" lvl="0" marL="0" rtl="0" algn="ctr">
                        <a:lnSpc>
                          <a:spcPct val="115000"/>
                        </a:lnSpc>
                        <a:spcBef>
                          <a:spcPts val="0"/>
                        </a:spcBef>
                        <a:spcAft>
                          <a:spcPts val="0"/>
                        </a:spcAft>
                        <a:buNone/>
                      </a:pPr>
                      <a:r>
                        <a:rPr lang="en-US"/>
                        <a:t>Jane</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1:1"/>
                      </a:ext>
                    </a:extLst>
                  </a:tcPr>
                </a:tc>
                <a:tc>
                  <a:txBody>
                    <a:bodyPr/>
                    <a:lstStyle/>
                    <a:p>
                      <a:pPr indent="0" lvl="0" marL="0" rtl="0" algn="ctr">
                        <a:lnSpc>
                          <a:spcPct val="115000"/>
                        </a:lnSpc>
                        <a:spcBef>
                          <a:spcPts val="0"/>
                        </a:spcBef>
                        <a:spcAft>
                          <a:spcPts val="0"/>
                        </a:spcAft>
                        <a:buNone/>
                      </a:pPr>
                      <a:r>
                        <a:rPr lang="en-US"/>
                        <a:t>Porter</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1:2"/>
                      </a:ext>
                    </a:extLst>
                  </a:tcPr>
                </a:tc>
                <a:tc>
                  <a:txBody>
                    <a:bodyPr/>
                    <a:lstStyle/>
                    <a:p>
                      <a:pPr indent="0" lvl="0" marL="0" rtl="0" algn="ctr">
                        <a:lnSpc>
                          <a:spcPct val="115000"/>
                        </a:lnSpc>
                        <a:spcBef>
                          <a:spcPts val="0"/>
                        </a:spcBef>
                        <a:spcAft>
                          <a:spcPts val="0"/>
                        </a:spcAft>
                        <a:buNone/>
                      </a:pPr>
                      <a:r>
                        <a:rPr lang="en-US"/>
                        <a:t>1990-02-17</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1:3"/>
                      </a:ext>
                    </a:extLst>
                  </a:tcPr>
                </a:tc>
                <a:tc>
                  <a:txBody>
                    <a:bodyPr/>
                    <a:lstStyle/>
                    <a:p>
                      <a:pPr indent="0" lvl="0" marL="0" rtl="0" algn="ctr">
                        <a:lnSpc>
                          <a:spcPct val="115000"/>
                        </a:lnSpc>
                        <a:spcBef>
                          <a:spcPts val="0"/>
                        </a:spcBef>
                        <a:spcAft>
                          <a:spcPts val="0"/>
                        </a:spcAft>
                        <a:buNone/>
                      </a:pPr>
                      <a:r>
                        <a:rPr lang="en-US"/>
                        <a:t>M</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1:4"/>
                      </a:ext>
                    </a:extLst>
                  </a:tcPr>
                </a:tc>
                <a:tc>
                  <a:txBody>
                    <a:bodyPr/>
                    <a:lstStyle/>
                    <a:p>
                      <a:pPr indent="0" lvl="0" marL="0" rtl="0" algn="ctr">
                        <a:lnSpc>
                          <a:spcPct val="115000"/>
                        </a:lnSpc>
                        <a:spcBef>
                          <a:spcPts val="0"/>
                        </a:spcBef>
                        <a:spcAft>
                          <a:spcPts val="0"/>
                        </a:spcAft>
                        <a:buNone/>
                      </a:pPr>
                      <a:r>
                        <a:rPr lang="en-US"/>
                        <a:t>US</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1:5"/>
                      </a:ext>
                    </a:extLst>
                  </a:tcPr>
                </a:tc>
                <a:tc>
                  <a:txBody>
                    <a:bodyPr/>
                    <a:lstStyle/>
                    <a:p>
                      <a:pPr indent="0" lvl="0" marL="0" rtl="0" algn="ctr">
                        <a:lnSpc>
                          <a:spcPct val="115000"/>
                        </a:lnSpc>
                        <a:spcBef>
                          <a:spcPts val="0"/>
                        </a:spcBef>
                        <a:spcAft>
                          <a:spcPts val="0"/>
                        </a:spcAft>
                        <a:buNone/>
                      </a:pPr>
                      <a:r>
                        <a:rPr lang="en-US"/>
                        <a:t>jane27@colorado.edu</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1:6"/>
                      </a:ext>
                    </a:extLst>
                  </a:tcPr>
                </a:tc>
              </a:tr>
              <a:tr h="304550">
                <a:tc>
                  <a:txBody>
                    <a:bodyPr/>
                    <a:lstStyle/>
                    <a:p>
                      <a:pPr indent="0" lvl="0" marL="0" rtl="0" algn="ctr">
                        <a:lnSpc>
                          <a:spcPct val="115000"/>
                        </a:lnSpc>
                        <a:spcBef>
                          <a:spcPts val="0"/>
                        </a:spcBef>
                        <a:spcAft>
                          <a:spcPts val="0"/>
                        </a:spcAft>
                        <a:buNone/>
                      </a:pPr>
                      <a:r>
                        <a:rPr lang="en-US"/>
                        <a:t>C2</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2:0"/>
                      </a:ext>
                    </a:extLst>
                  </a:tcPr>
                </a:tc>
                <a:tc>
                  <a:txBody>
                    <a:bodyPr/>
                    <a:lstStyle/>
                    <a:p>
                      <a:pPr indent="0" lvl="0" marL="0" rtl="0" algn="ctr">
                        <a:lnSpc>
                          <a:spcPct val="115000"/>
                        </a:lnSpc>
                        <a:spcBef>
                          <a:spcPts val="0"/>
                        </a:spcBef>
                        <a:spcAft>
                          <a:spcPts val="0"/>
                        </a:spcAft>
                        <a:buNone/>
                      </a:pPr>
                      <a:r>
                        <a:rPr lang="en-US"/>
                        <a:t>Hank</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2:1"/>
                      </a:ext>
                    </a:extLst>
                  </a:tcPr>
                </a:tc>
                <a:tc>
                  <a:txBody>
                    <a:bodyPr/>
                    <a:lstStyle/>
                    <a:p>
                      <a:pPr indent="0" lvl="0" marL="0" rtl="0" algn="ctr">
                        <a:lnSpc>
                          <a:spcPct val="115000"/>
                        </a:lnSpc>
                        <a:spcBef>
                          <a:spcPts val="0"/>
                        </a:spcBef>
                        <a:spcAft>
                          <a:spcPts val="0"/>
                        </a:spcAft>
                        <a:buNone/>
                      </a:pPr>
                      <a:r>
                        <a:rPr lang="en-US"/>
                        <a:t>Smith</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2:2"/>
                      </a:ext>
                    </a:extLst>
                  </a:tcPr>
                </a:tc>
                <a:tc>
                  <a:txBody>
                    <a:bodyPr/>
                    <a:lstStyle/>
                    <a:p>
                      <a:pPr indent="0" lvl="0" marL="0" rtl="0" algn="ctr">
                        <a:lnSpc>
                          <a:spcPct val="115000"/>
                        </a:lnSpc>
                        <a:spcBef>
                          <a:spcPts val="0"/>
                        </a:spcBef>
                        <a:spcAft>
                          <a:spcPts val="0"/>
                        </a:spcAft>
                        <a:buNone/>
                      </a:pPr>
                      <a:r>
                        <a:rPr lang="en-US"/>
                        <a:t>1984-03-20</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2:3"/>
                      </a:ext>
                    </a:extLst>
                  </a:tcPr>
                </a:tc>
                <a:tc>
                  <a:txBody>
                    <a:bodyPr/>
                    <a:lstStyle/>
                    <a:p>
                      <a:pPr indent="0" lvl="0" marL="0" rtl="0" algn="ctr">
                        <a:lnSpc>
                          <a:spcPct val="115000"/>
                        </a:lnSpc>
                        <a:spcBef>
                          <a:spcPts val="0"/>
                        </a:spcBef>
                        <a:spcAft>
                          <a:spcPts val="0"/>
                        </a:spcAft>
                        <a:buNone/>
                      </a:pPr>
                      <a:r>
                        <a:rPr lang="en-US"/>
                        <a:t>F</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2:4"/>
                      </a:ext>
                    </a:extLst>
                  </a:tcPr>
                </a:tc>
                <a:tc>
                  <a:txBody>
                    <a:bodyPr/>
                    <a:lstStyle/>
                    <a:p>
                      <a:pPr indent="0" lvl="0" marL="0" rtl="0" algn="ctr">
                        <a:lnSpc>
                          <a:spcPct val="115000"/>
                        </a:lnSpc>
                        <a:spcBef>
                          <a:spcPts val="0"/>
                        </a:spcBef>
                        <a:spcAft>
                          <a:spcPts val="0"/>
                        </a:spcAft>
                        <a:buNone/>
                      </a:pPr>
                      <a:r>
                        <a:rPr lang="en-US"/>
                        <a:t>US</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2:5"/>
                      </a:ext>
                    </a:extLst>
                  </a:tcPr>
                </a:tc>
                <a:tc>
                  <a:txBody>
                    <a:bodyPr/>
                    <a:lstStyle/>
                    <a:p>
                      <a:pPr indent="0" lvl="0" marL="0" rtl="0" algn="ctr">
                        <a:lnSpc>
                          <a:spcPct val="115000"/>
                        </a:lnSpc>
                        <a:spcBef>
                          <a:spcPts val="0"/>
                        </a:spcBef>
                        <a:spcAft>
                          <a:spcPts val="0"/>
                        </a:spcAft>
                        <a:buNone/>
                      </a:pPr>
                      <a:r>
                        <a:rPr lang="en-US"/>
                        <a:t>hank34@icloud.com</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2:6"/>
                      </a:ext>
                    </a:extLst>
                  </a:tcPr>
                </a:tc>
              </a:tr>
              <a:tr h="304550">
                <a:tc>
                  <a:txBody>
                    <a:bodyPr/>
                    <a:lstStyle/>
                    <a:p>
                      <a:pPr indent="0" lvl="0" marL="0" rtl="0" algn="ctr">
                        <a:lnSpc>
                          <a:spcPct val="115000"/>
                        </a:lnSpc>
                        <a:spcBef>
                          <a:spcPts val="0"/>
                        </a:spcBef>
                        <a:spcAft>
                          <a:spcPts val="0"/>
                        </a:spcAft>
                        <a:buNone/>
                      </a:pPr>
                      <a:r>
                        <a:rPr lang="en-US"/>
                        <a:t>C3</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3:0"/>
                      </a:ext>
                    </a:extLst>
                  </a:tcPr>
                </a:tc>
                <a:tc>
                  <a:txBody>
                    <a:bodyPr/>
                    <a:lstStyle/>
                    <a:p>
                      <a:pPr indent="0" lvl="0" marL="0" rtl="0" algn="ctr">
                        <a:lnSpc>
                          <a:spcPct val="115000"/>
                        </a:lnSpc>
                        <a:spcBef>
                          <a:spcPts val="0"/>
                        </a:spcBef>
                        <a:spcAft>
                          <a:spcPts val="0"/>
                        </a:spcAft>
                        <a:buNone/>
                      </a:pPr>
                      <a:r>
                        <a:rPr lang="en-US"/>
                        <a:t>Bill</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3:1"/>
                      </a:ext>
                    </a:extLst>
                  </a:tcPr>
                </a:tc>
                <a:tc>
                  <a:txBody>
                    <a:bodyPr/>
                    <a:lstStyle/>
                    <a:p>
                      <a:pPr indent="0" lvl="0" marL="0" rtl="0" algn="ctr">
                        <a:lnSpc>
                          <a:spcPct val="115000"/>
                        </a:lnSpc>
                        <a:spcBef>
                          <a:spcPts val="0"/>
                        </a:spcBef>
                        <a:spcAft>
                          <a:spcPts val="0"/>
                        </a:spcAft>
                        <a:buNone/>
                      </a:pPr>
                      <a:r>
                        <a:rPr lang="en-US"/>
                        <a:t>Dobbs</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3:2"/>
                      </a:ext>
                    </a:extLst>
                  </a:tcPr>
                </a:tc>
                <a:tc>
                  <a:txBody>
                    <a:bodyPr/>
                    <a:lstStyle/>
                    <a:p>
                      <a:pPr indent="0" lvl="0" marL="0" rtl="0" algn="ctr">
                        <a:lnSpc>
                          <a:spcPct val="115000"/>
                        </a:lnSpc>
                        <a:spcBef>
                          <a:spcPts val="0"/>
                        </a:spcBef>
                        <a:spcAft>
                          <a:spcPts val="0"/>
                        </a:spcAft>
                        <a:buNone/>
                      </a:pPr>
                      <a:r>
                        <a:rPr lang="en-US"/>
                        <a:t>2001-04-17</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3:3"/>
                      </a:ext>
                    </a:extLst>
                  </a:tcPr>
                </a:tc>
                <a:tc>
                  <a:txBody>
                    <a:bodyPr/>
                    <a:lstStyle/>
                    <a:p>
                      <a:pPr indent="0" lvl="0" marL="0" rtl="0" algn="ctr">
                        <a:lnSpc>
                          <a:spcPct val="115000"/>
                        </a:lnSpc>
                        <a:spcBef>
                          <a:spcPts val="0"/>
                        </a:spcBef>
                        <a:spcAft>
                          <a:spcPts val="0"/>
                        </a:spcAft>
                        <a:buNone/>
                      </a:pPr>
                      <a:r>
                        <a:rPr lang="en-US"/>
                        <a:t>M</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3:4"/>
                      </a:ext>
                    </a:extLst>
                  </a:tcPr>
                </a:tc>
                <a:tc>
                  <a:txBody>
                    <a:bodyPr/>
                    <a:lstStyle/>
                    <a:p>
                      <a:pPr indent="0" lvl="0" marL="0" rtl="0" algn="ctr">
                        <a:lnSpc>
                          <a:spcPct val="115000"/>
                        </a:lnSpc>
                        <a:spcBef>
                          <a:spcPts val="0"/>
                        </a:spcBef>
                        <a:spcAft>
                          <a:spcPts val="0"/>
                        </a:spcAft>
                        <a:buNone/>
                      </a:pPr>
                      <a:r>
                        <a:rPr lang="en-US"/>
                        <a:t>US</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3:5"/>
                      </a:ext>
                    </a:extLst>
                  </a:tcPr>
                </a:tc>
                <a:tc>
                  <a:txBody>
                    <a:bodyPr/>
                    <a:lstStyle/>
                    <a:p>
                      <a:pPr indent="0" lvl="0" marL="0" rtl="0" algn="ctr">
                        <a:lnSpc>
                          <a:spcPct val="115000"/>
                        </a:lnSpc>
                        <a:spcBef>
                          <a:spcPts val="0"/>
                        </a:spcBef>
                        <a:spcAft>
                          <a:spcPts val="0"/>
                        </a:spcAft>
                        <a:buNone/>
                      </a:pPr>
                      <a:r>
                        <a:rPr lang="en-US"/>
                        <a:t>bill71@gmail.com</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3:6"/>
                      </a:ext>
                    </a:extLst>
                  </a:tcPr>
                </a:tc>
              </a:tr>
              <a:tr h="304550">
                <a:tc>
                  <a:txBody>
                    <a:bodyPr/>
                    <a:lstStyle/>
                    <a:p>
                      <a:pPr indent="0" lvl="0" marL="0" rtl="0" algn="ctr">
                        <a:lnSpc>
                          <a:spcPct val="115000"/>
                        </a:lnSpc>
                        <a:spcBef>
                          <a:spcPts val="0"/>
                        </a:spcBef>
                        <a:spcAft>
                          <a:spcPts val="0"/>
                        </a:spcAft>
                        <a:buNone/>
                      </a:pPr>
                      <a:r>
                        <a:rPr lang="en-US"/>
                        <a:t>C4</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4:0"/>
                      </a:ext>
                    </a:extLst>
                  </a:tcPr>
                </a:tc>
                <a:tc>
                  <a:txBody>
                    <a:bodyPr/>
                    <a:lstStyle/>
                    <a:p>
                      <a:pPr indent="0" lvl="0" marL="0" rtl="0" algn="ctr">
                        <a:lnSpc>
                          <a:spcPct val="115000"/>
                        </a:lnSpc>
                        <a:spcBef>
                          <a:spcPts val="0"/>
                        </a:spcBef>
                        <a:spcAft>
                          <a:spcPts val="0"/>
                        </a:spcAft>
                        <a:buNone/>
                      </a:pPr>
                      <a:r>
                        <a:rPr lang="en-US"/>
                        <a:t>Sandy</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4:1"/>
                      </a:ext>
                    </a:extLst>
                  </a:tcPr>
                </a:tc>
                <a:tc>
                  <a:txBody>
                    <a:bodyPr/>
                    <a:lstStyle/>
                    <a:p>
                      <a:pPr indent="0" lvl="0" marL="0" rtl="0" algn="ctr">
                        <a:lnSpc>
                          <a:spcPct val="115000"/>
                        </a:lnSpc>
                        <a:spcBef>
                          <a:spcPts val="0"/>
                        </a:spcBef>
                        <a:spcAft>
                          <a:spcPts val="0"/>
                        </a:spcAft>
                        <a:buNone/>
                      </a:pPr>
                      <a:r>
                        <a:rPr lang="en-US"/>
                        <a:t>Peters</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4:2"/>
                      </a:ext>
                    </a:extLst>
                  </a:tcPr>
                </a:tc>
                <a:tc>
                  <a:txBody>
                    <a:bodyPr/>
                    <a:lstStyle/>
                    <a:p>
                      <a:pPr indent="0" lvl="0" marL="0" rtl="0" algn="ctr">
                        <a:lnSpc>
                          <a:spcPct val="115000"/>
                        </a:lnSpc>
                        <a:spcBef>
                          <a:spcPts val="0"/>
                        </a:spcBef>
                        <a:spcAft>
                          <a:spcPts val="0"/>
                        </a:spcAft>
                        <a:buNone/>
                      </a:pPr>
                      <a:r>
                        <a:rPr lang="en-US"/>
                        <a:t>1994-03-10</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4:3"/>
                      </a:ext>
                    </a:extLst>
                  </a:tcPr>
                </a:tc>
                <a:tc>
                  <a:txBody>
                    <a:bodyPr/>
                    <a:lstStyle/>
                    <a:p>
                      <a:pPr indent="0" lvl="0" marL="0" rtl="0" algn="ctr">
                        <a:lnSpc>
                          <a:spcPct val="115000"/>
                        </a:lnSpc>
                        <a:spcBef>
                          <a:spcPts val="0"/>
                        </a:spcBef>
                        <a:spcAft>
                          <a:spcPts val="0"/>
                        </a:spcAft>
                        <a:buNone/>
                      </a:pPr>
                      <a:r>
                        <a:rPr lang="en-US"/>
                        <a:t>F</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4:4"/>
                      </a:ext>
                    </a:extLst>
                  </a:tcPr>
                </a:tc>
                <a:tc>
                  <a:txBody>
                    <a:bodyPr/>
                    <a:lstStyle/>
                    <a:p>
                      <a:pPr indent="0" lvl="0" marL="0" rtl="0" algn="ctr">
                        <a:lnSpc>
                          <a:spcPct val="115000"/>
                        </a:lnSpc>
                        <a:spcBef>
                          <a:spcPts val="0"/>
                        </a:spcBef>
                        <a:spcAft>
                          <a:spcPts val="0"/>
                        </a:spcAft>
                        <a:buNone/>
                      </a:pPr>
                      <a:r>
                        <a:rPr lang="en-US"/>
                        <a:t>US</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4:5"/>
                      </a:ext>
                    </a:extLst>
                  </a:tcPr>
                </a:tc>
                <a:tc>
                  <a:txBody>
                    <a:bodyPr/>
                    <a:lstStyle/>
                    <a:p>
                      <a:pPr indent="0" lvl="0" marL="0" rtl="0" algn="ctr">
                        <a:lnSpc>
                          <a:spcPct val="115000"/>
                        </a:lnSpc>
                        <a:spcBef>
                          <a:spcPts val="0"/>
                        </a:spcBef>
                        <a:spcAft>
                          <a:spcPts val="0"/>
                        </a:spcAft>
                        <a:buNone/>
                      </a:pPr>
                      <a:r>
                        <a:rPr lang="en-US"/>
                        <a:t>sandy21@mac.com</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95:4:6"/>
                      </a:ext>
                    </a:extLst>
                  </a:tcPr>
                </a:tc>
              </a:tr>
              <a:tr h="304550">
                <a:tc>
                  <a:txBody>
                    <a:bodyPr/>
                    <a:lstStyle/>
                    <a:p>
                      <a:pPr indent="0" lvl="0" marL="0" rtl="0" algn="ctr">
                        <a:lnSpc>
                          <a:spcPct val="115000"/>
                        </a:lnSpc>
                        <a:spcBef>
                          <a:spcPts val="0"/>
                        </a:spcBef>
                        <a:spcAft>
                          <a:spcPts val="0"/>
                        </a:spcAft>
                        <a:buNone/>
                      </a:pPr>
                      <a:r>
                        <a:rPr lang="en-US"/>
                        <a:t>C5</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5:0"/>
                      </a:ext>
                    </a:extLst>
                  </a:tcPr>
                </a:tc>
                <a:tc>
                  <a:txBody>
                    <a:bodyPr/>
                    <a:lstStyle/>
                    <a:p>
                      <a:pPr indent="0" lvl="0" marL="0" rtl="0" algn="ctr">
                        <a:lnSpc>
                          <a:spcPct val="115000"/>
                        </a:lnSpc>
                        <a:spcBef>
                          <a:spcPts val="0"/>
                        </a:spcBef>
                        <a:spcAft>
                          <a:spcPts val="0"/>
                        </a:spcAft>
                        <a:buNone/>
                      </a:pPr>
                      <a:r>
                        <a:rPr lang="en-US"/>
                        <a:t>Josh</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5:1"/>
                      </a:ext>
                    </a:extLst>
                  </a:tcPr>
                </a:tc>
                <a:tc>
                  <a:txBody>
                    <a:bodyPr/>
                    <a:lstStyle/>
                    <a:p>
                      <a:pPr indent="0" lvl="0" marL="0" rtl="0" algn="ctr">
                        <a:lnSpc>
                          <a:spcPct val="115000"/>
                        </a:lnSpc>
                        <a:spcBef>
                          <a:spcPts val="0"/>
                        </a:spcBef>
                        <a:spcAft>
                          <a:spcPts val="0"/>
                        </a:spcAft>
                        <a:buNone/>
                      </a:pPr>
                      <a:r>
                        <a:rPr lang="en-US"/>
                        <a:t>Jacobs</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5:2"/>
                      </a:ext>
                    </a:extLst>
                  </a:tcPr>
                </a:tc>
                <a:tc>
                  <a:txBody>
                    <a:bodyPr/>
                    <a:lstStyle/>
                    <a:p>
                      <a:pPr indent="0" lvl="0" marL="0" rtl="0" algn="ctr">
                        <a:lnSpc>
                          <a:spcPct val="115000"/>
                        </a:lnSpc>
                        <a:spcBef>
                          <a:spcPts val="0"/>
                        </a:spcBef>
                        <a:spcAft>
                          <a:spcPts val="0"/>
                        </a:spcAft>
                        <a:buNone/>
                      </a:pPr>
                      <a:r>
                        <a:rPr lang="en-US"/>
                        <a:t>1975-11-15</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5:3"/>
                      </a:ext>
                    </a:extLst>
                  </a:tcPr>
                </a:tc>
                <a:tc>
                  <a:txBody>
                    <a:bodyPr/>
                    <a:lstStyle/>
                    <a:p>
                      <a:pPr indent="0" lvl="0" marL="0" rtl="0" algn="ctr">
                        <a:lnSpc>
                          <a:spcPct val="115000"/>
                        </a:lnSpc>
                        <a:spcBef>
                          <a:spcPts val="0"/>
                        </a:spcBef>
                        <a:spcAft>
                          <a:spcPts val="0"/>
                        </a:spcAft>
                        <a:buNone/>
                      </a:pPr>
                      <a:r>
                        <a:rPr lang="en-US"/>
                        <a:t>F</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5:4"/>
                      </a:ext>
                    </a:extLst>
                  </a:tcPr>
                </a:tc>
                <a:tc>
                  <a:txBody>
                    <a:bodyPr/>
                    <a:lstStyle/>
                    <a:p>
                      <a:pPr indent="0" lvl="0" marL="0" rtl="0" algn="ctr">
                        <a:lnSpc>
                          <a:spcPct val="115000"/>
                        </a:lnSpc>
                        <a:spcBef>
                          <a:spcPts val="0"/>
                        </a:spcBef>
                        <a:spcAft>
                          <a:spcPts val="0"/>
                        </a:spcAft>
                        <a:buNone/>
                      </a:pPr>
                      <a:r>
                        <a:rPr lang="en-US"/>
                        <a:t>US</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5:5"/>
                      </a:ext>
                    </a:extLst>
                  </a:tcPr>
                </a:tc>
                <a:tc>
                  <a:txBody>
                    <a:bodyPr/>
                    <a:lstStyle/>
                    <a:p>
                      <a:pPr indent="0" lvl="0" marL="0" rtl="0" algn="ctr">
                        <a:lnSpc>
                          <a:spcPct val="115000"/>
                        </a:lnSpc>
                        <a:spcBef>
                          <a:spcPts val="0"/>
                        </a:spcBef>
                        <a:spcAft>
                          <a:spcPts val="0"/>
                        </a:spcAft>
                        <a:buNone/>
                      </a:pPr>
                      <a:r>
                        <a:rPr lang="en-US"/>
                        <a:t>josh35@aol.com</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95:5:6"/>
                      </a:ext>
                    </a:extLst>
                  </a:tcPr>
                </a:tc>
              </a:tr>
              <a:tr h="304550">
                <a:tc>
                  <a:txBody>
                    <a:bodyPr/>
                    <a:lstStyle/>
                    <a:p>
                      <a:pPr indent="0" lvl="0" marL="0" rtl="0" algn="ctr">
                        <a:lnSpc>
                          <a:spcPct val="115000"/>
                        </a:lnSpc>
                        <a:spcBef>
                          <a:spcPts val="0"/>
                        </a:spcBef>
                        <a:spcAft>
                          <a:spcPts val="0"/>
                        </a:spcAft>
                        <a:buNone/>
                      </a:pPr>
                      <a:r>
                        <a:rPr lang="en-US"/>
                        <a:t>C6</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95:6:0"/>
                      </a:ext>
                    </a:extLst>
                  </a:tcPr>
                </a:tc>
                <a:tc>
                  <a:txBody>
                    <a:bodyPr/>
                    <a:lstStyle/>
                    <a:p>
                      <a:pPr indent="0" lvl="0" marL="0" rtl="0" algn="ctr">
                        <a:lnSpc>
                          <a:spcPct val="115000"/>
                        </a:lnSpc>
                        <a:spcBef>
                          <a:spcPts val="0"/>
                        </a:spcBef>
                        <a:spcAft>
                          <a:spcPts val="0"/>
                        </a:spcAft>
                        <a:buNone/>
                      </a:pPr>
                      <a:r>
                        <a:rPr lang="en-US"/>
                        <a:t>Tim</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95:6:1"/>
                      </a:ext>
                    </a:extLst>
                  </a:tcPr>
                </a:tc>
                <a:tc>
                  <a:txBody>
                    <a:bodyPr/>
                    <a:lstStyle/>
                    <a:p>
                      <a:pPr indent="0" lvl="0" marL="0" rtl="0" algn="ctr">
                        <a:lnSpc>
                          <a:spcPct val="115000"/>
                        </a:lnSpc>
                        <a:spcBef>
                          <a:spcPts val="0"/>
                        </a:spcBef>
                        <a:spcAft>
                          <a:spcPts val="0"/>
                        </a:spcAft>
                        <a:buNone/>
                      </a:pPr>
                      <a:r>
                        <a:rPr lang="en-US"/>
                        <a:t>Allen</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95:6:2"/>
                      </a:ext>
                    </a:extLst>
                  </a:tcPr>
                </a:tc>
                <a:tc>
                  <a:txBody>
                    <a:bodyPr/>
                    <a:lstStyle/>
                    <a:p>
                      <a:pPr indent="0" lvl="0" marL="0" rtl="0" algn="ctr">
                        <a:lnSpc>
                          <a:spcPct val="115000"/>
                        </a:lnSpc>
                        <a:spcBef>
                          <a:spcPts val="0"/>
                        </a:spcBef>
                        <a:spcAft>
                          <a:spcPts val="0"/>
                        </a:spcAft>
                        <a:buNone/>
                      </a:pPr>
                      <a:r>
                        <a:rPr lang="en-US"/>
                        <a:t>2001-03-21</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95:6:3"/>
                      </a:ext>
                    </a:extLst>
                  </a:tcPr>
                </a:tc>
                <a:tc>
                  <a:txBody>
                    <a:bodyPr/>
                    <a:lstStyle/>
                    <a:p>
                      <a:pPr indent="0" lvl="0" marL="0" rtl="0" algn="ctr">
                        <a:lnSpc>
                          <a:spcPct val="115000"/>
                        </a:lnSpc>
                        <a:spcBef>
                          <a:spcPts val="0"/>
                        </a:spcBef>
                        <a:spcAft>
                          <a:spcPts val="0"/>
                        </a:spcAft>
                        <a:buNone/>
                      </a:pPr>
                      <a:r>
                        <a:rPr lang="en-US"/>
                        <a:t>M</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95:6:4"/>
                      </a:ext>
                    </a:extLst>
                  </a:tcPr>
                </a:tc>
                <a:tc>
                  <a:txBody>
                    <a:bodyPr/>
                    <a:lstStyle/>
                    <a:p>
                      <a:pPr indent="0" lvl="0" marL="0" rtl="0" algn="ctr">
                        <a:lnSpc>
                          <a:spcPct val="115000"/>
                        </a:lnSpc>
                        <a:spcBef>
                          <a:spcPts val="0"/>
                        </a:spcBef>
                        <a:spcAft>
                          <a:spcPts val="0"/>
                        </a:spcAft>
                        <a:buNone/>
                      </a:pPr>
                      <a:r>
                        <a:rPr lang="en-US"/>
                        <a:t>US</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95:6:5"/>
                      </a:ext>
                    </a:extLst>
                  </a:tcPr>
                </a:tc>
                <a:tc>
                  <a:txBody>
                    <a:bodyPr/>
                    <a:lstStyle/>
                    <a:p>
                      <a:pPr indent="0" lvl="0" marL="0" rtl="0" algn="ctr">
                        <a:lnSpc>
                          <a:spcPct val="115000"/>
                        </a:lnSpc>
                        <a:spcBef>
                          <a:spcPts val="0"/>
                        </a:spcBef>
                        <a:spcAft>
                          <a:spcPts val="0"/>
                        </a:spcAft>
                        <a:buNone/>
                      </a:pPr>
                      <a:r>
                        <a:rPr lang="en-US"/>
                        <a:t>allen34@gmail.com</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95:6:6"/>
                      </a:ext>
                    </a:extLst>
                  </a:tcPr>
                </a:tc>
              </a:tr>
            </a:tbl>
          </a:graphicData>
        </a:graphic>
      </p:graphicFrame>
      <p:pic>
        <p:nvPicPr>
          <p:cNvPr id="96" name="Google Shape;96;p3"/>
          <p:cNvPicPr preferRelativeResize="0"/>
          <p:nvPr/>
        </p:nvPicPr>
        <p:blipFill>
          <a:blip r:embed="rId3">
            <a:alphaModFix/>
          </a:blip>
          <a:stretch>
            <a:fillRect/>
          </a:stretch>
        </p:blipFill>
        <p:spPr>
          <a:xfrm>
            <a:off x="4063200" y="152400"/>
            <a:ext cx="3920523" cy="260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63548692e5_2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850"/>
              <a:t>CustomersLanguagePreferred</a:t>
            </a:r>
            <a:endParaRPr b="1" sz="2850"/>
          </a:p>
        </p:txBody>
      </p:sp>
      <p:sp>
        <p:nvSpPr>
          <p:cNvPr id="102" name="Google Shape;102;g263548692e5_2_1"/>
          <p:cNvSpPr txBox="1"/>
          <p:nvPr>
            <p:ph idx="1" type="body"/>
          </p:nvPr>
        </p:nvSpPr>
        <p:spPr>
          <a:xfrm>
            <a:off x="311700" y="1152475"/>
            <a:ext cx="5212200" cy="711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100"/>
              <a:buFont typeface="Arial"/>
              <a:buNone/>
            </a:pPr>
            <a:r>
              <a:rPr b="1" lang="en-US" sz="1400">
                <a:solidFill>
                  <a:schemeClr val="dk1"/>
                </a:solidFill>
              </a:rPr>
              <a:t>C</a:t>
            </a:r>
            <a:r>
              <a:rPr b="1" lang="en-US" sz="1400">
                <a:solidFill>
                  <a:schemeClr val="dk1"/>
                </a:solidFill>
              </a:rPr>
              <a:t>ustom</a:t>
            </a:r>
            <a:r>
              <a:rPr b="1" lang="en-US" sz="1400">
                <a:solidFill>
                  <a:schemeClr val="dk1"/>
                </a:solidFill>
              </a:rPr>
              <a:t>ersLanguagePreferred (</a:t>
            </a:r>
            <a:r>
              <a:rPr lang="en-US" sz="1400" u="sng">
                <a:solidFill>
                  <a:schemeClr val="dk1"/>
                </a:solidFill>
              </a:rPr>
              <a:t>Language</a:t>
            </a:r>
            <a:r>
              <a:rPr lang="en-US" sz="1400">
                <a:solidFill>
                  <a:schemeClr val="dk1"/>
                </a:solidFill>
              </a:rPr>
              <a:t> , </a:t>
            </a:r>
            <a:r>
              <a:rPr lang="en-US" sz="1400" u="sng">
                <a:solidFill>
                  <a:schemeClr val="dk1"/>
                </a:solidFill>
              </a:rPr>
              <a:t>CustID</a:t>
            </a:r>
            <a:r>
              <a:rPr lang="en-US" sz="1400">
                <a:solidFill>
                  <a:schemeClr val="dk1"/>
                </a:solidFill>
              </a:rPr>
              <a:t> [FK]</a:t>
            </a:r>
            <a:r>
              <a:rPr b="1" lang="en-US" sz="1400">
                <a:solidFill>
                  <a:schemeClr val="dk1"/>
                </a:solidFill>
              </a:rPr>
              <a:t>)</a:t>
            </a:r>
            <a:endParaRPr b="1" sz="14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b="1" sz="1400">
              <a:solidFill>
                <a:schemeClr val="dk1"/>
              </a:solidFill>
            </a:endParaRPr>
          </a:p>
        </p:txBody>
      </p:sp>
      <p:graphicFrame>
        <p:nvGraphicFramePr>
          <p:cNvPr id="103" name="Google Shape;103;g263548692e5_2_1"/>
          <p:cNvGraphicFramePr/>
          <p:nvPr/>
        </p:nvGraphicFramePr>
        <p:xfrm>
          <a:off x="311700" y="2065425"/>
          <a:ext cx="3000000" cy="3000000"/>
        </p:xfrm>
        <a:graphic>
          <a:graphicData uri="http://schemas.openxmlformats.org/drawingml/2006/table">
            <a:tbl>
              <a:tblPr>
                <a:noFill/>
                <a:tableStyleId>{AA57DA06-3C35-464E-8DB2-E11FC7F60E57}</a:tableStyleId>
              </a:tblPr>
              <a:tblGrid>
                <a:gridCol w="1654750"/>
                <a:gridCol w="2854475"/>
              </a:tblGrid>
              <a:tr h="381000">
                <a:tc>
                  <a:txBody>
                    <a:bodyPr/>
                    <a:lstStyle/>
                    <a:p>
                      <a:pPr indent="0" lvl="0" marL="0" rtl="0" algn="ctr">
                        <a:lnSpc>
                          <a:spcPct val="115000"/>
                        </a:lnSpc>
                        <a:spcBef>
                          <a:spcPts val="0"/>
                        </a:spcBef>
                        <a:spcAft>
                          <a:spcPts val="0"/>
                        </a:spcAft>
                        <a:buNone/>
                      </a:pPr>
                      <a:r>
                        <a:rPr b="1" lang="en-US" u="sng"/>
                        <a:t>CustID</a:t>
                      </a:r>
                      <a:r>
                        <a:rPr b="1" lang="en-US"/>
                        <a:t> [FK]</a:t>
                      </a:r>
                      <a:endParaRPr b="1"/>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103:0:0"/>
                      </a:ext>
                    </a:extLst>
                  </a:tcPr>
                </a:tc>
                <a:tc>
                  <a:txBody>
                    <a:bodyPr/>
                    <a:lstStyle/>
                    <a:p>
                      <a:pPr indent="0" lvl="0" marL="0" rtl="0" algn="ctr">
                        <a:lnSpc>
                          <a:spcPct val="115000"/>
                        </a:lnSpc>
                        <a:spcBef>
                          <a:spcPts val="0"/>
                        </a:spcBef>
                        <a:spcAft>
                          <a:spcPts val="0"/>
                        </a:spcAft>
                        <a:buNone/>
                      </a:pPr>
                      <a:r>
                        <a:rPr b="1" lang="en-US" u="sng"/>
                        <a:t>Language</a:t>
                      </a:r>
                      <a:endParaRPr b="1" u="sng"/>
                    </a:p>
                  </a:txBody>
                  <a:tcPr marT="19050" marB="19050" marR="28575" marL="28575" anchor="b">
                    <a:lnL cap="flat" cmpd="sng" w="7925">
                      <a:solidFill>
                        <a:srgbClr val="A5DEC6"/>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103:0:1"/>
                      </a:ext>
                    </a:extLst>
                  </a:tcPr>
                </a:tc>
              </a:tr>
              <a:tr h="381000">
                <a:tc>
                  <a:txBody>
                    <a:bodyPr/>
                    <a:lstStyle/>
                    <a:p>
                      <a:pPr indent="0" lvl="0" marL="0" rtl="0" algn="ctr">
                        <a:lnSpc>
                          <a:spcPct val="115000"/>
                        </a:lnSpc>
                        <a:spcBef>
                          <a:spcPts val="0"/>
                        </a:spcBef>
                        <a:spcAft>
                          <a:spcPts val="0"/>
                        </a:spcAft>
                        <a:buNone/>
                      </a:pPr>
                      <a:r>
                        <a:rPr lang="en-US"/>
                        <a:t>C1</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03:1:0"/>
                      </a:ext>
                    </a:extLst>
                  </a:tcPr>
                </a:tc>
                <a:tc>
                  <a:txBody>
                    <a:bodyPr/>
                    <a:lstStyle/>
                    <a:p>
                      <a:pPr indent="0" lvl="0" marL="0" rtl="0" algn="ctr">
                        <a:lnSpc>
                          <a:spcPct val="115000"/>
                        </a:lnSpc>
                        <a:spcBef>
                          <a:spcPts val="0"/>
                        </a:spcBef>
                        <a:spcAft>
                          <a:spcPts val="0"/>
                        </a:spcAft>
                        <a:buNone/>
                      </a:pPr>
                      <a:r>
                        <a:rPr lang="en-US"/>
                        <a:t>English</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03:1:1"/>
                      </a:ext>
                    </a:extLst>
                  </a:tcPr>
                </a:tc>
              </a:tr>
              <a:tr h="381000">
                <a:tc>
                  <a:txBody>
                    <a:bodyPr/>
                    <a:lstStyle/>
                    <a:p>
                      <a:pPr indent="0" lvl="0" marL="0" rtl="0" algn="ctr">
                        <a:lnSpc>
                          <a:spcPct val="115000"/>
                        </a:lnSpc>
                        <a:spcBef>
                          <a:spcPts val="0"/>
                        </a:spcBef>
                        <a:spcAft>
                          <a:spcPts val="0"/>
                        </a:spcAft>
                        <a:buNone/>
                      </a:pPr>
                      <a:r>
                        <a:rPr lang="en-US"/>
                        <a:t>C2</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103:2:0"/>
                      </a:ext>
                    </a:extLst>
                  </a:tcPr>
                </a:tc>
                <a:tc>
                  <a:txBody>
                    <a:bodyPr/>
                    <a:lstStyle/>
                    <a:p>
                      <a:pPr indent="0" lvl="0" marL="0" rtl="0" algn="ctr">
                        <a:lnSpc>
                          <a:spcPct val="115000"/>
                        </a:lnSpc>
                        <a:spcBef>
                          <a:spcPts val="0"/>
                        </a:spcBef>
                        <a:spcAft>
                          <a:spcPts val="0"/>
                        </a:spcAft>
                        <a:buNone/>
                      </a:pPr>
                      <a:r>
                        <a:rPr lang="en-US"/>
                        <a:t>French</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103:2:1"/>
                      </a:ext>
                    </a:extLst>
                  </a:tcPr>
                </a:tc>
              </a:tr>
              <a:tr h="381000">
                <a:tc>
                  <a:txBody>
                    <a:bodyPr/>
                    <a:lstStyle/>
                    <a:p>
                      <a:pPr indent="0" lvl="0" marL="0" rtl="0" algn="ctr">
                        <a:lnSpc>
                          <a:spcPct val="115000"/>
                        </a:lnSpc>
                        <a:spcBef>
                          <a:spcPts val="0"/>
                        </a:spcBef>
                        <a:spcAft>
                          <a:spcPts val="0"/>
                        </a:spcAft>
                        <a:buNone/>
                      </a:pPr>
                      <a:r>
                        <a:rPr lang="en-US"/>
                        <a:t>C3</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03:3:0"/>
                      </a:ext>
                    </a:extLst>
                  </a:tcPr>
                </a:tc>
                <a:tc>
                  <a:txBody>
                    <a:bodyPr/>
                    <a:lstStyle/>
                    <a:p>
                      <a:pPr indent="0" lvl="0" marL="0" rtl="0" algn="ctr">
                        <a:lnSpc>
                          <a:spcPct val="115000"/>
                        </a:lnSpc>
                        <a:spcBef>
                          <a:spcPts val="0"/>
                        </a:spcBef>
                        <a:spcAft>
                          <a:spcPts val="0"/>
                        </a:spcAft>
                        <a:buNone/>
                      </a:pPr>
                      <a:r>
                        <a:rPr lang="en-US"/>
                        <a:t>Spanish</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03:3:1"/>
                      </a:ext>
                    </a:extLst>
                  </a:tcPr>
                </a:tc>
              </a:tr>
              <a:tr h="381000">
                <a:tc>
                  <a:txBody>
                    <a:bodyPr/>
                    <a:lstStyle/>
                    <a:p>
                      <a:pPr indent="0" lvl="0" marL="0" rtl="0" algn="ctr">
                        <a:lnSpc>
                          <a:spcPct val="115000"/>
                        </a:lnSpc>
                        <a:spcBef>
                          <a:spcPts val="0"/>
                        </a:spcBef>
                        <a:spcAft>
                          <a:spcPts val="0"/>
                        </a:spcAft>
                        <a:buNone/>
                      </a:pPr>
                      <a:r>
                        <a:rPr lang="en-US"/>
                        <a:t>C4</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103:4:0"/>
                      </a:ext>
                    </a:extLst>
                  </a:tcPr>
                </a:tc>
                <a:tc>
                  <a:txBody>
                    <a:bodyPr/>
                    <a:lstStyle/>
                    <a:p>
                      <a:pPr indent="0" lvl="0" marL="0" rtl="0" algn="ctr">
                        <a:lnSpc>
                          <a:spcPct val="115000"/>
                        </a:lnSpc>
                        <a:spcBef>
                          <a:spcPts val="0"/>
                        </a:spcBef>
                        <a:spcAft>
                          <a:spcPts val="0"/>
                        </a:spcAft>
                        <a:buNone/>
                      </a:pPr>
                      <a:r>
                        <a:rPr lang="en-US"/>
                        <a:t>Japanese</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103:4:1"/>
                      </a:ext>
                    </a:extLst>
                  </a:tcPr>
                </a:tc>
              </a:tr>
              <a:tr h="381000">
                <a:tc>
                  <a:txBody>
                    <a:bodyPr/>
                    <a:lstStyle/>
                    <a:p>
                      <a:pPr indent="0" lvl="0" marL="0" rtl="0" algn="ctr">
                        <a:lnSpc>
                          <a:spcPct val="115000"/>
                        </a:lnSpc>
                        <a:spcBef>
                          <a:spcPts val="0"/>
                        </a:spcBef>
                        <a:spcAft>
                          <a:spcPts val="0"/>
                        </a:spcAft>
                        <a:buNone/>
                      </a:pPr>
                      <a:r>
                        <a:rPr lang="en-US"/>
                        <a:t>C5</a:t>
                      </a:r>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03:5:0"/>
                      </a:ext>
                    </a:extLst>
                  </a:tcPr>
                </a:tc>
                <a:tc>
                  <a:txBody>
                    <a:bodyPr/>
                    <a:lstStyle/>
                    <a:p>
                      <a:pPr indent="0" lvl="0" marL="0" rtl="0" algn="ctr">
                        <a:lnSpc>
                          <a:spcPct val="115000"/>
                        </a:lnSpc>
                        <a:spcBef>
                          <a:spcPts val="0"/>
                        </a:spcBef>
                        <a:spcAft>
                          <a:spcPts val="0"/>
                        </a:spcAft>
                        <a:buNone/>
                      </a:pPr>
                      <a:r>
                        <a:rPr lang="en-US"/>
                        <a:t>Korean</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03:5:1"/>
                      </a:ext>
                    </a:extLst>
                  </a:tcPr>
                </a:tc>
              </a:tr>
            </a:tbl>
          </a:graphicData>
        </a:graphic>
      </p:graphicFrame>
      <p:pic>
        <p:nvPicPr>
          <p:cNvPr id="104" name="Google Shape;104;g263548692e5_2_1"/>
          <p:cNvPicPr preferRelativeResize="0"/>
          <p:nvPr/>
        </p:nvPicPr>
        <p:blipFill>
          <a:blip r:embed="rId3">
            <a:alphaModFix/>
          </a:blip>
          <a:stretch>
            <a:fillRect/>
          </a:stretch>
        </p:blipFill>
        <p:spPr>
          <a:xfrm>
            <a:off x="6177600" y="1627275"/>
            <a:ext cx="2114550" cy="272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311700" y="445025"/>
            <a:ext cx="1366788"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7222"/>
              <a:buNone/>
            </a:pPr>
            <a:r>
              <a:rPr b="1" lang="en-US" sz="3200"/>
              <a:t>Plans</a:t>
            </a:r>
            <a:endParaRPr/>
          </a:p>
        </p:txBody>
      </p:sp>
      <p:grpSp>
        <p:nvGrpSpPr>
          <p:cNvPr id="110" name="Google Shape;110;p4"/>
          <p:cNvGrpSpPr/>
          <p:nvPr/>
        </p:nvGrpSpPr>
        <p:grpSpPr>
          <a:xfrm>
            <a:off x="8361484" y="237391"/>
            <a:ext cx="562726" cy="105525"/>
            <a:chOff x="5615352" y="3915506"/>
            <a:chExt cx="750301" cy="140700"/>
          </a:xfrm>
        </p:grpSpPr>
        <p:sp>
          <p:nvSpPr>
            <p:cNvPr id="111" name="Google Shape;111;p4"/>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2" name="Google Shape;112;p4"/>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3" name="Google Shape;113;p4"/>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114" name="Google Shape;114;p4"/>
          <p:cNvGrpSpPr/>
          <p:nvPr/>
        </p:nvGrpSpPr>
        <p:grpSpPr>
          <a:xfrm>
            <a:off x="131884" y="4932485"/>
            <a:ext cx="562726" cy="105525"/>
            <a:chOff x="5615352" y="3915506"/>
            <a:chExt cx="750301" cy="140700"/>
          </a:xfrm>
        </p:grpSpPr>
        <p:sp>
          <p:nvSpPr>
            <p:cNvPr id="115" name="Google Shape;115;p4"/>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6" name="Google Shape;116;p4"/>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7" name="Google Shape;117;p4"/>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118" name="Google Shape;118;p4"/>
          <p:cNvSpPr txBox="1"/>
          <p:nvPr/>
        </p:nvSpPr>
        <p:spPr>
          <a:xfrm>
            <a:off x="311700" y="1176725"/>
            <a:ext cx="4730100" cy="1044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US" u="none" cap="none" strike="noStrike">
                <a:solidFill>
                  <a:schemeClr val="dk1"/>
                </a:solidFill>
                <a:latin typeface="Arial"/>
                <a:ea typeface="Arial"/>
                <a:cs typeface="Arial"/>
                <a:sym typeface="Arial"/>
              </a:rPr>
              <a:t>Plans </a:t>
            </a:r>
            <a:r>
              <a:rPr b="0" i="0" lang="en-US" u="none" cap="none" strike="noStrike">
                <a:solidFill>
                  <a:schemeClr val="dk1"/>
                </a:solidFill>
                <a:latin typeface="Arial"/>
                <a:ea typeface="Arial"/>
                <a:cs typeface="Arial"/>
                <a:sym typeface="Arial"/>
              </a:rPr>
              <a:t>(</a:t>
            </a:r>
            <a:r>
              <a:rPr b="0" i="0" lang="en-US" u="sng" cap="none" strike="noStrike">
                <a:solidFill>
                  <a:schemeClr val="dk1"/>
                </a:solidFill>
                <a:latin typeface="Arial"/>
                <a:ea typeface="Arial"/>
                <a:cs typeface="Arial"/>
                <a:sym typeface="Arial"/>
              </a:rPr>
              <a:t>PlanID</a:t>
            </a:r>
            <a:r>
              <a:rPr b="0" i="0" lang="en-US" u="none" cap="none" strike="noStrike">
                <a:solidFill>
                  <a:schemeClr val="dk1"/>
                </a:solidFill>
                <a:latin typeface="Arial"/>
                <a:ea typeface="Arial"/>
                <a:cs typeface="Arial"/>
                <a:sym typeface="Arial"/>
              </a:rPr>
              <a:t>, PlanName, MonthlyPrice, AdSupport, NumOfProfiles, VideoQuality, ContentAccess, NumOfSupportDevForView, NumOfSupportDevForDownload)</a:t>
            </a:r>
            <a:endParaRPr b="0" i="0" u="none" cap="none" strike="noStrike">
              <a:solidFill>
                <a:schemeClr val="dk2"/>
              </a:solidFill>
              <a:latin typeface="Arial"/>
              <a:ea typeface="Arial"/>
              <a:cs typeface="Arial"/>
              <a:sym typeface="Arial"/>
            </a:endParaRPr>
          </a:p>
        </p:txBody>
      </p:sp>
      <p:pic>
        <p:nvPicPr>
          <p:cNvPr id="119" name="Google Shape;119;p4"/>
          <p:cNvPicPr preferRelativeResize="0"/>
          <p:nvPr/>
        </p:nvPicPr>
        <p:blipFill rotWithShape="1">
          <a:blip r:embed="rId3">
            <a:alphaModFix/>
          </a:blip>
          <a:srcRect b="0" l="0" r="0" t="0"/>
          <a:stretch/>
        </p:blipFill>
        <p:spPr>
          <a:xfrm>
            <a:off x="3590200" y="445025"/>
            <a:ext cx="5334000" cy="1822375"/>
          </a:xfrm>
          <a:prstGeom prst="rect">
            <a:avLst/>
          </a:prstGeom>
          <a:noFill/>
          <a:ln>
            <a:noFill/>
          </a:ln>
        </p:spPr>
      </p:pic>
      <p:graphicFrame>
        <p:nvGraphicFramePr>
          <p:cNvPr id="120" name="Google Shape;120;p4"/>
          <p:cNvGraphicFramePr/>
          <p:nvPr/>
        </p:nvGraphicFramePr>
        <p:xfrm>
          <a:off x="242400" y="2566500"/>
          <a:ext cx="3000000" cy="3000000"/>
        </p:xfrm>
        <a:graphic>
          <a:graphicData uri="http://schemas.openxmlformats.org/drawingml/2006/table">
            <a:tbl>
              <a:tblPr>
                <a:noFill/>
                <a:tableStyleId>{AA57DA06-3C35-464E-8DB2-E11FC7F60E57}</a:tableStyleId>
              </a:tblPr>
              <a:tblGrid>
                <a:gridCol w="387850"/>
                <a:gridCol w="883975"/>
                <a:gridCol w="766725"/>
                <a:gridCol w="631400"/>
                <a:gridCol w="847875"/>
                <a:gridCol w="739650"/>
                <a:gridCol w="1046300"/>
                <a:gridCol w="1533400"/>
                <a:gridCol w="1822025"/>
              </a:tblGrid>
              <a:tr h="427375">
                <a:tc>
                  <a:txBody>
                    <a:bodyPr/>
                    <a:lstStyle/>
                    <a:p>
                      <a:pPr indent="0" lvl="0" marL="0" rtl="0" algn="ctr">
                        <a:lnSpc>
                          <a:spcPct val="115000"/>
                        </a:lnSpc>
                        <a:spcBef>
                          <a:spcPts val="0"/>
                        </a:spcBef>
                        <a:spcAft>
                          <a:spcPts val="0"/>
                        </a:spcAft>
                        <a:buNone/>
                      </a:pPr>
                      <a:r>
                        <a:rPr b="1" lang="en-US" u="sng"/>
                        <a:t>PlanID</a:t>
                      </a:r>
                      <a:endParaRPr b="1" u="sng"/>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120:0:0"/>
                      </a:ext>
                    </a:extLst>
                  </a:tcPr>
                </a:tc>
                <a:tc>
                  <a:txBody>
                    <a:bodyPr/>
                    <a:lstStyle/>
                    <a:p>
                      <a:pPr indent="0" lvl="0" marL="0" rtl="0" algn="ctr">
                        <a:lnSpc>
                          <a:spcPct val="115000"/>
                        </a:lnSpc>
                        <a:spcBef>
                          <a:spcPts val="0"/>
                        </a:spcBef>
                        <a:spcAft>
                          <a:spcPts val="0"/>
                        </a:spcAft>
                        <a:buNone/>
                      </a:pPr>
                      <a:r>
                        <a:rPr b="1" lang="en-US"/>
                        <a:t>PlanName</a:t>
                      </a:r>
                      <a:endParaRPr b="1"/>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120:0:1"/>
                      </a:ext>
                    </a:extLst>
                  </a:tcPr>
                </a:tc>
                <a:tc>
                  <a:txBody>
                    <a:bodyPr/>
                    <a:lstStyle/>
                    <a:p>
                      <a:pPr indent="0" lvl="0" marL="0" rtl="0" algn="ctr">
                        <a:lnSpc>
                          <a:spcPct val="115000"/>
                        </a:lnSpc>
                        <a:spcBef>
                          <a:spcPts val="0"/>
                        </a:spcBef>
                        <a:spcAft>
                          <a:spcPts val="0"/>
                        </a:spcAft>
                        <a:buNone/>
                      </a:pPr>
                      <a:r>
                        <a:rPr b="1" lang="en-US"/>
                        <a:t>MonthlyPrice</a:t>
                      </a:r>
                      <a:endParaRPr b="1"/>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120:0:2"/>
                      </a:ext>
                    </a:extLst>
                  </a:tcPr>
                </a:tc>
                <a:tc>
                  <a:txBody>
                    <a:bodyPr/>
                    <a:lstStyle/>
                    <a:p>
                      <a:pPr indent="0" lvl="0" marL="0" rtl="0" algn="ctr">
                        <a:lnSpc>
                          <a:spcPct val="115000"/>
                        </a:lnSpc>
                        <a:spcBef>
                          <a:spcPts val="0"/>
                        </a:spcBef>
                        <a:spcAft>
                          <a:spcPts val="0"/>
                        </a:spcAft>
                        <a:buNone/>
                      </a:pPr>
                      <a:r>
                        <a:rPr b="1" lang="en-US"/>
                        <a:t>AdSupport</a:t>
                      </a:r>
                      <a:endParaRPr b="1"/>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120:0:3"/>
                      </a:ext>
                    </a:extLst>
                  </a:tcPr>
                </a:tc>
                <a:tc>
                  <a:txBody>
                    <a:bodyPr/>
                    <a:lstStyle/>
                    <a:p>
                      <a:pPr indent="0" lvl="0" marL="0" rtl="0" algn="ctr">
                        <a:lnSpc>
                          <a:spcPct val="115000"/>
                        </a:lnSpc>
                        <a:spcBef>
                          <a:spcPts val="0"/>
                        </a:spcBef>
                        <a:spcAft>
                          <a:spcPts val="0"/>
                        </a:spcAft>
                        <a:buNone/>
                      </a:pPr>
                      <a:r>
                        <a:rPr b="1" lang="en-US"/>
                        <a:t>NumOfProfiles</a:t>
                      </a:r>
                      <a:endParaRPr b="1"/>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120:0:4"/>
                      </a:ext>
                    </a:extLst>
                  </a:tcPr>
                </a:tc>
                <a:tc>
                  <a:txBody>
                    <a:bodyPr/>
                    <a:lstStyle/>
                    <a:p>
                      <a:pPr indent="0" lvl="0" marL="0" rtl="0" algn="ctr">
                        <a:lnSpc>
                          <a:spcPct val="115000"/>
                        </a:lnSpc>
                        <a:spcBef>
                          <a:spcPts val="0"/>
                        </a:spcBef>
                        <a:spcAft>
                          <a:spcPts val="0"/>
                        </a:spcAft>
                        <a:buNone/>
                      </a:pPr>
                      <a:r>
                        <a:rPr b="1" lang="en-US"/>
                        <a:t>VideoQuality</a:t>
                      </a:r>
                      <a:endParaRPr b="1"/>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120:0:5"/>
                      </a:ext>
                    </a:extLst>
                  </a:tcPr>
                </a:tc>
                <a:tc>
                  <a:txBody>
                    <a:bodyPr/>
                    <a:lstStyle/>
                    <a:p>
                      <a:pPr indent="0" lvl="0" marL="0" rtl="0" algn="ctr">
                        <a:lnSpc>
                          <a:spcPct val="115000"/>
                        </a:lnSpc>
                        <a:spcBef>
                          <a:spcPts val="0"/>
                        </a:spcBef>
                        <a:spcAft>
                          <a:spcPts val="0"/>
                        </a:spcAft>
                        <a:buNone/>
                      </a:pPr>
                      <a:r>
                        <a:rPr b="1" lang="en-US"/>
                        <a:t>ContentAccess</a:t>
                      </a:r>
                      <a:endParaRPr b="1"/>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120:0:6"/>
                      </a:ext>
                    </a:extLst>
                  </a:tcPr>
                </a:tc>
                <a:tc>
                  <a:txBody>
                    <a:bodyPr/>
                    <a:lstStyle/>
                    <a:p>
                      <a:pPr indent="0" lvl="0" marL="0" rtl="0" algn="ctr">
                        <a:lnSpc>
                          <a:spcPct val="115000"/>
                        </a:lnSpc>
                        <a:spcBef>
                          <a:spcPts val="0"/>
                        </a:spcBef>
                        <a:spcAft>
                          <a:spcPts val="0"/>
                        </a:spcAft>
                        <a:buNone/>
                      </a:pPr>
                      <a:r>
                        <a:rPr b="1" lang="en-US"/>
                        <a:t>NumOfSupportDevForView</a:t>
                      </a:r>
                      <a:endParaRPr b="1"/>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120:0:7"/>
                      </a:ext>
                    </a:extLst>
                  </a:tcPr>
                </a:tc>
                <a:tc>
                  <a:txBody>
                    <a:bodyPr/>
                    <a:lstStyle/>
                    <a:p>
                      <a:pPr indent="0" lvl="0" marL="0" rtl="0" algn="ctr">
                        <a:lnSpc>
                          <a:spcPct val="115000"/>
                        </a:lnSpc>
                        <a:spcBef>
                          <a:spcPts val="0"/>
                        </a:spcBef>
                        <a:spcAft>
                          <a:spcPts val="0"/>
                        </a:spcAft>
                        <a:buNone/>
                      </a:pPr>
                      <a:r>
                        <a:rPr b="1" lang="en-US"/>
                        <a:t>NumOfSupportDevForDownload</a:t>
                      </a:r>
                      <a:endParaRPr b="1"/>
                    </a:p>
                  </a:txBody>
                  <a:tcPr marT="19050" marB="19050" marR="28575" marL="28575" anchor="b">
                    <a:lnL cap="flat" cmpd="sng" w="7925">
                      <a:solidFill>
                        <a:srgbClr val="A5DEC6"/>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000000"/>
                      </a:solidFill>
                      <a:prstDash val="solid"/>
                      <a:round/>
                      <a:headEnd len="sm" w="sm" type="none"/>
                      <a:tailEnd len="sm" w="sm" type="none"/>
                    </a:lnB>
                    <a:solidFill>
                      <a:srgbClr val="FF0000"/>
                    </a:solidFill>
                    <a:extLst>
                      <a:ext uri="http://customooxmlschemas.google.com/">
                        <go:slidesCustomData xmlns:go="http://customooxmlschemas.google.com/" cellId="120:0:8"/>
                      </a:ext>
                    </a:extLst>
                  </a:tcPr>
                </a:tc>
              </a:tr>
              <a:tr h="602625">
                <a:tc>
                  <a:txBody>
                    <a:bodyPr/>
                    <a:lstStyle/>
                    <a:p>
                      <a:pPr indent="0" lvl="0" marL="0" rtl="0" algn="ctr">
                        <a:lnSpc>
                          <a:spcPct val="115000"/>
                        </a:lnSpc>
                        <a:spcBef>
                          <a:spcPts val="0"/>
                        </a:spcBef>
                        <a:spcAft>
                          <a:spcPts val="0"/>
                        </a:spcAft>
                        <a:buNone/>
                      </a:pPr>
                      <a:r>
                        <a:rPr lang="en-US"/>
                        <a:t>P1</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1:0"/>
                      </a:ext>
                    </a:extLst>
                  </a:tcPr>
                </a:tc>
                <a:tc>
                  <a:txBody>
                    <a:bodyPr/>
                    <a:lstStyle/>
                    <a:p>
                      <a:pPr indent="0" lvl="0" marL="0" rtl="0" algn="ctr">
                        <a:lnSpc>
                          <a:spcPct val="115000"/>
                        </a:lnSpc>
                        <a:spcBef>
                          <a:spcPts val="0"/>
                        </a:spcBef>
                        <a:spcAft>
                          <a:spcPts val="0"/>
                        </a:spcAft>
                        <a:buNone/>
                      </a:pPr>
                      <a:r>
                        <a:rPr lang="en-US"/>
                        <a:t>Standard w/ Ads</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1:1"/>
                      </a:ext>
                    </a:extLst>
                  </a:tcPr>
                </a:tc>
                <a:tc>
                  <a:txBody>
                    <a:bodyPr/>
                    <a:lstStyle/>
                    <a:p>
                      <a:pPr indent="0" lvl="0" marL="0" rtl="0" algn="ctr">
                        <a:lnSpc>
                          <a:spcPct val="115000"/>
                        </a:lnSpc>
                        <a:spcBef>
                          <a:spcPts val="0"/>
                        </a:spcBef>
                        <a:spcAft>
                          <a:spcPts val="0"/>
                        </a:spcAft>
                        <a:buNone/>
                      </a:pPr>
                      <a:r>
                        <a:rPr lang="en-US"/>
                        <a:t>6.99</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1:2"/>
                      </a:ext>
                    </a:extLst>
                  </a:tcPr>
                </a:tc>
                <a:tc>
                  <a:txBody>
                    <a:bodyPr/>
                    <a:lstStyle/>
                    <a:p>
                      <a:pPr indent="0" lvl="0" marL="0" rtl="0" algn="ctr">
                        <a:lnSpc>
                          <a:spcPct val="115000"/>
                        </a:lnSpc>
                        <a:spcBef>
                          <a:spcPts val="0"/>
                        </a:spcBef>
                        <a:spcAft>
                          <a:spcPts val="0"/>
                        </a:spcAft>
                        <a:buNone/>
                      </a:pPr>
                      <a:r>
                        <a:rPr lang="en-US"/>
                        <a:t>Yes</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1:3"/>
                      </a:ext>
                    </a:extLst>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1:4"/>
                      </a:ext>
                    </a:extLst>
                  </a:tcPr>
                </a:tc>
                <a:tc>
                  <a:txBody>
                    <a:bodyPr/>
                    <a:lstStyle/>
                    <a:p>
                      <a:pPr indent="0" lvl="0" marL="0" rtl="0" algn="ctr">
                        <a:lnSpc>
                          <a:spcPct val="115000"/>
                        </a:lnSpc>
                        <a:spcBef>
                          <a:spcPts val="0"/>
                        </a:spcBef>
                        <a:spcAft>
                          <a:spcPts val="0"/>
                        </a:spcAft>
                        <a:buNone/>
                      </a:pPr>
                      <a:r>
                        <a:rPr lang="en-US"/>
                        <a:t>Full HD</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1:5"/>
                      </a:ext>
                    </a:extLst>
                  </a:tcPr>
                </a:tc>
                <a:tc>
                  <a:txBody>
                    <a:bodyPr/>
                    <a:lstStyle/>
                    <a:p>
                      <a:pPr indent="0" lvl="0" marL="0" rtl="0" algn="ctr">
                        <a:lnSpc>
                          <a:spcPct val="115000"/>
                        </a:lnSpc>
                        <a:spcBef>
                          <a:spcPts val="0"/>
                        </a:spcBef>
                        <a:spcAft>
                          <a:spcPts val="0"/>
                        </a:spcAft>
                        <a:buNone/>
                      </a:pPr>
                      <a:r>
                        <a:rPr lang="en-US"/>
                        <a:t>limited</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1:6"/>
                      </a:ext>
                    </a:extLst>
                  </a:tcPr>
                </a:tc>
                <a:tc>
                  <a:txBody>
                    <a:bodyPr/>
                    <a:lstStyle/>
                    <a:p>
                      <a:pPr indent="0" lvl="0" marL="0" rtl="0" algn="ctr">
                        <a:lnSpc>
                          <a:spcPct val="115000"/>
                        </a:lnSpc>
                        <a:spcBef>
                          <a:spcPts val="0"/>
                        </a:spcBef>
                        <a:spcAft>
                          <a:spcPts val="0"/>
                        </a:spcAft>
                        <a:buNone/>
                      </a:pPr>
                      <a:r>
                        <a:rPr lang="en-US"/>
                        <a:t>2</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1:7"/>
                      </a:ext>
                    </a:extLst>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1:8"/>
                      </a:ext>
                    </a:extLst>
                  </a:tcPr>
                </a:tc>
              </a:tr>
              <a:tr h="407925">
                <a:tc>
                  <a:txBody>
                    <a:bodyPr/>
                    <a:lstStyle/>
                    <a:p>
                      <a:pPr indent="0" lvl="0" marL="0" rtl="0" algn="ctr">
                        <a:lnSpc>
                          <a:spcPct val="115000"/>
                        </a:lnSpc>
                        <a:spcBef>
                          <a:spcPts val="0"/>
                        </a:spcBef>
                        <a:spcAft>
                          <a:spcPts val="0"/>
                        </a:spcAft>
                        <a:buNone/>
                      </a:pPr>
                      <a:r>
                        <a:rPr lang="en-US"/>
                        <a:t>P2</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120:2:0"/>
                      </a:ext>
                    </a:extLst>
                  </a:tcPr>
                </a:tc>
                <a:tc>
                  <a:txBody>
                    <a:bodyPr/>
                    <a:lstStyle/>
                    <a:p>
                      <a:pPr indent="0" lvl="0" marL="0" rtl="0" algn="ctr">
                        <a:lnSpc>
                          <a:spcPct val="115000"/>
                        </a:lnSpc>
                        <a:spcBef>
                          <a:spcPts val="0"/>
                        </a:spcBef>
                        <a:spcAft>
                          <a:spcPts val="0"/>
                        </a:spcAft>
                        <a:buNone/>
                      </a:pPr>
                      <a:r>
                        <a:rPr lang="en-US"/>
                        <a:t>Standard</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120:2:1"/>
                      </a:ext>
                    </a:extLst>
                  </a:tcPr>
                </a:tc>
                <a:tc>
                  <a:txBody>
                    <a:bodyPr/>
                    <a:lstStyle/>
                    <a:p>
                      <a:pPr indent="0" lvl="0" marL="0" rtl="0" algn="ctr">
                        <a:lnSpc>
                          <a:spcPct val="115000"/>
                        </a:lnSpc>
                        <a:spcBef>
                          <a:spcPts val="0"/>
                        </a:spcBef>
                        <a:spcAft>
                          <a:spcPts val="0"/>
                        </a:spcAft>
                        <a:buNone/>
                      </a:pPr>
                      <a:r>
                        <a:rPr lang="en-US"/>
                        <a:t>15.49</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120:2:2"/>
                      </a:ext>
                    </a:extLst>
                  </a:tcPr>
                </a:tc>
                <a:tc>
                  <a:txBody>
                    <a:bodyPr/>
                    <a:lstStyle/>
                    <a:p>
                      <a:pPr indent="0" lvl="0" marL="0" rtl="0" algn="ctr">
                        <a:lnSpc>
                          <a:spcPct val="115000"/>
                        </a:lnSpc>
                        <a:spcBef>
                          <a:spcPts val="0"/>
                        </a:spcBef>
                        <a:spcAft>
                          <a:spcPts val="0"/>
                        </a:spcAft>
                        <a:buNone/>
                      </a:pPr>
                      <a:r>
                        <a:rPr lang="en-US"/>
                        <a:t>No</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120:2:3"/>
                      </a:ext>
                    </a:extLst>
                  </a:tcPr>
                </a:tc>
                <a:tc>
                  <a:txBody>
                    <a:bodyPr/>
                    <a:lstStyle/>
                    <a:p>
                      <a:pPr indent="0" lvl="0" marL="0" rtl="0" algn="ctr">
                        <a:lnSpc>
                          <a:spcPct val="115000"/>
                        </a:lnSpc>
                        <a:spcBef>
                          <a:spcPts val="0"/>
                        </a:spcBef>
                        <a:spcAft>
                          <a:spcPts val="0"/>
                        </a:spcAft>
                        <a:buNone/>
                      </a:pPr>
                      <a:r>
                        <a:rPr lang="en-US"/>
                        <a:t>2</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120:2:4"/>
                      </a:ext>
                    </a:extLst>
                  </a:tcPr>
                </a:tc>
                <a:tc>
                  <a:txBody>
                    <a:bodyPr/>
                    <a:lstStyle/>
                    <a:p>
                      <a:pPr indent="0" lvl="0" marL="0" rtl="0" algn="ctr">
                        <a:lnSpc>
                          <a:spcPct val="115000"/>
                        </a:lnSpc>
                        <a:spcBef>
                          <a:spcPts val="0"/>
                        </a:spcBef>
                        <a:spcAft>
                          <a:spcPts val="0"/>
                        </a:spcAft>
                        <a:buNone/>
                      </a:pPr>
                      <a:r>
                        <a:rPr lang="en-US"/>
                        <a:t>Full HD</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120:2:5"/>
                      </a:ext>
                    </a:extLst>
                  </a:tcPr>
                </a:tc>
                <a:tc>
                  <a:txBody>
                    <a:bodyPr/>
                    <a:lstStyle/>
                    <a:p>
                      <a:pPr indent="0" lvl="0" marL="0" rtl="0" algn="ctr">
                        <a:lnSpc>
                          <a:spcPct val="115000"/>
                        </a:lnSpc>
                        <a:spcBef>
                          <a:spcPts val="0"/>
                        </a:spcBef>
                        <a:spcAft>
                          <a:spcPts val="0"/>
                        </a:spcAft>
                        <a:buNone/>
                      </a:pPr>
                      <a:r>
                        <a:rPr lang="en-US"/>
                        <a:t>unlimited</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120:2:6"/>
                      </a:ext>
                    </a:extLst>
                  </a:tcPr>
                </a:tc>
                <a:tc>
                  <a:txBody>
                    <a:bodyPr/>
                    <a:lstStyle/>
                    <a:p>
                      <a:pPr indent="0" lvl="0" marL="0" rtl="0" algn="ctr">
                        <a:lnSpc>
                          <a:spcPct val="115000"/>
                        </a:lnSpc>
                        <a:spcBef>
                          <a:spcPts val="0"/>
                        </a:spcBef>
                        <a:spcAft>
                          <a:spcPts val="0"/>
                        </a:spcAft>
                        <a:buNone/>
                      </a:pPr>
                      <a:r>
                        <a:rPr lang="en-US"/>
                        <a:t>2</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120:2:7"/>
                      </a:ext>
                    </a:extLst>
                  </a:tcPr>
                </a:tc>
                <a:tc>
                  <a:txBody>
                    <a:bodyPr/>
                    <a:lstStyle/>
                    <a:p>
                      <a:pPr indent="0" lvl="0" marL="0" rtl="0" algn="ctr">
                        <a:lnSpc>
                          <a:spcPct val="115000"/>
                        </a:lnSpc>
                        <a:spcBef>
                          <a:spcPts val="0"/>
                        </a:spcBef>
                        <a:spcAft>
                          <a:spcPts val="0"/>
                        </a:spcAft>
                        <a:buNone/>
                      </a:pPr>
                      <a:r>
                        <a:rPr lang="en-US"/>
                        <a:t>2</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EA9999"/>
                    </a:solidFill>
                    <a:extLst>
                      <a:ext uri="http://customooxmlschemas.google.com/">
                        <go:slidesCustomData xmlns:go="http://customooxmlschemas.google.com/" cellId="120:2:8"/>
                      </a:ext>
                    </a:extLst>
                  </a:tcPr>
                </a:tc>
              </a:tr>
              <a:tr h="407925">
                <a:tc>
                  <a:txBody>
                    <a:bodyPr/>
                    <a:lstStyle/>
                    <a:p>
                      <a:pPr indent="0" lvl="0" marL="0" rtl="0" algn="ctr">
                        <a:lnSpc>
                          <a:spcPct val="115000"/>
                        </a:lnSpc>
                        <a:spcBef>
                          <a:spcPts val="0"/>
                        </a:spcBef>
                        <a:spcAft>
                          <a:spcPts val="0"/>
                        </a:spcAft>
                        <a:buNone/>
                      </a:pPr>
                      <a:r>
                        <a:rPr lang="en-US"/>
                        <a:t>P3</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3:0"/>
                      </a:ext>
                    </a:extLst>
                  </a:tcPr>
                </a:tc>
                <a:tc>
                  <a:txBody>
                    <a:bodyPr/>
                    <a:lstStyle/>
                    <a:p>
                      <a:pPr indent="0" lvl="0" marL="0" rtl="0" algn="ctr">
                        <a:lnSpc>
                          <a:spcPct val="115000"/>
                        </a:lnSpc>
                        <a:spcBef>
                          <a:spcPts val="0"/>
                        </a:spcBef>
                        <a:spcAft>
                          <a:spcPts val="0"/>
                        </a:spcAft>
                        <a:buNone/>
                      </a:pPr>
                      <a:r>
                        <a:rPr lang="en-US"/>
                        <a:t>Premium</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3:1"/>
                      </a:ext>
                    </a:extLst>
                  </a:tcPr>
                </a:tc>
                <a:tc>
                  <a:txBody>
                    <a:bodyPr/>
                    <a:lstStyle/>
                    <a:p>
                      <a:pPr indent="0" lvl="0" marL="0" rtl="0" algn="ctr">
                        <a:lnSpc>
                          <a:spcPct val="115000"/>
                        </a:lnSpc>
                        <a:spcBef>
                          <a:spcPts val="0"/>
                        </a:spcBef>
                        <a:spcAft>
                          <a:spcPts val="0"/>
                        </a:spcAft>
                        <a:buNone/>
                      </a:pPr>
                      <a:r>
                        <a:rPr lang="en-US"/>
                        <a:t>22.99</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3:2"/>
                      </a:ext>
                    </a:extLst>
                  </a:tcPr>
                </a:tc>
                <a:tc>
                  <a:txBody>
                    <a:bodyPr/>
                    <a:lstStyle/>
                    <a:p>
                      <a:pPr indent="0" lvl="0" marL="0" rtl="0" algn="ctr">
                        <a:lnSpc>
                          <a:spcPct val="115000"/>
                        </a:lnSpc>
                        <a:spcBef>
                          <a:spcPts val="0"/>
                        </a:spcBef>
                        <a:spcAft>
                          <a:spcPts val="0"/>
                        </a:spcAft>
                        <a:buNone/>
                      </a:pPr>
                      <a:r>
                        <a:rPr lang="en-US"/>
                        <a:t>No</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3:3"/>
                      </a:ext>
                    </a:extLst>
                  </a:tcPr>
                </a:tc>
                <a:tc>
                  <a:txBody>
                    <a:bodyPr/>
                    <a:lstStyle/>
                    <a:p>
                      <a:pPr indent="0" lvl="0" marL="0" rtl="0" algn="ctr">
                        <a:lnSpc>
                          <a:spcPct val="115000"/>
                        </a:lnSpc>
                        <a:spcBef>
                          <a:spcPts val="0"/>
                        </a:spcBef>
                        <a:spcAft>
                          <a:spcPts val="0"/>
                        </a:spcAft>
                        <a:buNone/>
                      </a:pPr>
                      <a:r>
                        <a:rPr lang="en-US"/>
                        <a:t>4</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3:4"/>
                      </a:ext>
                    </a:extLst>
                  </a:tcPr>
                </a:tc>
                <a:tc>
                  <a:txBody>
                    <a:bodyPr/>
                    <a:lstStyle/>
                    <a:p>
                      <a:pPr indent="0" lvl="0" marL="0" rtl="0" algn="ctr">
                        <a:lnSpc>
                          <a:spcPct val="115000"/>
                        </a:lnSpc>
                        <a:spcBef>
                          <a:spcPts val="0"/>
                        </a:spcBef>
                        <a:spcAft>
                          <a:spcPts val="0"/>
                        </a:spcAft>
                        <a:buNone/>
                      </a:pPr>
                      <a:r>
                        <a:rPr lang="en-US"/>
                        <a:t>Ultra HD</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3:5"/>
                      </a:ext>
                    </a:extLst>
                  </a:tcPr>
                </a:tc>
                <a:tc>
                  <a:txBody>
                    <a:bodyPr/>
                    <a:lstStyle/>
                    <a:p>
                      <a:pPr indent="0" lvl="0" marL="0" rtl="0" algn="ctr">
                        <a:lnSpc>
                          <a:spcPct val="115000"/>
                        </a:lnSpc>
                        <a:spcBef>
                          <a:spcPts val="0"/>
                        </a:spcBef>
                        <a:spcAft>
                          <a:spcPts val="0"/>
                        </a:spcAft>
                        <a:buNone/>
                      </a:pPr>
                      <a:r>
                        <a:rPr lang="en-US"/>
                        <a:t>unlimited</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3:6"/>
                      </a:ext>
                    </a:extLst>
                  </a:tcPr>
                </a:tc>
                <a:tc>
                  <a:txBody>
                    <a:bodyPr/>
                    <a:lstStyle/>
                    <a:p>
                      <a:pPr indent="0" lvl="0" marL="0" rtl="0" algn="ctr">
                        <a:lnSpc>
                          <a:spcPct val="115000"/>
                        </a:lnSpc>
                        <a:spcBef>
                          <a:spcPts val="0"/>
                        </a:spcBef>
                        <a:spcAft>
                          <a:spcPts val="0"/>
                        </a:spcAft>
                        <a:buNone/>
                      </a:pPr>
                      <a:r>
                        <a:rPr lang="en-US"/>
                        <a:t>4</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3:7"/>
                      </a:ext>
                    </a:extLst>
                  </a:tcPr>
                </a:tc>
                <a:tc>
                  <a:txBody>
                    <a:bodyPr/>
                    <a:lstStyle/>
                    <a:p>
                      <a:pPr indent="0" lvl="0" marL="0" rtl="0" algn="ctr">
                        <a:lnSpc>
                          <a:spcPct val="115000"/>
                        </a:lnSpc>
                        <a:spcBef>
                          <a:spcPts val="0"/>
                        </a:spcBef>
                        <a:spcAft>
                          <a:spcPts val="0"/>
                        </a:spcAft>
                        <a:buNone/>
                      </a:pPr>
                      <a:r>
                        <a:rPr lang="en-US"/>
                        <a:t>6</a:t>
                      </a:r>
                      <a:endParaRPr/>
                    </a:p>
                  </a:txBody>
                  <a:tcPr marT="19050" marB="19050" marR="28575" marL="28575" anchor="b">
                    <a:lnL cap="flat" cmpd="sng" w="7925">
                      <a:solidFill>
                        <a:srgbClr val="A5DEC6"/>
                      </a:solidFill>
                      <a:prstDash val="solid"/>
                      <a:round/>
                      <a:headEnd len="sm" w="sm" type="none"/>
                      <a:tailEnd len="sm" w="sm" type="none"/>
                    </a:lnL>
                    <a:lnR cap="flat" cmpd="sng" w="7925">
                      <a:solidFill>
                        <a:srgbClr val="A5DEC6"/>
                      </a:solidFill>
                      <a:prstDash val="solid"/>
                      <a:round/>
                      <a:headEnd len="sm" w="sm" type="none"/>
                      <a:tailEnd len="sm" w="sm" type="none"/>
                    </a:lnR>
                    <a:lnT cap="flat" cmpd="sng" w="7925">
                      <a:solidFill>
                        <a:srgbClr val="A5DEC6"/>
                      </a:solidFill>
                      <a:prstDash val="solid"/>
                      <a:round/>
                      <a:headEnd len="sm" w="sm" type="none"/>
                      <a:tailEnd len="sm" w="sm" type="none"/>
                    </a:lnT>
                    <a:lnB cap="flat" cmpd="sng" w="7925">
                      <a:solidFill>
                        <a:srgbClr val="A5DEC6"/>
                      </a:solidFill>
                      <a:prstDash val="solid"/>
                      <a:round/>
                      <a:headEnd len="sm" w="sm" type="none"/>
                      <a:tailEnd len="sm" w="sm" type="none"/>
                    </a:lnB>
                    <a:solidFill>
                      <a:srgbClr val="F4CCCC"/>
                    </a:solidFill>
                    <a:extLst>
                      <a:ext uri="http://customooxmlschemas.google.com/">
                        <go:slidesCustomData xmlns:go="http://customooxmlschemas.google.com/" cellId="120:3:8"/>
                      </a:ext>
                    </a:extLst>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311700" y="445025"/>
            <a:ext cx="2995171"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850"/>
              <a:t>Subscribe</a:t>
            </a:r>
            <a:endParaRPr b="1" sz="2850"/>
          </a:p>
        </p:txBody>
      </p:sp>
      <p:grpSp>
        <p:nvGrpSpPr>
          <p:cNvPr id="126" name="Google Shape;126;p5"/>
          <p:cNvGrpSpPr/>
          <p:nvPr/>
        </p:nvGrpSpPr>
        <p:grpSpPr>
          <a:xfrm>
            <a:off x="131884" y="4932485"/>
            <a:ext cx="562726" cy="105525"/>
            <a:chOff x="5615352" y="3915506"/>
            <a:chExt cx="750301" cy="140700"/>
          </a:xfrm>
        </p:grpSpPr>
        <p:sp>
          <p:nvSpPr>
            <p:cNvPr id="127" name="Google Shape;127;p5"/>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8" name="Google Shape;128;p5"/>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9" name="Google Shape;129;p5"/>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130" name="Google Shape;130;p5"/>
          <p:cNvGrpSpPr/>
          <p:nvPr/>
        </p:nvGrpSpPr>
        <p:grpSpPr>
          <a:xfrm>
            <a:off x="8361484" y="237391"/>
            <a:ext cx="562726" cy="105525"/>
            <a:chOff x="5615352" y="3915506"/>
            <a:chExt cx="750301" cy="140700"/>
          </a:xfrm>
        </p:grpSpPr>
        <p:sp>
          <p:nvSpPr>
            <p:cNvPr id="131" name="Google Shape;131;p5"/>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2" name="Google Shape;132;p5"/>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3" name="Google Shape;133;p5"/>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134" name="Google Shape;134;p5"/>
          <p:cNvSpPr txBox="1"/>
          <p:nvPr/>
        </p:nvSpPr>
        <p:spPr>
          <a:xfrm>
            <a:off x="219790" y="1119834"/>
            <a:ext cx="5203980" cy="79638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US" u="none" cap="none" strike="noStrike">
                <a:solidFill>
                  <a:schemeClr val="dk1"/>
                </a:solidFill>
                <a:latin typeface="Arial"/>
                <a:ea typeface="Arial"/>
                <a:cs typeface="Arial"/>
                <a:sym typeface="Arial"/>
              </a:rPr>
              <a:t>Subscribe</a:t>
            </a:r>
            <a:r>
              <a:rPr b="0" i="0" lang="en-US" u="none" cap="none" strike="noStrike">
                <a:solidFill>
                  <a:schemeClr val="dk1"/>
                </a:solidFill>
                <a:latin typeface="Arial"/>
                <a:ea typeface="Arial"/>
                <a:cs typeface="Arial"/>
                <a:sym typeface="Arial"/>
              </a:rPr>
              <a:t>(StartDate, </a:t>
            </a:r>
            <a:r>
              <a:rPr b="0" i="0" lang="en-US" u="sng" cap="none" strike="noStrike">
                <a:solidFill>
                  <a:schemeClr val="dk1"/>
                </a:solidFill>
                <a:latin typeface="Arial"/>
                <a:ea typeface="Arial"/>
                <a:cs typeface="Arial"/>
                <a:sym typeface="Arial"/>
              </a:rPr>
              <a:t>CustID</a:t>
            </a:r>
            <a:r>
              <a:rPr b="0" i="0" lang="en-US" cap="none" strike="noStrike">
                <a:solidFill>
                  <a:schemeClr val="dk1"/>
                </a:solidFill>
                <a:latin typeface="Arial"/>
                <a:ea typeface="Arial"/>
                <a:cs typeface="Arial"/>
                <a:sym typeface="Arial"/>
              </a:rPr>
              <a:t> [FK]</a:t>
            </a:r>
            <a:r>
              <a:rPr b="0" i="0" lang="en-US" u="none" cap="none" strike="noStrike">
                <a:solidFill>
                  <a:schemeClr val="dk1"/>
                </a:solidFill>
                <a:latin typeface="Arial"/>
                <a:ea typeface="Arial"/>
                <a:cs typeface="Arial"/>
                <a:sym typeface="Arial"/>
              </a:rPr>
              <a:t>, </a:t>
            </a:r>
            <a:r>
              <a:rPr b="0" i="0" lang="en-US" u="sng" cap="none" strike="noStrike">
                <a:solidFill>
                  <a:schemeClr val="dk1"/>
                </a:solidFill>
                <a:latin typeface="Arial"/>
                <a:ea typeface="Arial"/>
                <a:cs typeface="Arial"/>
                <a:sym typeface="Arial"/>
              </a:rPr>
              <a:t>PlanID</a:t>
            </a:r>
            <a:r>
              <a:rPr b="0" i="0" lang="en-US" cap="none" strike="noStrike">
                <a:solidFill>
                  <a:schemeClr val="dk1"/>
                </a:solidFill>
                <a:latin typeface="Arial"/>
                <a:ea typeface="Arial"/>
                <a:cs typeface="Arial"/>
                <a:sym typeface="Arial"/>
              </a:rPr>
              <a:t> [FK]</a:t>
            </a:r>
            <a:r>
              <a:rPr b="0" i="0" lang="en-US" u="none" cap="none" strike="noStrike">
                <a:solidFill>
                  <a:schemeClr val="dk1"/>
                </a:solidFill>
                <a:latin typeface="Arial"/>
                <a:ea typeface="Arial"/>
                <a:cs typeface="Arial"/>
                <a:sym typeface="Arial"/>
              </a:rPr>
              <a:t>, </a:t>
            </a:r>
            <a:r>
              <a:rPr b="0" i="0" lang="en-US" cap="none" strike="noStrike">
                <a:solidFill>
                  <a:schemeClr val="dk1"/>
                </a:solidFill>
                <a:latin typeface="Arial"/>
                <a:ea typeface="Arial"/>
                <a:cs typeface="Arial"/>
                <a:sym typeface="Arial"/>
              </a:rPr>
              <a:t>Status</a:t>
            </a:r>
            <a:r>
              <a:rPr b="0" i="0" lang="en-US" u="none" cap="none" strike="noStrike">
                <a:solidFill>
                  <a:schemeClr val="dk1"/>
                </a:solidFill>
                <a:latin typeface="Arial"/>
                <a:ea typeface="Arial"/>
                <a:cs typeface="Arial"/>
                <a:sym typeface="Arial"/>
              </a:rPr>
              <a:t>, EndDate)</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u="none" cap="none" strike="noStrike">
              <a:solidFill>
                <a:schemeClr val="dk2"/>
              </a:solidFill>
              <a:latin typeface="Arial"/>
              <a:ea typeface="Arial"/>
              <a:cs typeface="Arial"/>
              <a:sym typeface="Arial"/>
            </a:endParaRPr>
          </a:p>
        </p:txBody>
      </p:sp>
      <p:pic>
        <p:nvPicPr>
          <p:cNvPr id="135" name="Google Shape;135;p5"/>
          <p:cNvPicPr preferRelativeResize="0"/>
          <p:nvPr/>
        </p:nvPicPr>
        <p:blipFill rotWithShape="1">
          <a:blip r:embed="rId3">
            <a:alphaModFix/>
          </a:blip>
          <a:srcRect b="0" l="0" r="0" t="0"/>
          <a:stretch/>
        </p:blipFill>
        <p:spPr>
          <a:xfrm>
            <a:off x="6002174" y="726511"/>
            <a:ext cx="2922036" cy="4083484"/>
          </a:xfrm>
          <a:prstGeom prst="rect">
            <a:avLst/>
          </a:prstGeom>
          <a:noFill/>
          <a:ln>
            <a:noFill/>
          </a:ln>
        </p:spPr>
      </p:pic>
      <p:graphicFrame>
        <p:nvGraphicFramePr>
          <p:cNvPr id="136" name="Google Shape;136;p5"/>
          <p:cNvGraphicFramePr/>
          <p:nvPr/>
        </p:nvGraphicFramePr>
        <p:xfrm>
          <a:off x="219790" y="2143546"/>
          <a:ext cx="3000000" cy="3000000"/>
        </p:xfrm>
        <a:graphic>
          <a:graphicData uri="http://schemas.openxmlformats.org/drawingml/2006/table">
            <a:tbl>
              <a:tblPr>
                <a:noFill/>
                <a:tableStyleId>{F69411BE-A237-4317-9E5D-012177FF15DA}</a:tableStyleId>
              </a:tblPr>
              <a:tblGrid>
                <a:gridCol w="1084475"/>
                <a:gridCol w="1160475"/>
                <a:gridCol w="1139750"/>
                <a:gridCol w="746025"/>
                <a:gridCol w="1574925"/>
              </a:tblGrid>
              <a:tr h="551875">
                <a:tc>
                  <a:txBody>
                    <a:bodyPr/>
                    <a:lstStyle/>
                    <a:p>
                      <a:pPr indent="0" lvl="0" marL="0" marR="0" rtl="0" algn="ctr">
                        <a:lnSpc>
                          <a:spcPct val="100000"/>
                        </a:lnSpc>
                        <a:spcBef>
                          <a:spcPts val="0"/>
                        </a:spcBef>
                        <a:spcAft>
                          <a:spcPts val="0"/>
                        </a:spcAft>
                        <a:buClr>
                          <a:srgbClr val="000000"/>
                        </a:buClr>
                        <a:buSzPts val="1800"/>
                        <a:buFont typeface="Arial"/>
                        <a:buNone/>
                      </a:pPr>
                      <a:r>
                        <a:rPr b="1" lang="en-US" u="none" cap="none" strike="noStrike">
                          <a:latin typeface="Arial"/>
                          <a:ea typeface="Arial"/>
                          <a:cs typeface="Arial"/>
                          <a:sym typeface="Arial"/>
                        </a:rPr>
                        <a:t>StartDate</a:t>
                      </a:r>
                      <a:endParaRPr u="none" cap="none" strike="noStrike"/>
                    </a:p>
                  </a:txBody>
                  <a:tcPr marT="12575" marB="12575" marR="18875" marL="188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u="sng" cap="none" strike="noStrike">
                          <a:latin typeface="Arial"/>
                          <a:ea typeface="Arial"/>
                          <a:cs typeface="Arial"/>
                          <a:sym typeface="Arial"/>
                        </a:rPr>
                        <a:t>CustID</a:t>
                      </a:r>
                      <a:r>
                        <a:rPr b="1" lang="en-US" cap="none" strike="noStrike">
                          <a:latin typeface="Arial"/>
                          <a:ea typeface="Arial"/>
                          <a:cs typeface="Arial"/>
                          <a:sym typeface="Arial"/>
                        </a:rPr>
                        <a:t> [FK]</a:t>
                      </a:r>
                      <a:endParaRPr cap="none" strike="noStrike"/>
                    </a:p>
                  </a:txBody>
                  <a:tcPr marT="12575" marB="12575" marR="18875" marL="188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u="sng" cap="none" strike="noStrike">
                          <a:latin typeface="Arial"/>
                          <a:ea typeface="Arial"/>
                          <a:cs typeface="Arial"/>
                          <a:sym typeface="Arial"/>
                        </a:rPr>
                        <a:t>PlanID</a:t>
                      </a:r>
                      <a:r>
                        <a:rPr b="1" lang="en-US" cap="none" strike="noStrike">
                          <a:latin typeface="Arial"/>
                          <a:ea typeface="Arial"/>
                          <a:cs typeface="Arial"/>
                          <a:sym typeface="Arial"/>
                        </a:rPr>
                        <a:t> [FK]</a:t>
                      </a:r>
                      <a:endParaRPr cap="none" strike="noStrike"/>
                    </a:p>
                  </a:txBody>
                  <a:tcPr marT="12575" marB="12575" marR="18875" marL="188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cap="none" strike="noStrike">
                          <a:latin typeface="Arial"/>
                          <a:ea typeface="Arial"/>
                          <a:cs typeface="Arial"/>
                          <a:sym typeface="Arial"/>
                        </a:rPr>
                        <a:t>Status</a:t>
                      </a:r>
                      <a:endParaRPr cap="none" strike="noStrike"/>
                    </a:p>
                  </a:txBody>
                  <a:tcPr marT="12575" marB="12575" marR="18875" marL="188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u="none" cap="none" strike="noStrike">
                          <a:latin typeface="Arial"/>
                          <a:ea typeface="Arial"/>
                          <a:cs typeface="Arial"/>
                          <a:sym typeface="Arial"/>
                        </a:rPr>
                        <a:t>End</a:t>
                      </a:r>
                      <a:r>
                        <a:rPr b="1" lang="en-US"/>
                        <a:t>D</a:t>
                      </a:r>
                      <a:r>
                        <a:rPr b="1" lang="en-US" u="none" cap="none" strike="noStrike">
                          <a:latin typeface="Arial"/>
                          <a:ea typeface="Arial"/>
                          <a:cs typeface="Arial"/>
                          <a:sym typeface="Arial"/>
                        </a:rPr>
                        <a:t>ate</a:t>
                      </a:r>
                      <a:endParaRPr u="none" cap="none" strike="noStrike"/>
                    </a:p>
                  </a:txBody>
                  <a:tcPr marT="12575" marB="12575" marR="18875" marL="188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r>
              <a:tr h="331300">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2021-08-16</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C1</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P1</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Active</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Null</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331300">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2022-11-26</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C2</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P3</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Inactive</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2023-08-14</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331300">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2019-10-08</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C3</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P1</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Inactive</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2020-11-06</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331300">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2021-06-22</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C4</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P2</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Active</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Null</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331300">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2023-01-01</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C5</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P3</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Active</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Null</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331300">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2020-11-06</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C3</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P2</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Active</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u="none" cap="none" strike="noStrike">
                          <a:latin typeface="Arial"/>
                          <a:ea typeface="Arial"/>
                          <a:cs typeface="Arial"/>
                          <a:sym typeface="Arial"/>
                        </a:rPr>
                        <a:t>Null</a:t>
                      </a:r>
                      <a:endParaRPr u="none" cap="none" strike="noStrike"/>
                    </a:p>
                  </a:txBody>
                  <a:tcPr marT="12575" marB="12575" marR="18875" marL="188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311700" y="445025"/>
            <a:ext cx="3052862"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850"/>
              <a:t>PaymentMethod</a:t>
            </a:r>
            <a:endParaRPr b="1" sz="2850"/>
          </a:p>
        </p:txBody>
      </p:sp>
      <p:grpSp>
        <p:nvGrpSpPr>
          <p:cNvPr id="142" name="Google Shape;142;p6"/>
          <p:cNvGrpSpPr/>
          <p:nvPr/>
        </p:nvGrpSpPr>
        <p:grpSpPr>
          <a:xfrm>
            <a:off x="131884" y="4932485"/>
            <a:ext cx="562726" cy="105525"/>
            <a:chOff x="5615352" y="3915506"/>
            <a:chExt cx="750301" cy="140700"/>
          </a:xfrm>
        </p:grpSpPr>
        <p:sp>
          <p:nvSpPr>
            <p:cNvPr id="143" name="Google Shape;143;p6"/>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4" name="Google Shape;144;p6"/>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5" name="Google Shape;145;p6"/>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146" name="Google Shape;146;p6"/>
          <p:cNvGrpSpPr/>
          <p:nvPr/>
        </p:nvGrpSpPr>
        <p:grpSpPr>
          <a:xfrm>
            <a:off x="8361484" y="237391"/>
            <a:ext cx="562726" cy="105525"/>
            <a:chOff x="5615352" y="3915506"/>
            <a:chExt cx="750301" cy="140700"/>
          </a:xfrm>
        </p:grpSpPr>
        <p:sp>
          <p:nvSpPr>
            <p:cNvPr id="147" name="Google Shape;147;p6"/>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8" name="Google Shape;148;p6"/>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9" name="Google Shape;149;p6"/>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aphicFrame>
        <p:nvGraphicFramePr>
          <p:cNvPr id="150" name="Google Shape;150;p6"/>
          <p:cNvGraphicFramePr/>
          <p:nvPr/>
        </p:nvGraphicFramePr>
        <p:xfrm>
          <a:off x="432808" y="2744188"/>
          <a:ext cx="3000000" cy="3000000"/>
        </p:xfrm>
        <a:graphic>
          <a:graphicData uri="http://schemas.openxmlformats.org/drawingml/2006/table">
            <a:tbl>
              <a:tblPr>
                <a:noFill/>
                <a:tableStyleId>{F69411BE-A237-4317-9E5D-012177FF15DA}</a:tableStyleId>
              </a:tblPr>
              <a:tblGrid>
                <a:gridCol w="714675"/>
                <a:gridCol w="363900"/>
                <a:gridCol w="1259625"/>
                <a:gridCol w="1390250"/>
                <a:gridCol w="681125"/>
                <a:gridCol w="877075"/>
                <a:gridCol w="662475"/>
                <a:gridCol w="1446250"/>
                <a:gridCol w="883000"/>
              </a:tblGrid>
              <a:tr h="291150">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sng" cap="none" strike="noStrike">
                          <a:latin typeface="Calibri"/>
                          <a:ea typeface="Calibri"/>
                          <a:cs typeface="Calibri"/>
                          <a:sym typeface="Calibri"/>
                        </a:rPr>
                        <a:t>CardID</a:t>
                      </a:r>
                      <a:endParaRPr b="1" sz="1500" u="sng" cap="none" strike="noStrike">
                        <a:latin typeface="Calibri"/>
                        <a:ea typeface="Calibri"/>
                        <a:cs typeface="Calibri"/>
                        <a:sym typeface="Calibri"/>
                      </a:endParaRPr>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Calibri"/>
                          <a:ea typeface="Calibri"/>
                          <a:cs typeface="Calibri"/>
                          <a:sym typeface="Calibri"/>
                        </a:rPr>
                        <a:t>CVV</a:t>
                      </a:r>
                      <a:endParaRPr sz="15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Calibri"/>
                          <a:ea typeface="Calibri"/>
                          <a:cs typeface="Calibri"/>
                          <a:sym typeface="Calibri"/>
                        </a:rPr>
                        <a:t>ExpirationDate</a:t>
                      </a:r>
                      <a:endParaRPr b="1" sz="1500" u="none" cap="none" strike="noStrike">
                        <a:latin typeface="Calibri"/>
                        <a:ea typeface="Calibri"/>
                        <a:cs typeface="Calibri"/>
                        <a:sym typeface="Calibri"/>
                      </a:endParaRPr>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Calibri"/>
                          <a:ea typeface="Calibri"/>
                          <a:cs typeface="Calibri"/>
                          <a:sym typeface="Calibri"/>
                        </a:rPr>
                        <a:t>CardNumber</a:t>
                      </a:r>
                      <a:endParaRPr b="1" sz="1500" u="none" cap="none" strike="noStrike">
                        <a:latin typeface="Calibri"/>
                        <a:ea typeface="Calibri"/>
                        <a:cs typeface="Calibri"/>
                        <a:sym typeface="Calibri"/>
                      </a:endParaRPr>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Calibri"/>
                          <a:ea typeface="Calibri"/>
                          <a:cs typeface="Calibri"/>
                          <a:sym typeface="Calibri"/>
                        </a:rPr>
                        <a:t>ZipCode</a:t>
                      </a:r>
                      <a:endParaRPr b="1" sz="1500" u="none" cap="none" strike="noStrike">
                        <a:latin typeface="Calibri"/>
                        <a:ea typeface="Calibri"/>
                        <a:cs typeface="Calibri"/>
                        <a:sym typeface="Calibri"/>
                      </a:endParaRPr>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Calibri"/>
                          <a:ea typeface="Calibri"/>
                          <a:cs typeface="Calibri"/>
                          <a:sym typeface="Calibri"/>
                        </a:rPr>
                        <a:t>State</a:t>
                      </a:r>
                      <a:endParaRPr sz="15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Calibri"/>
                          <a:ea typeface="Calibri"/>
                          <a:cs typeface="Calibri"/>
                          <a:sym typeface="Calibri"/>
                        </a:rPr>
                        <a:t>City</a:t>
                      </a:r>
                      <a:endParaRPr sz="15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Calibri"/>
                          <a:ea typeface="Calibri"/>
                          <a:cs typeface="Calibri"/>
                          <a:sym typeface="Calibri"/>
                        </a:rPr>
                        <a:t>Street</a:t>
                      </a:r>
                      <a:endParaRPr sz="15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sng" cap="none" strike="noStrike">
                          <a:latin typeface="Calibri"/>
                          <a:ea typeface="Calibri"/>
                          <a:cs typeface="Calibri"/>
                          <a:sym typeface="Calibri"/>
                        </a:rPr>
                        <a:t>CustID</a:t>
                      </a:r>
                      <a:r>
                        <a:rPr b="1" lang="en-US" sz="1500" u="none" cap="none" strike="noStrike">
                          <a:latin typeface="Calibri"/>
                          <a:ea typeface="Calibri"/>
                          <a:cs typeface="Calibri"/>
                          <a:sym typeface="Calibri"/>
                        </a:rPr>
                        <a:t>[FK]</a:t>
                      </a:r>
                      <a:endParaRPr sz="15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r>
              <a:tr h="3427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CP2645</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3xx</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2028-04-23</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xxxx-xxxx-6372</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80023</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Colorado</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Denver</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2755 Olive Street</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C1</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A5DEC6"/>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3427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CP3847</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6xx</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2030-09-02</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xxxx-xxxx-7845</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89954</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Colorado</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Boulder</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147 Pearl Street</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C2</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A5DEC6"/>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3427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CP7489</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8xx</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2024-02-17</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xxxx-xxxx-1234</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78521</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Texas</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Austin</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130 Lyndhurst st</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C3</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A5DEC6"/>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3427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CP0346</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7xx</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2026-12-28</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xxxx-xxxx-7777</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82001</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Wyoming</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Cody</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567 Fox Street</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C4</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A5DEC6"/>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3427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CP1280</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9xx</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2025-06-07</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xxxx-xxxx-5643</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84404</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Utah</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Moab</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789 Drake Street</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C5</a:t>
                      </a:r>
                      <a:endParaRPr sz="1400" u="none" cap="none" strike="noStrike"/>
                    </a:p>
                  </a:txBody>
                  <a:tcPr marT="11225" marB="11225" marR="16825" marL="16825" anchor="b">
                    <a:lnL cap="flat" cmpd="sng" w="9525">
                      <a:solidFill>
                        <a:srgbClr val="CCCCCC"/>
                      </a:solidFill>
                      <a:prstDash val="solid"/>
                      <a:round/>
                      <a:headEnd len="sm" w="sm" type="none"/>
                      <a:tailEnd len="sm" w="sm" type="none"/>
                    </a:lnL>
                    <a:lnR cap="flat" cmpd="sng" w="9525">
                      <a:solidFill>
                        <a:srgbClr val="A5DEC6"/>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A5DEC6"/>
                      </a:solidFill>
                      <a:prstDash val="solid"/>
                      <a:round/>
                      <a:headEnd len="sm" w="sm" type="none"/>
                      <a:tailEnd len="sm" w="sm" type="none"/>
                    </a:lnB>
                    <a:solidFill>
                      <a:srgbClr val="F4CCCC"/>
                    </a:solidFill>
                  </a:tcPr>
                </a:tc>
              </a:tr>
            </a:tbl>
          </a:graphicData>
        </a:graphic>
      </p:graphicFrame>
      <p:sp>
        <p:nvSpPr>
          <p:cNvPr id="151" name="Google Shape;151;p6"/>
          <p:cNvSpPr txBox="1"/>
          <p:nvPr/>
        </p:nvSpPr>
        <p:spPr>
          <a:xfrm>
            <a:off x="466000" y="1044100"/>
            <a:ext cx="3695400" cy="152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US" u="none" cap="none" strike="noStrike">
                <a:solidFill>
                  <a:schemeClr val="dk1"/>
                </a:solidFill>
                <a:latin typeface="Arial"/>
                <a:ea typeface="Arial"/>
                <a:cs typeface="Arial"/>
                <a:sym typeface="Arial"/>
              </a:rPr>
              <a:t>PaymentMethod</a:t>
            </a:r>
            <a:r>
              <a:rPr b="0" i="0" lang="en-US" u="none" cap="none" strike="noStrike">
                <a:solidFill>
                  <a:schemeClr val="dk1"/>
                </a:solidFill>
                <a:latin typeface="Arial"/>
                <a:ea typeface="Arial"/>
                <a:cs typeface="Arial"/>
                <a:sym typeface="Arial"/>
              </a:rPr>
              <a:t>(</a:t>
            </a:r>
            <a:r>
              <a:rPr b="0" i="0" lang="en-US" u="sng" cap="none" strike="noStrike">
                <a:solidFill>
                  <a:schemeClr val="dk1"/>
                </a:solidFill>
                <a:latin typeface="Arial"/>
                <a:ea typeface="Arial"/>
                <a:cs typeface="Arial"/>
                <a:sym typeface="Arial"/>
              </a:rPr>
              <a:t>CardID</a:t>
            </a:r>
            <a:r>
              <a:rPr b="0" i="0" lang="en-US" u="none" cap="none" strike="noStrike">
                <a:solidFill>
                  <a:schemeClr val="dk1"/>
                </a:solidFill>
                <a:latin typeface="Arial"/>
                <a:ea typeface="Arial"/>
                <a:cs typeface="Arial"/>
                <a:sym typeface="Arial"/>
              </a:rPr>
              <a:t>, CVV, ExpirationDate, CardNumber, ZipCode, State, City, Street, CustID[FK])</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u="none" cap="none" strike="noStrike">
              <a:solidFill>
                <a:schemeClr val="dk2"/>
              </a:solidFill>
              <a:latin typeface="Arial"/>
              <a:ea typeface="Arial"/>
              <a:cs typeface="Arial"/>
              <a:sym typeface="Arial"/>
            </a:endParaRPr>
          </a:p>
        </p:txBody>
      </p:sp>
      <p:pic>
        <p:nvPicPr>
          <p:cNvPr id="152" name="Google Shape;152;p6"/>
          <p:cNvPicPr preferRelativeResize="0"/>
          <p:nvPr/>
        </p:nvPicPr>
        <p:blipFill rotWithShape="1">
          <a:blip r:embed="rId3">
            <a:alphaModFix/>
          </a:blip>
          <a:srcRect b="0" l="0" r="0" t="0"/>
          <a:stretch/>
        </p:blipFill>
        <p:spPr>
          <a:xfrm>
            <a:off x="3900325" y="653525"/>
            <a:ext cx="4689749" cy="191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850"/>
              <a:t>Profile</a:t>
            </a:r>
            <a:endParaRPr b="1" sz="2850"/>
          </a:p>
        </p:txBody>
      </p:sp>
      <p:grpSp>
        <p:nvGrpSpPr>
          <p:cNvPr id="158" name="Google Shape;158;p7"/>
          <p:cNvGrpSpPr/>
          <p:nvPr/>
        </p:nvGrpSpPr>
        <p:grpSpPr>
          <a:xfrm>
            <a:off x="131884" y="4932485"/>
            <a:ext cx="562726" cy="105525"/>
            <a:chOff x="5615352" y="3915506"/>
            <a:chExt cx="750301" cy="140700"/>
          </a:xfrm>
        </p:grpSpPr>
        <p:sp>
          <p:nvSpPr>
            <p:cNvPr id="159" name="Google Shape;159;p7"/>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0" name="Google Shape;160;p7"/>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1" name="Google Shape;161;p7"/>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162" name="Google Shape;162;p7"/>
          <p:cNvGrpSpPr/>
          <p:nvPr/>
        </p:nvGrpSpPr>
        <p:grpSpPr>
          <a:xfrm>
            <a:off x="8361484" y="237391"/>
            <a:ext cx="562726" cy="105525"/>
            <a:chOff x="5615352" y="3915506"/>
            <a:chExt cx="750301" cy="140700"/>
          </a:xfrm>
        </p:grpSpPr>
        <p:sp>
          <p:nvSpPr>
            <p:cNvPr id="163" name="Google Shape;163;p7"/>
            <p:cNvSpPr/>
            <p:nvPr/>
          </p:nvSpPr>
          <p:spPr>
            <a:xfrm>
              <a:off x="5615352"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4" name="Google Shape;164;p7"/>
            <p:cNvSpPr/>
            <p:nvPr/>
          </p:nvSpPr>
          <p:spPr>
            <a:xfrm>
              <a:off x="5920153" y="3915506"/>
              <a:ext cx="140700" cy="1407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5" name="Google Shape;165;p7"/>
            <p:cNvSpPr/>
            <p:nvPr/>
          </p:nvSpPr>
          <p:spPr>
            <a:xfrm>
              <a:off x="6224953" y="3915506"/>
              <a:ext cx="140700" cy="140700"/>
            </a:xfrm>
            <a:prstGeom prst="rect">
              <a:avLst/>
            </a:prstGeom>
            <a:solidFill>
              <a:srgbClr val="E509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166" name="Google Shape;166;p7"/>
          <p:cNvSpPr txBox="1"/>
          <p:nvPr/>
        </p:nvSpPr>
        <p:spPr>
          <a:xfrm>
            <a:off x="4267200" y="1044400"/>
            <a:ext cx="4199809" cy="89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US" u="none" cap="none" strike="noStrike">
                <a:solidFill>
                  <a:schemeClr val="dk1"/>
                </a:solidFill>
                <a:latin typeface="Arial"/>
                <a:ea typeface="Arial"/>
                <a:cs typeface="Arial"/>
                <a:sym typeface="Arial"/>
              </a:rPr>
              <a:t>Profile </a:t>
            </a:r>
            <a:r>
              <a:rPr b="0" i="0" lang="en-US" u="none" cap="none" strike="noStrike">
                <a:solidFill>
                  <a:schemeClr val="dk1"/>
                </a:solidFill>
                <a:latin typeface="Arial"/>
                <a:ea typeface="Arial"/>
                <a:cs typeface="Arial"/>
                <a:sym typeface="Arial"/>
              </a:rPr>
              <a:t>(</a:t>
            </a:r>
            <a:r>
              <a:rPr b="0" i="0" lang="en-US" u="sng" cap="none" strike="noStrike">
                <a:solidFill>
                  <a:schemeClr val="dk1"/>
                </a:solidFill>
                <a:latin typeface="Arial"/>
                <a:ea typeface="Arial"/>
                <a:cs typeface="Arial"/>
                <a:sym typeface="Arial"/>
              </a:rPr>
              <a:t>ProfileID</a:t>
            </a:r>
            <a:r>
              <a:rPr b="0" i="0" lang="en-US" u="none" cap="none" strike="noStrike">
                <a:solidFill>
                  <a:schemeClr val="dk1"/>
                </a:solidFill>
                <a:latin typeface="Arial"/>
                <a:ea typeface="Arial"/>
                <a:cs typeface="Arial"/>
                <a:sym typeface="Arial"/>
              </a:rPr>
              <a:t>, ProfileName</a:t>
            </a:r>
            <a:r>
              <a:rPr b="0" i="0" lang="en-US" u="none" cap="none" strike="noStrike">
                <a:solidFill>
                  <a:schemeClr val="dk1"/>
                </a:solidFill>
                <a:latin typeface="Arial"/>
                <a:ea typeface="Arial"/>
                <a:cs typeface="Arial"/>
                <a:sym typeface="Arial"/>
              </a:rPr>
              <a:t>, </a:t>
            </a:r>
            <a:r>
              <a:rPr b="0" i="0" lang="en-US" cap="none" strike="noStrike">
                <a:solidFill>
                  <a:schemeClr val="dk1"/>
                </a:solidFill>
                <a:latin typeface="Arial"/>
                <a:ea typeface="Arial"/>
                <a:cs typeface="Arial"/>
                <a:sym typeface="Arial"/>
              </a:rPr>
              <a:t>CustID [FK]</a:t>
            </a:r>
            <a:r>
              <a:rPr b="0" i="0" lang="en-US" cap="none" strike="noStrike">
                <a:solidFill>
                  <a:schemeClr val="dk1"/>
                </a:solidFill>
                <a:latin typeface="Arial"/>
                <a:ea typeface="Arial"/>
                <a:cs typeface="Arial"/>
                <a:sym typeface="Arial"/>
              </a:rPr>
              <a:t>)</a:t>
            </a:r>
            <a:endParaRPr b="0" i="0" cap="none" strike="noStrike">
              <a:solidFill>
                <a:schemeClr val="dk2"/>
              </a:solidFill>
              <a:latin typeface="Arial"/>
              <a:ea typeface="Arial"/>
              <a:cs typeface="Arial"/>
              <a:sym typeface="Arial"/>
            </a:endParaRPr>
          </a:p>
        </p:txBody>
      </p:sp>
      <p:graphicFrame>
        <p:nvGraphicFramePr>
          <p:cNvPr id="167" name="Google Shape;167;p7"/>
          <p:cNvGraphicFramePr/>
          <p:nvPr/>
        </p:nvGraphicFramePr>
        <p:xfrm>
          <a:off x="466011" y="1117750"/>
          <a:ext cx="3000000" cy="3000000"/>
        </p:xfrm>
        <a:graphic>
          <a:graphicData uri="http://schemas.openxmlformats.org/drawingml/2006/table">
            <a:tbl>
              <a:tblPr>
                <a:noFill/>
                <a:tableStyleId>{F69411BE-A237-4317-9E5D-012177FF15DA}</a:tableStyleId>
              </a:tblPr>
              <a:tblGrid>
                <a:gridCol w="1082750"/>
                <a:gridCol w="1163575"/>
                <a:gridCol w="1371175"/>
              </a:tblGrid>
              <a:tr h="3352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sng" cap="none" strike="noStrike">
                          <a:latin typeface="Arial"/>
                          <a:ea typeface="Arial"/>
                          <a:cs typeface="Arial"/>
                          <a:sym typeface="Arial"/>
                        </a:rPr>
                        <a:t>ProfileID</a:t>
                      </a:r>
                      <a:endParaRPr sz="17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latin typeface="Calibri"/>
                          <a:ea typeface="Calibri"/>
                          <a:cs typeface="Calibri"/>
                          <a:sym typeface="Calibri"/>
                        </a:rPr>
                        <a:t>ProfileName</a:t>
                      </a:r>
                      <a:endParaRPr sz="17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cap="none" strike="noStrike">
                          <a:latin typeface="Arial"/>
                          <a:ea typeface="Arial"/>
                          <a:cs typeface="Arial"/>
                          <a:sym typeface="Arial"/>
                        </a:rPr>
                        <a:t>CustID [FK]</a:t>
                      </a:r>
                      <a:endParaRPr sz="1700"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A01C1</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John</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C1</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A01C2</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Boney</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C2</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B01C2</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Jennie</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C2</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C01C2</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Peter</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C2</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D01C2</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Harsh</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C2</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A01C3</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Pretty</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C3</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A01C4</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Ben</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C4</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B01C4</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Sally</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C4</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A01C5</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Pinky</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C5</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B01C5</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Sophia </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C5</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C01C5</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Jane</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C5</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D01C5</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James</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C5</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A02C3</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Billy</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C3</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32175">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B02C3</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Max</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t>C3</a:t>
                      </a:r>
                      <a:endParaRPr sz="1400" u="none" cap="none" strike="noStrike"/>
                    </a:p>
                  </a:txBody>
                  <a:tcPr marT="10525" marB="10525" marR="15800" marL="158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bl>
          </a:graphicData>
        </a:graphic>
      </p:graphicFrame>
      <p:pic>
        <p:nvPicPr>
          <p:cNvPr id="168" name="Google Shape;168;p7"/>
          <p:cNvPicPr preferRelativeResize="0"/>
          <p:nvPr/>
        </p:nvPicPr>
        <p:blipFill>
          <a:blip r:embed="rId3">
            <a:alphaModFix/>
          </a:blip>
          <a:stretch>
            <a:fillRect/>
          </a:stretch>
        </p:blipFill>
        <p:spPr>
          <a:xfrm>
            <a:off x="4267200" y="2028875"/>
            <a:ext cx="4596399" cy="232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6354278f42_0_2"/>
          <p:cNvSpPr txBox="1"/>
          <p:nvPr>
            <p:ph type="title"/>
          </p:nvPr>
        </p:nvSpPr>
        <p:spPr>
          <a:xfrm>
            <a:off x="342150" y="527325"/>
            <a:ext cx="2625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t>AdultAcc</a:t>
            </a:r>
            <a:endParaRPr b="1"/>
          </a:p>
        </p:txBody>
      </p:sp>
      <p:sp>
        <p:nvSpPr>
          <p:cNvPr id="174" name="Google Shape;174;g26354278f42_0_2"/>
          <p:cNvSpPr txBox="1"/>
          <p:nvPr>
            <p:ph idx="1" type="body"/>
          </p:nvPr>
        </p:nvSpPr>
        <p:spPr>
          <a:xfrm>
            <a:off x="245100" y="1247675"/>
            <a:ext cx="4260300" cy="5316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100"/>
              <a:buFont typeface="Arial"/>
              <a:buNone/>
            </a:pPr>
            <a:r>
              <a:rPr b="1" lang="en-US" sz="1400">
                <a:solidFill>
                  <a:schemeClr val="dk1"/>
                </a:solidFill>
              </a:rPr>
              <a:t>AdultAcc </a:t>
            </a:r>
            <a:r>
              <a:rPr lang="en-US" sz="1400">
                <a:solidFill>
                  <a:schemeClr val="dk1"/>
                </a:solidFill>
              </a:rPr>
              <a:t>(</a:t>
            </a:r>
            <a:r>
              <a:rPr lang="en-US" sz="1400" u="sng">
                <a:solidFill>
                  <a:schemeClr val="dk1"/>
                </a:solidFill>
              </a:rPr>
              <a:t>ProfileID</a:t>
            </a:r>
            <a:r>
              <a:rPr lang="en-US" sz="1400">
                <a:solidFill>
                  <a:schemeClr val="dk1"/>
                </a:solidFill>
              </a:rPr>
              <a:t> [FK] , NoOfChildren)</a:t>
            </a:r>
            <a:endParaRPr sz="1400">
              <a:solidFill>
                <a:schemeClr val="dk1"/>
              </a:solidFill>
            </a:endParaRPr>
          </a:p>
        </p:txBody>
      </p:sp>
      <p:graphicFrame>
        <p:nvGraphicFramePr>
          <p:cNvPr id="175" name="Google Shape;175;g26354278f42_0_2"/>
          <p:cNvGraphicFramePr/>
          <p:nvPr/>
        </p:nvGraphicFramePr>
        <p:xfrm>
          <a:off x="4770725" y="1926900"/>
          <a:ext cx="3000000" cy="3000000"/>
        </p:xfrm>
        <a:graphic>
          <a:graphicData uri="http://schemas.openxmlformats.org/drawingml/2006/table">
            <a:tbl>
              <a:tblPr>
                <a:noFill/>
                <a:tableStyleId>{AA57DA06-3C35-464E-8DB2-E11FC7F60E57}</a:tableStyleId>
              </a:tblPr>
              <a:tblGrid>
                <a:gridCol w="1768000"/>
                <a:gridCol w="2178150"/>
              </a:tblGrid>
              <a:tr h="604450">
                <a:tc>
                  <a:txBody>
                    <a:bodyPr/>
                    <a:lstStyle/>
                    <a:p>
                      <a:pPr indent="0" lvl="0" marL="0" rtl="0" algn="ctr">
                        <a:lnSpc>
                          <a:spcPct val="115000"/>
                        </a:lnSpc>
                        <a:spcBef>
                          <a:spcPts val="0"/>
                        </a:spcBef>
                        <a:spcAft>
                          <a:spcPts val="0"/>
                        </a:spcAft>
                        <a:buNone/>
                      </a:pPr>
                      <a:r>
                        <a:rPr b="1" lang="en-US" sz="1500" u="sng"/>
                        <a:t>ProfileID</a:t>
                      </a:r>
                      <a:r>
                        <a:rPr b="1" lang="en-US" sz="1500"/>
                        <a:t> [FK]</a:t>
                      </a:r>
                      <a:endParaRPr b="1" sz="15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0000"/>
                    </a:solidFill>
                    <a:extLst>
                      <a:ext uri="http://customooxmlschemas.google.com/">
                        <go:slidesCustomData xmlns:go="http://customooxmlschemas.google.com/" cellId="175:0:0"/>
                      </a:ext>
                    </a:extLst>
                  </a:tcPr>
                </a:tc>
                <a:tc>
                  <a:txBody>
                    <a:bodyPr/>
                    <a:lstStyle/>
                    <a:p>
                      <a:pPr indent="0" lvl="0" marL="0" rtl="0" algn="ctr">
                        <a:lnSpc>
                          <a:spcPct val="115000"/>
                        </a:lnSpc>
                        <a:spcBef>
                          <a:spcPts val="0"/>
                        </a:spcBef>
                        <a:spcAft>
                          <a:spcPts val="0"/>
                        </a:spcAft>
                        <a:buNone/>
                      </a:pPr>
                      <a:r>
                        <a:rPr b="1" lang="en-US" sz="1500">
                          <a:latin typeface="Calibri"/>
                          <a:ea typeface="Calibri"/>
                          <a:cs typeface="Calibri"/>
                          <a:sym typeface="Calibri"/>
                        </a:rPr>
                        <a:t>MaxParentalRating</a:t>
                      </a:r>
                      <a:endParaRPr b="1" sz="1500">
                        <a:latin typeface="Calibri"/>
                        <a:ea typeface="Calibri"/>
                        <a:cs typeface="Calibri"/>
                        <a:sym typeface="Calibri"/>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0000"/>
                    </a:solidFill>
                    <a:extLst>
                      <a:ext uri="http://customooxmlschemas.google.com/">
                        <go:slidesCustomData xmlns:go="http://customooxmlschemas.google.com/" cellId="175:0:1"/>
                      </a:ext>
                    </a:extLst>
                  </a:tcPr>
                </a:tc>
              </a:tr>
              <a:tr h="476350">
                <a:tc>
                  <a:txBody>
                    <a:bodyPr/>
                    <a:lstStyle/>
                    <a:p>
                      <a:pPr indent="0" lvl="0" marL="0" rtl="0" algn="ctr">
                        <a:lnSpc>
                          <a:spcPct val="115000"/>
                        </a:lnSpc>
                        <a:spcBef>
                          <a:spcPts val="0"/>
                        </a:spcBef>
                        <a:spcAft>
                          <a:spcPts val="0"/>
                        </a:spcAft>
                        <a:buNone/>
                      </a:pPr>
                      <a:r>
                        <a:rPr lang="en-US" sz="1900"/>
                        <a:t>AO1C2</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75:1:0"/>
                      </a:ext>
                    </a:extLst>
                  </a:tcPr>
                </a:tc>
                <a:tc>
                  <a:txBody>
                    <a:bodyPr/>
                    <a:lstStyle/>
                    <a:p>
                      <a:pPr indent="0" lvl="0" marL="0" rtl="0" algn="ctr">
                        <a:lnSpc>
                          <a:spcPct val="115000"/>
                        </a:lnSpc>
                        <a:spcBef>
                          <a:spcPts val="0"/>
                        </a:spcBef>
                        <a:spcAft>
                          <a:spcPts val="0"/>
                        </a:spcAft>
                        <a:buNone/>
                      </a:pPr>
                      <a:r>
                        <a:rPr lang="en-US" sz="1900"/>
                        <a:t>TV-Y7</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75:1:1"/>
                      </a:ext>
                    </a:extLst>
                  </a:tcPr>
                </a:tc>
              </a:tr>
              <a:tr h="476350">
                <a:tc>
                  <a:txBody>
                    <a:bodyPr/>
                    <a:lstStyle/>
                    <a:p>
                      <a:pPr indent="0" lvl="0" marL="0" rtl="0" algn="ctr">
                        <a:lnSpc>
                          <a:spcPct val="115000"/>
                        </a:lnSpc>
                        <a:spcBef>
                          <a:spcPts val="0"/>
                        </a:spcBef>
                        <a:spcAft>
                          <a:spcPts val="0"/>
                        </a:spcAft>
                        <a:buNone/>
                      </a:pPr>
                      <a:r>
                        <a:rPr lang="en-US" sz="1900"/>
                        <a:t>AO1C4</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175:2:0"/>
                      </a:ext>
                    </a:extLst>
                  </a:tcPr>
                </a:tc>
                <a:tc>
                  <a:txBody>
                    <a:bodyPr/>
                    <a:lstStyle/>
                    <a:p>
                      <a:pPr indent="0" lvl="0" marL="0" rtl="0" algn="ctr">
                        <a:lnSpc>
                          <a:spcPct val="115000"/>
                        </a:lnSpc>
                        <a:spcBef>
                          <a:spcPts val="0"/>
                        </a:spcBef>
                        <a:spcAft>
                          <a:spcPts val="0"/>
                        </a:spcAft>
                        <a:buNone/>
                      </a:pPr>
                      <a:r>
                        <a:rPr lang="en-US" sz="1900"/>
                        <a:t>G</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175:2:1"/>
                      </a:ext>
                    </a:extLst>
                  </a:tcPr>
                </a:tc>
              </a:tr>
              <a:tr h="476350">
                <a:tc>
                  <a:txBody>
                    <a:bodyPr/>
                    <a:lstStyle/>
                    <a:p>
                      <a:pPr indent="0" lvl="0" marL="0" rtl="0" algn="ctr">
                        <a:lnSpc>
                          <a:spcPct val="115000"/>
                        </a:lnSpc>
                        <a:spcBef>
                          <a:spcPts val="0"/>
                        </a:spcBef>
                        <a:spcAft>
                          <a:spcPts val="0"/>
                        </a:spcAft>
                        <a:buNone/>
                      </a:pPr>
                      <a:r>
                        <a:rPr lang="en-US" sz="1900"/>
                        <a:t>CO1C5</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75:3:0"/>
                      </a:ext>
                    </a:extLst>
                  </a:tcPr>
                </a:tc>
                <a:tc>
                  <a:txBody>
                    <a:bodyPr/>
                    <a:lstStyle/>
                    <a:p>
                      <a:pPr indent="0" lvl="0" marL="0" rtl="0" algn="ctr">
                        <a:lnSpc>
                          <a:spcPct val="115000"/>
                        </a:lnSpc>
                        <a:spcBef>
                          <a:spcPts val="0"/>
                        </a:spcBef>
                        <a:spcAft>
                          <a:spcPts val="0"/>
                        </a:spcAft>
                        <a:buNone/>
                      </a:pPr>
                      <a:r>
                        <a:rPr lang="en-US" sz="1900"/>
                        <a:t>PG-13</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75:3:1"/>
                      </a:ext>
                    </a:extLst>
                  </a:tcPr>
                </a:tc>
              </a:tr>
              <a:tr h="476350">
                <a:tc>
                  <a:txBody>
                    <a:bodyPr/>
                    <a:lstStyle/>
                    <a:p>
                      <a:pPr indent="0" lvl="0" marL="0" rtl="0" algn="ctr">
                        <a:lnSpc>
                          <a:spcPct val="115000"/>
                        </a:lnSpc>
                        <a:spcBef>
                          <a:spcPts val="0"/>
                        </a:spcBef>
                        <a:spcAft>
                          <a:spcPts val="0"/>
                        </a:spcAft>
                        <a:buNone/>
                      </a:pPr>
                      <a:r>
                        <a:rPr lang="en-US" sz="1900"/>
                        <a:t>BO2C3</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175:4:0"/>
                      </a:ext>
                    </a:extLst>
                  </a:tcPr>
                </a:tc>
                <a:tc>
                  <a:txBody>
                    <a:bodyPr/>
                    <a:lstStyle/>
                    <a:p>
                      <a:pPr indent="0" lvl="0" marL="0" rtl="0" algn="ctr">
                        <a:lnSpc>
                          <a:spcPct val="115000"/>
                        </a:lnSpc>
                        <a:spcBef>
                          <a:spcPts val="0"/>
                        </a:spcBef>
                        <a:spcAft>
                          <a:spcPts val="0"/>
                        </a:spcAft>
                        <a:buNone/>
                      </a:pPr>
                      <a:r>
                        <a:rPr lang="en-US" sz="1900"/>
                        <a:t>R</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175:4:1"/>
                      </a:ext>
                    </a:extLst>
                  </a:tcPr>
                </a:tc>
              </a:tr>
            </a:tbl>
          </a:graphicData>
        </a:graphic>
      </p:graphicFrame>
      <p:sp>
        <p:nvSpPr>
          <p:cNvPr id="176" name="Google Shape;176;g26354278f42_0_2"/>
          <p:cNvSpPr txBox="1"/>
          <p:nvPr>
            <p:ph type="title"/>
          </p:nvPr>
        </p:nvSpPr>
        <p:spPr>
          <a:xfrm>
            <a:off x="5178250" y="527325"/>
            <a:ext cx="2625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t>Child</a:t>
            </a:r>
            <a:r>
              <a:rPr b="1" lang="en-US"/>
              <a:t>Acc</a:t>
            </a:r>
            <a:endParaRPr b="1"/>
          </a:p>
        </p:txBody>
      </p:sp>
      <p:sp>
        <p:nvSpPr>
          <p:cNvPr id="177" name="Google Shape;177;g26354278f42_0_2"/>
          <p:cNvSpPr txBox="1"/>
          <p:nvPr>
            <p:ph idx="1" type="body"/>
          </p:nvPr>
        </p:nvSpPr>
        <p:spPr>
          <a:xfrm>
            <a:off x="4836400" y="1247000"/>
            <a:ext cx="3880500" cy="618600"/>
          </a:xfrm>
          <a:prstGeom prst="rect">
            <a:avLst/>
          </a:prstGeom>
        </p:spPr>
        <p:txBody>
          <a:bodyPr anchorCtr="0" anchor="t" bIns="91425" lIns="91425" spcFirstLastPara="1" rIns="91425" wrap="square" tIns="91425">
            <a:normAutofit/>
          </a:bodyPr>
          <a:lstStyle/>
          <a:p>
            <a:pPr indent="0" lvl="0" marL="0" marR="0" rtl="0" algn="l">
              <a:lnSpc>
                <a:spcPct val="95000"/>
              </a:lnSpc>
              <a:spcBef>
                <a:spcPts val="0"/>
              </a:spcBef>
              <a:spcAft>
                <a:spcPts val="0"/>
              </a:spcAft>
              <a:buNone/>
            </a:pPr>
            <a:r>
              <a:rPr b="1" lang="en-US" sz="1400">
                <a:solidFill>
                  <a:schemeClr val="dk1"/>
                </a:solidFill>
              </a:rPr>
              <a:t>Child</a:t>
            </a:r>
            <a:r>
              <a:rPr b="1" lang="en-US" sz="1400">
                <a:solidFill>
                  <a:schemeClr val="dk1"/>
                </a:solidFill>
              </a:rPr>
              <a:t>Acc </a:t>
            </a:r>
            <a:r>
              <a:rPr lang="en-US" sz="1400">
                <a:solidFill>
                  <a:schemeClr val="dk1"/>
                </a:solidFill>
              </a:rPr>
              <a:t>(</a:t>
            </a:r>
            <a:r>
              <a:rPr lang="en-US" sz="1400" u="sng">
                <a:solidFill>
                  <a:schemeClr val="dk1"/>
                </a:solidFill>
              </a:rPr>
              <a:t>ProfileID</a:t>
            </a:r>
            <a:r>
              <a:rPr lang="en-US" sz="1400">
                <a:solidFill>
                  <a:schemeClr val="dk1"/>
                </a:solidFill>
              </a:rPr>
              <a:t> [FK] </a:t>
            </a:r>
            <a:r>
              <a:rPr b="1" lang="en-US" sz="1400">
                <a:solidFill>
                  <a:schemeClr val="dk1"/>
                </a:solidFill>
              </a:rPr>
              <a:t>, </a:t>
            </a:r>
            <a:r>
              <a:rPr lang="en-US" sz="1400">
                <a:solidFill>
                  <a:schemeClr val="dk1"/>
                </a:solidFill>
              </a:rPr>
              <a:t>MaxParentalRating)</a:t>
            </a:r>
            <a:endParaRPr sz="1400">
              <a:solidFill>
                <a:schemeClr val="dk1"/>
              </a:solidFill>
            </a:endParaRPr>
          </a:p>
        </p:txBody>
      </p:sp>
      <p:graphicFrame>
        <p:nvGraphicFramePr>
          <p:cNvPr id="178" name="Google Shape;178;g26354278f42_0_2"/>
          <p:cNvGraphicFramePr/>
          <p:nvPr/>
        </p:nvGraphicFramePr>
        <p:xfrm>
          <a:off x="467850" y="1926925"/>
          <a:ext cx="3000000" cy="3000000"/>
        </p:xfrm>
        <a:graphic>
          <a:graphicData uri="http://schemas.openxmlformats.org/drawingml/2006/table">
            <a:tbl>
              <a:tblPr>
                <a:noFill/>
                <a:tableStyleId>{AA57DA06-3C35-464E-8DB2-E11FC7F60E57}</a:tableStyleId>
              </a:tblPr>
              <a:tblGrid>
                <a:gridCol w="2016550"/>
                <a:gridCol w="1798250"/>
              </a:tblGrid>
              <a:tr h="674525">
                <a:tc>
                  <a:txBody>
                    <a:bodyPr/>
                    <a:lstStyle/>
                    <a:p>
                      <a:pPr indent="0" lvl="0" marL="0" rtl="0" algn="ctr">
                        <a:lnSpc>
                          <a:spcPct val="115000"/>
                        </a:lnSpc>
                        <a:spcBef>
                          <a:spcPts val="0"/>
                        </a:spcBef>
                        <a:spcAft>
                          <a:spcPts val="0"/>
                        </a:spcAft>
                        <a:buNone/>
                      </a:pPr>
                      <a:r>
                        <a:rPr b="1" lang="en-US" sz="1600" u="sng"/>
                        <a:t>ProfileID [FK]</a:t>
                      </a:r>
                      <a:endParaRPr b="1" sz="1600" u="sng"/>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0000"/>
                    </a:solidFill>
                    <a:extLst>
                      <a:ext uri="http://customooxmlschemas.google.com/">
                        <go:slidesCustomData xmlns:go="http://customooxmlschemas.google.com/" cellId="178:0:0"/>
                      </a:ext>
                    </a:extLst>
                  </a:tcPr>
                </a:tc>
                <a:tc>
                  <a:txBody>
                    <a:bodyPr/>
                    <a:lstStyle/>
                    <a:p>
                      <a:pPr indent="0" lvl="0" marL="0" rtl="0" algn="ctr">
                        <a:lnSpc>
                          <a:spcPct val="115000"/>
                        </a:lnSpc>
                        <a:spcBef>
                          <a:spcPts val="0"/>
                        </a:spcBef>
                        <a:spcAft>
                          <a:spcPts val="0"/>
                        </a:spcAft>
                        <a:buNone/>
                      </a:pPr>
                      <a:r>
                        <a:rPr b="1" lang="en-US" sz="1600">
                          <a:latin typeface="Calibri"/>
                          <a:ea typeface="Calibri"/>
                          <a:cs typeface="Calibri"/>
                          <a:sym typeface="Calibri"/>
                        </a:rPr>
                        <a:t>NoOfChildren</a:t>
                      </a:r>
                      <a:endParaRPr b="1" sz="1600">
                        <a:latin typeface="Calibri"/>
                        <a:ea typeface="Calibri"/>
                        <a:cs typeface="Calibri"/>
                        <a:sym typeface="Calibri"/>
                      </a:endParaRPr>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0000"/>
                    </a:solidFill>
                    <a:extLst>
                      <a:ext uri="http://customooxmlschemas.google.com/">
                        <go:slidesCustomData xmlns:go="http://customooxmlschemas.google.com/" cellId="178:0:1"/>
                      </a:ext>
                    </a:extLst>
                  </a:tcPr>
                </a:tc>
              </a:tr>
              <a:tr h="450900">
                <a:tc>
                  <a:txBody>
                    <a:bodyPr/>
                    <a:lstStyle/>
                    <a:p>
                      <a:pPr indent="0" lvl="0" marL="0" rtl="0" algn="ctr">
                        <a:lnSpc>
                          <a:spcPct val="115000"/>
                        </a:lnSpc>
                        <a:spcBef>
                          <a:spcPts val="0"/>
                        </a:spcBef>
                        <a:spcAft>
                          <a:spcPts val="0"/>
                        </a:spcAft>
                        <a:buNone/>
                      </a:pPr>
                      <a:r>
                        <a:rPr lang="en-US" sz="1900"/>
                        <a:t>AO1C1</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78:1:0"/>
                      </a:ext>
                    </a:extLst>
                  </a:tcPr>
                </a:tc>
                <a:tc>
                  <a:txBody>
                    <a:bodyPr/>
                    <a:lstStyle/>
                    <a:p>
                      <a:pPr indent="0" lvl="0" marL="0" rtl="0" algn="ctr">
                        <a:lnSpc>
                          <a:spcPct val="115000"/>
                        </a:lnSpc>
                        <a:spcBef>
                          <a:spcPts val="0"/>
                        </a:spcBef>
                        <a:spcAft>
                          <a:spcPts val="0"/>
                        </a:spcAft>
                        <a:buNone/>
                      </a:pPr>
                      <a:r>
                        <a:rPr lang="en-US" sz="1900"/>
                        <a:t>2</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78:1:1"/>
                      </a:ext>
                    </a:extLst>
                  </a:tcPr>
                </a:tc>
              </a:tr>
              <a:tr h="450900">
                <a:tc>
                  <a:txBody>
                    <a:bodyPr/>
                    <a:lstStyle/>
                    <a:p>
                      <a:pPr indent="0" lvl="0" marL="0" rtl="0" algn="ctr">
                        <a:lnSpc>
                          <a:spcPct val="115000"/>
                        </a:lnSpc>
                        <a:spcBef>
                          <a:spcPts val="0"/>
                        </a:spcBef>
                        <a:spcAft>
                          <a:spcPts val="0"/>
                        </a:spcAft>
                        <a:buNone/>
                      </a:pPr>
                      <a:r>
                        <a:rPr lang="en-US" sz="1900"/>
                        <a:t>BO1C2</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178:2:0"/>
                      </a:ext>
                    </a:extLst>
                  </a:tcPr>
                </a:tc>
                <a:tc>
                  <a:txBody>
                    <a:bodyPr/>
                    <a:lstStyle/>
                    <a:p>
                      <a:pPr indent="0" lvl="0" marL="0" rtl="0" algn="ctr">
                        <a:lnSpc>
                          <a:spcPct val="115000"/>
                        </a:lnSpc>
                        <a:spcBef>
                          <a:spcPts val="0"/>
                        </a:spcBef>
                        <a:spcAft>
                          <a:spcPts val="0"/>
                        </a:spcAft>
                        <a:buNone/>
                      </a:pPr>
                      <a:r>
                        <a:rPr lang="en-US" sz="1900"/>
                        <a:t>1</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178:2:1"/>
                      </a:ext>
                    </a:extLst>
                  </a:tcPr>
                </a:tc>
              </a:tr>
              <a:tr h="450900">
                <a:tc>
                  <a:txBody>
                    <a:bodyPr/>
                    <a:lstStyle/>
                    <a:p>
                      <a:pPr indent="0" lvl="0" marL="0" rtl="0" algn="ctr">
                        <a:lnSpc>
                          <a:spcPct val="115000"/>
                        </a:lnSpc>
                        <a:spcBef>
                          <a:spcPts val="0"/>
                        </a:spcBef>
                        <a:spcAft>
                          <a:spcPts val="0"/>
                        </a:spcAft>
                        <a:buNone/>
                      </a:pPr>
                      <a:r>
                        <a:rPr lang="en-US" sz="1900"/>
                        <a:t>AO1C3</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78:3:0"/>
                      </a:ext>
                    </a:extLst>
                  </a:tcPr>
                </a:tc>
                <a:tc>
                  <a:txBody>
                    <a:bodyPr/>
                    <a:lstStyle/>
                    <a:p>
                      <a:pPr indent="0" lvl="0" marL="0" rtl="0" algn="ctr">
                        <a:lnSpc>
                          <a:spcPct val="115000"/>
                        </a:lnSpc>
                        <a:spcBef>
                          <a:spcPts val="0"/>
                        </a:spcBef>
                        <a:spcAft>
                          <a:spcPts val="0"/>
                        </a:spcAft>
                        <a:buNone/>
                      </a:pPr>
                      <a:r>
                        <a:rPr lang="en-US" sz="1900"/>
                        <a:t>2</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78:3:1"/>
                      </a:ext>
                    </a:extLst>
                  </a:tcPr>
                </a:tc>
              </a:tr>
              <a:tr h="450900">
                <a:tc>
                  <a:txBody>
                    <a:bodyPr/>
                    <a:lstStyle/>
                    <a:p>
                      <a:pPr indent="0" lvl="0" marL="0" rtl="0" algn="ctr">
                        <a:lnSpc>
                          <a:spcPct val="115000"/>
                        </a:lnSpc>
                        <a:spcBef>
                          <a:spcPts val="0"/>
                        </a:spcBef>
                        <a:spcAft>
                          <a:spcPts val="0"/>
                        </a:spcAft>
                        <a:buNone/>
                      </a:pPr>
                      <a:r>
                        <a:rPr lang="en-US" sz="1900"/>
                        <a:t>DO1C5</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178:4:0"/>
                      </a:ext>
                    </a:extLst>
                  </a:tcPr>
                </a:tc>
                <a:tc>
                  <a:txBody>
                    <a:bodyPr/>
                    <a:lstStyle/>
                    <a:p>
                      <a:pPr indent="0" lvl="0" marL="0" rtl="0" algn="ctr">
                        <a:lnSpc>
                          <a:spcPct val="115000"/>
                        </a:lnSpc>
                        <a:spcBef>
                          <a:spcPts val="0"/>
                        </a:spcBef>
                        <a:spcAft>
                          <a:spcPts val="0"/>
                        </a:spcAft>
                        <a:buNone/>
                      </a:pPr>
                      <a:r>
                        <a:rPr lang="en-US" sz="1900"/>
                        <a:t>0</a:t>
                      </a:r>
                      <a:endParaRPr sz="1900"/>
                    </a:p>
                  </a:txBody>
                  <a:tcPr marT="19050" marB="1905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A9999"/>
                    </a:solidFill>
                    <a:extLst>
                      <a:ext uri="http://customooxmlschemas.google.com/">
                        <go:slidesCustomData xmlns:go="http://customooxmlschemas.google.com/" cellId="178:4:1"/>
                      </a:ext>
                    </a:extLs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