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2" r:id="rId3"/>
    <p:sldId id="257" r:id="rId4"/>
    <p:sldId id="258" r:id="rId5"/>
    <p:sldId id="259" r:id="rId6"/>
    <p:sldId id="263" r:id="rId7"/>
    <p:sldId id="260" r:id="rId8"/>
    <p:sldId id="264" r:id="rId9"/>
    <p:sldId id="265" r:id="rId10"/>
    <p:sldId id="266" r:id="rId11"/>
    <p:sldId id="261"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7/8/2024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7/8/2024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AA3B-F775-0EDF-9ED9-47E34B7A0C60}"/>
              </a:ext>
            </a:extLst>
          </p:cNvPr>
          <p:cNvSpPr>
            <a:spLocks noGrp="1"/>
          </p:cNvSpPr>
          <p:nvPr>
            <p:ph type="ctrTitle"/>
          </p:nvPr>
        </p:nvSpPr>
        <p:spPr/>
        <p:txBody>
          <a:bodyPr/>
          <a:lstStyle/>
          <a:p>
            <a:r>
              <a:rPr lang="en-US" dirty="0"/>
              <a:t>Analysis of 2024 Election Data using Power BI</a:t>
            </a:r>
            <a:endParaRPr lang="en-IN" dirty="0"/>
          </a:p>
        </p:txBody>
      </p:sp>
      <p:sp>
        <p:nvSpPr>
          <p:cNvPr id="3" name="Subtitle 2">
            <a:extLst>
              <a:ext uri="{FF2B5EF4-FFF2-40B4-BE49-F238E27FC236}">
                <a16:creationId xmlns:a16="http://schemas.microsoft.com/office/drawing/2014/main" id="{75242EC5-97CF-B904-769A-092FDE7300E6}"/>
              </a:ext>
            </a:extLst>
          </p:cNvPr>
          <p:cNvSpPr>
            <a:spLocks noGrp="1"/>
          </p:cNvSpPr>
          <p:nvPr>
            <p:ph type="subTitle" idx="1"/>
          </p:nvPr>
        </p:nvSpPr>
        <p:spPr/>
        <p:txBody>
          <a:bodyPr/>
          <a:lstStyle/>
          <a:p>
            <a:r>
              <a:rPr lang="en-IN" dirty="0"/>
              <a:t>By-</a:t>
            </a:r>
            <a:r>
              <a:rPr lang="en-IN" dirty="0" err="1"/>
              <a:t>Mehakpreet</a:t>
            </a:r>
            <a:r>
              <a:rPr lang="en-IN" dirty="0"/>
              <a:t> </a:t>
            </a:r>
            <a:r>
              <a:rPr lang="en-IN" dirty="0" err="1"/>
              <a:t>kaur</a:t>
            </a:r>
            <a:r>
              <a:rPr lang="en-IN" dirty="0"/>
              <a:t> </a:t>
            </a:r>
          </a:p>
        </p:txBody>
      </p:sp>
      <p:pic>
        <p:nvPicPr>
          <p:cNvPr id="2050" name="Picture 2" descr="Ghaziabad: Prohibitory Orders Enforced Till May 19 Ahead of Lok Sabha  Elections | Ghaziabad News - Times Now">
            <a:extLst>
              <a:ext uri="{FF2B5EF4-FFF2-40B4-BE49-F238E27FC236}">
                <a16:creationId xmlns:a16="http://schemas.microsoft.com/office/drawing/2014/main" id="{2FF288DE-57F1-90E4-824E-F82214216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3832" y="747252"/>
            <a:ext cx="3038168" cy="53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923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4439-45C8-E94C-5081-915C4830F1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8E8780-9336-2ABF-A824-0F73CD498E35}"/>
              </a:ext>
            </a:extLst>
          </p:cNvPr>
          <p:cNvSpPr>
            <a:spLocks noGrp="1"/>
          </p:cNvSpPr>
          <p:nvPr>
            <p:ph idx="1"/>
          </p:nvPr>
        </p:nvSpPr>
        <p:spPr/>
        <p:txBody>
          <a:bodyPr/>
          <a:lstStyle/>
          <a:p>
            <a:r>
              <a:rPr lang="en-IN" sz="2800" dirty="0"/>
              <a:t>6 Chart </a:t>
            </a:r>
          </a:p>
          <a:p>
            <a:r>
              <a:rPr lang="en-IN" dirty="0"/>
              <a:t>Cards are used in which – Count of state </a:t>
            </a:r>
          </a:p>
          <a:p>
            <a:r>
              <a:rPr lang="en-IN" dirty="0"/>
              <a:t>                                                     Count of Constituency is mentioned </a:t>
            </a:r>
          </a:p>
        </p:txBody>
      </p:sp>
    </p:spTree>
    <p:extLst>
      <p:ext uri="{BB962C8B-B14F-4D97-AF65-F5344CB8AC3E}">
        <p14:creationId xmlns:p14="http://schemas.microsoft.com/office/powerpoint/2010/main" val="426483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AA3B-F775-0EDF-9ED9-47E34B7A0C60}"/>
              </a:ext>
            </a:extLst>
          </p:cNvPr>
          <p:cNvSpPr>
            <a:spLocks noGrp="1"/>
          </p:cNvSpPr>
          <p:nvPr>
            <p:ph type="ctrTitle"/>
          </p:nvPr>
        </p:nvSpPr>
        <p:spPr>
          <a:xfrm>
            <a:off x="904568" y="1805692"/>
            <a:ext cx="7767484" cy="5006587"/>
          </a:xfrm>
        </p:spPr>
        <p:txBody>
          <a:bodyPr>
            <a:normAutofit fontScale="90000"/>
          </a:bodyPr>
          <a:lstStyle/>
          <a:p>
            <a:br>
              <a:rPr lang="en-IN" sz="2400" dirty="0"/>
            </a:br>
            <a:br>
              <a:rPr lang="en-IN" sz="2400" dirty="0"/>
            </a:br>
            <a:br>
              <a:rPr lang="en-IN" sz="2400" dirty="0"/>
            </a:br>
            <a:br>
              <a:rPr lang="en-IN" sz="2400" dirty="0"/>
            </a:br>
            <a:br>
              <a:rPr lang="en-IN" sz="2400" dirty="0"/>
            </a:br>
            <a:br>
              <a:rPr lang="en-IN" sz="2400" dirty="0"/>
            </a:br>
            <a:r>
              <a:rPr lang="en-IN" sz="3600" dirty="0"/>
              <a:t>Findings of data </a:t>
            </a:r>
            <a:br>
              <a:rPr lang="en-IN" sz="2700" dirty="0"/>
            </a:br>
            <a:br>
              <a:rPr lang="en-IN" sz="2700" dirty="0"/>
            </a:br>
            <a:r>
              <a:rPr lang="en-IN" sz="2700" dirty="0"/>
              <a:t>1   Total no of states that are participated in India 2024 elections were 36 it included both states and union territories of India .</a:t>
            </a:r>
            <a:br>
              <a:rPr lang="en-IN" sz="2700" dirty="0"/>
            </a:br>
            <a:br>
              <a:rPr lang="en-IN" sz="2700" dirty="0"/>
            </a:br>
            <a:r>
              <a:rPr lang="en-IN" sz="2700" dirty="0"/>
              <a:t>2   After applying Filters and sorting in data we found that when we count the vote of trailing parties then Indian national congress was at the top by 167 constituency .</a:t>
            </a:r>
            <a:br>
              <a:rPr lang="en-IN" sz="2700" dirty="0"/>
            </a:br>
            <a:br>
              <a:rPr lang="en-IN" sz="2700" dirty="0"/>
            </a:br>
            <a:r>
              <a:rPr lang="en-IN" sz="2700" dirty="0"/>
              <a:t>3   And in case of count of vote by leading party then </a:t>
            </a:r>
            <a:r>
              <a:rPr lang="en-IN" sz="2700" dirty="0" err="1"/>
              <a:t>Bharatiya</a:t>
            </a:r>
            <a:r>
              <a:rPr lang="en-IN" sz="2700" dirty="0"/>
              <a:t>  </a:t>
            </a:r>
            <a:r>
              <a:rPr lang="en-IN" sz="2700" dirty="0" err="1"/>
              <a:t>janata</a:t>
            </a:r>
            <a:r>
              <a:rPr lang="en-IN" sz="2700" dirty="0"/>
              <a:t> party was at the top by  240 seats .</a:t>
            </a:r>
            <a:br>
              <a:rPr lang="en-IN" sz="6000" dirty="0"/>
            </a:br>
            <a:br>
              <a:rPr lang="en-IN" dirty="0"/>
            </a:br>
            <a:endParaRPr lang="en-IN" dirty="0"/>
          </a:p>
        </p:txBody>
      </p:sp>
      <p:sp>
        <p:nvSpPr>
          <p:cNvPr id="3" name="Subtitle 2">
            <a:extLst>
              <a:ext uri="{FF2B5EF4-FFF2-40B4-BE49-F238E27FC236}">
                <a16:creationId xmlns:a16="http://schemas.microsoft.com/office/drawing/2014/main" id="{75242EC5-97CF-B904-769A-092FDE7300E6}"/>
              </a:ext>
            </a:extLst>
          </p:cNvPr>
          <p:cNvSpPr>
            <a:spLocks noGrp="1"/>
          </p:cNvSpPr>
          <p:nvPr>
            <p:ph type="subTitle" idx="1"/>
          </p:nvPr>
        </p:nvSpPr>
        <p:spPr>
          <a:xfrm>
            <a:off x="1327355" y="5538926"/>
            <a:ext cx="708786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63476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AA3B-F775-0EDF-9ED9-47E34B7A0C60}"/>
              </a:ext>
            </a:extLst>
          </p:cNvPr>
          <p:cNvSpPr>
            <a:spLocks noGrp="1"/>
          </p:cNvSpPr>
          <p:nvPr>
            <p:ph type="ctrTitle"/>
          </p:nvPr>
        </p:nvSpPr>
        <p:spPr>
          <a:xfrm>
            <a:off x="678426" y="1805692"/>
            <a:ext cx="7706621" cy="5857079"/>
          </a:xfrm>
        </p:spPr>
        <p:txBody>
          <a:bodyPr>
            <a:normAutofit fontScale="90000"/>
          </a:bodyPr>
          <a:lstStyle/>
          <a:p>
            <a:r>
              <a:rPr lang="en-IN" sz="3600" dirty="0"/>
              <a:t>-At the top total number of seats were won by    </a:t>
            </a:r>
            <a:r>
              <a:rPr lang="en-IN" sz="3600" dirty="0" err="1"/>
              <a:t>Bharatiya</a:t>
            </a:r>
            <a:r>
              <a:rPr lang="en-IN" sz="3600" dirty="0"/>
              <a:t>  </a:t>
            </a:r>
            <a:r>
              <a:rPr lang="en-IN" sz="3600" dirty="0" err="1"/>
              <a:t>janata</a:t>
            </a:r>
            <a:r>
              <a:rPr lang="en-IN" sz="3600" dirty="0"/>
              <a:t> party by 240 .</a:t>
            </a:r>
            <a:br>
              <a:rPr lang="en-IN" sz="3600" dirty="0"/>
            </a:br>
            <a:br>
              <a:rPr lang="en-IN" sz="3600" dirty="0"/>
            </a:br>
            <a:r>
              <a:rPr lang="en-IN" sz="3600" dirty="0"/>
              <a:t>-Then at second position it was Indian National Congress by 99 seats .</a:t>
            </a:r>
            <a:br>
              <a:rPr lang="en-IN" sz="3600" dirty="0"/>
            </a:br>
            <a:br>
              <a:rPr lang="en-IN" sz="3600" dirty="0"/>
            </a:br>
            <a:r>
              <a:rPr lang="en-IN" sz="3600" dirty="0"/>
              <a:t>-then Samajwadi party by 37 seats .</a:t>
            </a:r>
            <a:br>
              <a:rPr lang="en-IN" sz="3600" dirty="0"/>
            </a:br>
            <a:br>
              <a:rPr lang="en-IN" sz="3600" dirty="0"/>
            </a:br>
            <a:br>
              <a:rPr lang="en-IN" sz="2400" dirty="0"/>
            </a:br>
            <a:br>
              <a:rPr lang="en-IN" sz="2400" dirty="0"/>
            </a:br>
            <a:br>
              <a:rPr lang="en-IN" sz="2400" dirty="0"/>
            </a:br>
            <a:br>
              <a:rPr lang="en-IN" sz="2400" dirty="0"/>
            </a:br>
            <a:br>
              <a:rPr lang="en-IN" dirty="0"/>
            </a:br>
            <a:endParaRPr lang="en-IN" dirty="0"/>
          </a:p>
        </p:txBody>
      </p:sp>
      <p:sp>
        <p:nvSpPr>
          <p:cNvPr id="3" name="Subtitle 2">
            <a:extLst>
              <a:ext uri="{FF2B5EF4-FFF2-40B4-BE49-F238E27FC236}">
                <a16:creationId xmlns:a16="http://schemas.microsoft.com/office/drawing/2014/main" id="{75242EC5-97CF-B904-769A-092FDE7300E6}"/>
              </a:ext>
            </a:extLst>
          </p:cNvPr>
          <p:cNvSpPr>
            <a:spLocks noGrp="1"/>
          </p:cNvSpPr>
          <p:nvPr>
            <p:ph type="subTitle" idx="1"/>
          </p:nvPr>
        </p:nvSpPr>
        <p:spPr>
          <a:xfrm>
            <a:off x="1327355" y="5538926"/>
            <a:ext cx="708786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0033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EC5E-8A83-E9B9-7E8B-796D6A24B3E6}"/>
              </a:ext>
            </a:extLst>
          </p:cNvPr>
          <p:cNvSpPr>
            <a:spLocks noGrp="1"/>
          </p:cNvSpPr>
          <p:nvPr>
            <p:ph type="title"/>
          </p:nvPr>
        </p:nvSpPr>
        <p:spPr>
          <a:xfrm>
            <a:off x="4095141" y="-804976"/>
            <a:ext cx="2949672" cy="4071093"/>
          </a:xfrm>
        </p:spPr>
        <p:txBody>
          <a:bodyPr/>
          <a:lstStyle/>
          <a:p>
            <a:endParaRPr lang="en-IN" dirty="0"/>
          </a:p>
        </p:txBody>
      </p:sp>
      <p:sp>
        <p:nvSpPr>
          <p:cNvPr id="3" name="Content Placeholder 2">
            <a:extLst>
              <a:ext uri="{FF2B5EF4-FFF2-40B4-BE49-F238E27FC236}">
                <a16:creationId xmlns:a16="http://schemas.microsoft.com/office/drawing/2014/main" id="{F1997B9A-91A6-6A11-FDB2-D29907CE8D20}"/>
              </a:ext>
            </a:extLst>
          </p:cNvPr>
          <p:cNvSpPr>
            <a:spLocks noGrp="1"/>
          </p:cNvSpPr>
          <p:nvPr>
            <p:ph idx="1"/>
          </p:nvPr>
        </p:nvSpPr>
        <p:spPr/>
        <p:txBody>
          <a:bodyPr/>
          <a:lstStyle/>
          <a:p>
            <a:r>
              <a:rPr lang="en-IN" dirty="0"/>
              <a:t>If we see according to alliance then we find out that highest no of seats were won by INDIA alliance in Uttar Pradesh that is 43 and lowest no of seats by independent alliance . </a:t>
            </a:r>
          </a:p>
        </p:txBody>
      </p:sp>
      <p:pic>
        <p:nvPicPr>
          <p:cNvPr id="3074" name="Picture 2" descr="To Win Election- Cms Tool">
            <a:extLst>
              <a:ext uri="{FF2B5EF4-FFF2-40B4-BE49-F238E27FC236}">
                <a16:creationId xmlns:a16="http://schemas.microsoft.com/office/drawing/2014/main" id="{6A47EECE-3613-9AEE-0D30-33366A860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438" y="1"/>
            <a:ext cx="3517337" cy="265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08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786B-07E8-C541-CDDE-A63D0F9D09B3}"/>
              </a:ext>
            </a:extLst>
          </p:cNvPr>
          <p:cNvSpPr>
            <a:spLocks noGrp="1"/>
          </p:cNvSpPr>
          <p:nvPr>
            <p:ph type="title"/>
          </p:nvPr>
        </p:nvSpPr>
        <p:spPr/>
        <p:txBody>
          <a:bodyPr/>
          <a:lstStyle/>
          <a:p>
            <a:endParaRPr lang="en-IN"/>
          </a:p>
        </p:txBody>
      </p:sp>
      <p:pic>
        <p:nvPicPr>
          <p:cNvPr id="4098" name="Picture 2" descr="Thank You Images – Browse 308,716 Stock Photos, Vectors, and Video | Adobe  Stock">
            <a:extLst>
              <a:ext uri="{FF2B5EF4-FFF2-40B4-BE49-F238E27FC236}">
                <a16:creationId xmlns:a16="http://schemas.microsoft.com/office/drawing/2014/main" id="{2C9E533C-83DD-FAFB-6450-7567E3D52C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0244" y="1317522"/>
            <a:ext cx="7413523" cy="41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94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99A9-3BE3-FAF0-F2C6-9A1C3E19827C}"/>
              </a:ext>
            </a:extLst>
          </p:cNvPr>
          <p:cNvSpPr>
            <a:spLocks noGrp="1"/>
          </p:cNvSpPr>
          <p:nvPr>
            <p:ph type="title"/>
          </p:nvPr>
        </p:nvSpPr>
        <p:spPr/>
        <p:txBody>
          <a:bodyPr/>
          <a:lstStyle/>
          <a:p>
            <a:r>
              <a:rPr lang="en-IN" dirty="0"/>
              <a:t>About Project </a:t>
            </a:r>
          </a:p>
        </p:txBody>
      </p:sp>
      <p:sp>
        <p:nvSpPr>
          <p:cNvPr id="3" name="Content Placeholder 2">
            <a:extLst>
              <a:ext uri="{FF2B5EF4-FFF2-40B4-BE49-F238E27FC236}">
                <a16:creationId xmlns:a16="http://schemas.microsoft.com/office/drawing/2014/main" id="{3983540C-6209-17E7-7D2B-20EC3641D217}"/>
              </a:ext>
            </a:extLst>
          </p:cNvPr>
          <p:cNvSpPr>
            <a:spLocks noGrp="1"/>
          </p:cNvSpPr>
          <p:nvPr>
            <p:ph idx="1"/>
          </p:nvPr>
        </p:nvSpPr>
        <p:spPr/>
        <p:txBody>
          <a:bodyPr>
            <a:normAutofit/>
          </a:bodyPr>
          <a:lstStyle/>
          <a:p>
            <a:r>
              <a:rPr lang="en-IN" sz="3200" dirty="0"/>
              <a:t>In this project I use 2024 elections data and then evaluate it using Power BI and generate insights on the basis of that data .</a:t>
            </a:r>
          </a:p>
        </p:txBody>
      </p:sp>
    </p:spTree>
    <p:extLst>
      <p:ext uri="{BB962C8B-B14F-4D97-AF65-F5344CB8AC3E}">
        <p14:creationId xmlns:p14="http://schemas.microsoft.com/office/powerpoint/2010/main" val="365439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AA3B-F775-0EDF-9ED9-47E34B7A0C60}"/>
              </a:ext>
            </a:extLst>
          </p:cNvPr>
          <p:cNvSpPr>
            <a:spLocks noGrp="1"/>
          </p:cNvSpPr>
          <p:nvPr>
            <p:ph type="ctrTitle"/>
          </p:nvPr>
        </p:nvSpPr>
        <p:spPr>
          <a:xfrm>
            <a:off x="924231" y="1298447"/>
            <a:ext cx="8190271" cy="4532082"/>
          </a:xfrm>
        </p:spPr>
        <p:txBody>
          <a:bodyPr>
            <a:noAutofit/>
          </a:bodyPr>
          <a:lstStyle/>
          <a:p>
            <a:r>
              <a:rPr lang="en-US" sz="4000" dirty="0"/>
              <a:t>Data Description:</a:t>
            </a:r>
            <a:br>
              <a:rPr lang="en-US" sz="4000" dirty="0"/>
            </a:br>
            <a:br>
              <a:rPr lang="en-US" sz="4000" dirty="0"/>
            </a:br>
            <a:r>
              <a:rPr lang="en-US" sz="3200" dirty="0"/>
              <a:t>1. Election Results Data</a:t>
            </a:r>
            <a:r>
              <a:rPr lang="en-US" sz="2000" dirty="0"/>
              <a:t>:</a:t>
            </a:r>
            <a:br>
              <a:rPr lang="en-US" sz="2000" dirty="0"/>
            </a:br>
            <a:br>
              <a:rPr lang="en-US" sz="2000" dirty="0"/>
            </a:br>
            <a:r>
              <a:rPr lang="en-US" sz="2000" dirty="0"/>
              <a:t>- `_id`:                                             Unique identifier for each record.</a:t>
            </a:r>
            <a:br>
              <a:rPr lang="en-US" sz="2000" dirty="0"/>
            </a:br>
            <a:r>
              <a:rPr lang="en-US" sz="2000" dirty="0"/>
              <a:t>- `State`:                                       Name of the state.</a:t>
            </a:r>
            <a:br>
              <a:rPr lang="en-US" sz="2000" dirty="0"/>
            </a:br>
            <a:r>
              <a:rPr lang="en-US" sz="2000" dirty="0"/>
              <a:t>- `Const. No.`:                          Constituency number.</a:t>
            </a:r>
            <a:br>
              <a:rPr lang="en-US" sz="2000" dirty="0"/>
            </a:br>
            <a:r>
              <a:rPr lang="en-US" sz="2000" dirty="0"/>
              <a:t>- `Constituency`:                    Name of the constituency.</a:t>
            </a:r>
            <a:br>
              <a:rPr lang="en-US" sz="2000" dirty="0"/>
            </a:br>
            <a:r>
              <a:rPr lang="en-US" sz="2000" dirty="0"/>
              <a:t>- `Leading Candidate`:      Name of the leading candidate.</a:t>
            </a:r>
            <a:br>
              <a:rPr lang="en-US" sz="2000" dirty="0"/>
            </a:br>
            <a:r>
              <a:rPr lang="en-US" sz="2000" dirty="0"/>
              <a:t>- `Leading Party`:                  Name of the leading party.</a:t>
            </a:r>
            <a:br>
              <a:rPr lang="en-US" sz="2000" dirty="0"/>
            </a:br>
            <a:r>
              <a:rPr lang="en-US" sz="2000" dirty="0"/>
              <a:t>- `Trailing Candidate`:        Name of the trailing candidate.</a:t>
            </a:r>
            <a:br>
              <a:rPr lang="en-US" sz="2000" dirty="0"/>
            </a:br>
            <a:r>
              <a:rPr lang="en-US" sz="2000" dirty="0"/>
              <a:t>- `Trailing Party`:                    Name of the trailing party.</a:t>
            </a:r>
            <a:br>
              <a:rPr lang="en-US" sz="2000" dirty="0"/>
            </a:br>
            <a:r>
              <a:rPr lang="en-US" sz="2000" dirty="0"/>
              <a:t>- `Margin`:                                   Vote margin between the leading and trailing candidates.</a:t>
            </a:r>
            <a:br>
              <a:rPr lang="en-US" sz="2000" dirty="0"/>
            </a:br>
            <a:r>
              <a:rPr lang="en-US" sz="2000" dirty="0"/>
              <a:t>- `Status`:                                    Status of the election result (e.g., Won, Lost, Leading, Trailing).</a:t>
            </a:r>
            <a:br>
              <a:rPr lang="en-US" sz="2000" dirty="0"/>
            </a:br>
            <a:endParaRPr lang="en-IN" sz="2000" dirty="0"/>
          </a:p>
        </p:txBody>
      </p:sp>
      <p:sp>
        <p:nvSpPr>
          <p:cNvPr id="3" name="Subtitle 2">
            <a:extLst>
              <a:ext uri="{FF2B5EF4-FFF2-40B4-BE49-F238E27FC236}">
                <a16:creationId xmlns:a16="http://schemas.microsoft.com/office/drawing/2014/main" id="{75242EC5-97CF-B904-769A-092FDE7300E6}"/>
              </a:ext>
            </a:extLst>
          </p:cNvPr>
          <p:cNvSpPr>
            <a:spLocks noGrp="1"/>
          </p:cNvSpPr>
          <p:nvPr>
            <p:ph type="subTitle" idx="1"/>
          </p:nvPr>
        </p:nvSpPr>
        <p:spPr>
          <a:xfrm>
            <a:off x="1170039" y="5643716"/>
            <a:ext cx="7245176" cy="186813"/>
          </a:xfrm>
        </p:spPr>
        <p:txBody>
          <a:bodyPr>
            <a:normAutofit fontScale="32500" lnSpcReduction="20000"/>
          </a:bodyPr>
          <a:lstStyle/>
          <a:p>
            <a:endParaRPr lang="en-IN" dirty="0"/>
          </a:p>
        </p:txBody>
      </p:sp>
      <p:pic>
        <p:nvPicPr>
          <p:cNvPr id="1026" name="Picture 2" descr="Election India&quot; Images – Browse 75 Stock Photos, Vectors, and Video | Adobe  Stock">
            <a:extLst>
              <a:ext uri="{FF2B5EF4-FFF2-40B4-BE49-F238E27FC236}">
                <a16:creationId xmlns:a16="http://schemas.microsoft.com/office/drawing/2014/main" id="{7A7373BF-65B0-FBBA-0AD6-7425C200A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819" y="1616177"/>
            <a:ext cx="292018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5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AA3B-F775-0EDF-9ED9-47E34B7A0C60}"/>
              </a:ext>
            </a:extLst>
          </p:cNvPr>
          <p:cNvSpPr>
            <a:spLocks noGrp="1"/>
          </p:cNvSpPr>
          <p:nvPr>
            <p:ph type="ctrTitle"/>
          </p:nvPr>
        </p:nvSpPr>
        <p:spPr>
          <a:xfrm>
            <a:off x="1189702" y="1298448"/>
            <a:ext cx="7195345" cy="2221500"/>
          </a:xfrm>
        </p:spPr>
        <p:txBody>
          <a:bodyPr>
            <a:normAutofit fontScale="90000"/>
          </a:bodyPr>
          <a:lstStyle/>
          <a:p>
            <a:r>
              <a:rPr lang="en-US" sz="3600" dirty="0"/>
              <a:t>2 . Party Alliance Data:</a:t>
            </a:r>
            <a:br>
              <a:rPr lang="en-US" sz="3600" dirty="0"/>
            </a:br>
            <a:br>
              <a:rPr lang="en-US" sz="3600" dirty="0"/>
            </a:br>
            <a:r>
              <a:rPr lang="en-US" sz="3200" dirty="0"/>
              <a:t>- `Party Name`:        Name of the political party.</a:t>
            </a:r>
            <a:br>
              <a:rPr lang="en-US" sz="3200" dirty="0"/>
            </a:br>
            <a:r>
              <a:rPr lang="en-US" sz="3200" dirty="0"/>
              <a:t>- `Alliance Name`:  Name of the political alliance        the party belongs to.</a:t>
            </a:r>
            <a:endParaRPr lang="en-IN" sz="3200" dirty="0"/>
          </a:p>
        </p:txBody>
      </p:sp>
      <p:sp>
        <p:nvSpPr>
          <p:cNvPr id="3" name="Subtitle 2">
            <a:extLst>
              <a:ext uri="{FF2B5EF4-FFF2-40B4-BE49-F238E27FC236}">
                <a16:creationId xmlns:a16="http://schemas.microsoft.com/office/drawing/2014/main" id="{75242EC5-97CF-B904-769A-092FDE7300E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7960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AA3B-F775-0EDF-9ED9-47E34B7A0C60}"/>
              </a:ext>
            </a:extLst>
          </p:cNvPr>
          <p:cNvSpPr>
            <a:spLocks noGrp="1"/>
          </p:cNvSpPr>
          <p:nvPr>
            <p:ph type="ctrTitle"/>
          </p:nvPr>
        </p:nvSpPr>
        <p:spPr>
          <a:xfrm>
            <a:off x="1069848" y="707923"/>
            <a:ext cx="7315200" cy="4640825"/>
          </a:xfrm>
        </p:spPr>
        <p:txBody>
          <a:bodyPr>
            <a:normAutofit fontScale="90000"/>
          </a:bodyPr>
          <a:lstStyle/>
          <a:p>
            <a:br>
              <a:rPr lang="en-IN" sz="3200" dirty="0"/>
            </a:br>
            <a:br>
              <a:rPr lang="en-IN" sz="3200" dirty="0"/>
            </a:br>
            <a:br>
              <a:rPr lang="en-IN" sz="3200" dirty="0"/>
            </a:br>
            <a:br>
              <a:rPr lang="en-IN" sz="3200" dirty="0"/>
            </a:br>
            <a:br>
              <a:rPr lang="en-IN" sz="3200" dirty="0"/>
            </a:br>
            <a:br>
              <a:rPr lang="en-IN" sz="3200" dirty="0"/>
            </a:br>
            <a:br>
              <a:rPr lang="en-IN" sz="3200" dirty="0"/>
            </a:br>
            <a:r>
              <a:rPr lang="en-IN" sz="4900" dirty="0"/>
              <a:t>Process of Data Analysis</a:t>
            </a:r>
            <a:br>
              <a:rPr lang="en-IN" sz="4900" dirty="0"/>
            </a:br>
            <a:br>
              <a:rPr lang="en-IN" sz="3200" dirty="0"/>
            </a:br>
            <a:r>
              <a:rPr lang="en-IN" sz="3600" dirty="0"/>
              <a:t>1 First process is import data from excel  or any other source .</a:t>
            </a:r>
            <a:br>
              <a:rPr lang="en-IN" sz="3600" dirty="0"/>
            </a:br>
            <a:r>
              <a:rPr lang="en-IN" sz="3600" dirty="0"/>
              <a:t>2 Then , transform that data after that </a:t>
            </a:r>
            <a:r>
              <a:rPr lang="en-IN" sz="3600" dirty="0" err="1"/>
              <a:t>analyze</a:t>
            </a:r>
            <a:r>
              <a:rPr lang="en-IN" sz="3600" dirty="0"/>
              <a:t> it that is there any null values or any error is present in data .</a:t>
            </a:r>
            <a:br>
              <a:rPr lang="en-IN" sz="3600" dirty="0"/>
            </a:br>
            <a:r>
              <a:rPr lang="en-IN" sz="3600" dirty="0"/>
              <a:t>3 Then create charts from that data .</a:t>
            </a:r>
            <a:endParaRPr lang="en-IN" sz="3200" dirty="0"/>
          </a:p>
        </p:txBody>
      </p:sp>
      <p:sp>
        <p:nvSpPr>
          <p:cNvPr id="3" name="Subtitle 2">
            <a:extLst>
              <a:ext uri="{FF2B5EF4-FFF2-40B4-BE49-F238E27FC236}">
                <a16:creationId xmlns:a16="http://schemas.microsoft.com/office/drawing/2014/main" id="{75242EC5-97CF-B904-769A-092FDE7300E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6626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7F7E-7E2B-F04C-5337-663AE33FA3B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DA22EF1-545D-2F9F-5D1F-B3D9F7A5F7B8}"/>
              </a:ext>
            </a:extLst>
          </p:cNvPr>
          <p:cNvPicPr>
            <a:picLocks noGrp="1" noChangeAspect="1"/>
          </p:cNvPicPr>
          <p:nvPr>
            <p:ph idx="1"/>
          </p:nvPr>
        </p:nvPicPr>
        <p:blipFill>
          <a:blip r:embed="rId2"/>
          <a:stretch>
            <a:fillRect/>
          </a:stretch>
        </p:blipFill>
        <p:spPr>
          <a:xfrm>
            <a:off x="-1" y="0"/>
            <a:ext cx="12192001" cy="6858000"/>
          </a:xfrm>
        </p:spPr>
      </p:pic>
    </p:spTree>
    <p:extLst>
      <p:ext uri="{BB962C8B-B14F-4D97-AF65-F5344CB8AC3E}">
        <p14:creationId xmlns:p14="http://schemas.microsoft.com/office/powerpoint/2010/main" val="2844823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AA3B-F775-0EDF-9ED9-47E34B7A0C60}"/>
              </a:ext>
            </a:extLst>
          </p:cNvPr>
          <p:cNvSpPr>
            <a:spLocks noGrp="1"/>
          </p:cNvSpPr>
          <p:nvPr>
            <p:ph type="ctrTitle"/>
          </p:nvPr>
        </p:nvSpPr>
        <p:spPr/>
        <p:txBody>
          <a:bodyPr>
            <a:normAutofit/>
          </a:bodyPr>
          <a:lstStyle/>
          <a:p>
            <a:r>
              <a:rPr lang="en-IN" sz="3200" dirty="0"/>
              <a:t>This is the Dashboard that I create in which I </a:t>
            </a:r>
            <a:r>
              <a:rPr lang="en-IN" sz="3200" dirty="0" err="1"/>
              <a:t>analyze</a:t>
            </a:r>
            <a:r>
              <a:rPr lang="en-IN" sz="3200" dirty="0"/>
              <a:t> the data using various charts like </a:t>
            </a:r>
            <a:br>
              <a:rPr lang="en-IN" sz="3200" dirty="0"/>
            </a:br>
            <a:r>
              <a:rPr lang="en-IN" sz="3200" dirty="0"/>
              <a:t>- Bar chart </a:t>
            </a:r>
            <a:br>
              <a:rPr lang="en-IN" sz="3200" dirty="0"/>
            </a:br>
            <a:r>
              <a:rPr lang="en-IN" sz="3200" dirty="0"/>
              <a:t>- Tables </a:t>
            </a:r>
            <a:br>
              <a:rPr lang="en-IN" sz="3200" dirty="0"/>
            </a:br>
            <a:r>
              <a:rPr lang="en-IN" sz="3200" dirty="0"/>
              <a:t>- Map </a:t>
            </a:r>
            <a:br>
              <a:rPr lang="en-IN" sz="3200" dirty="0"/>
            </a:br>
            <a:r>
              <a:rPr lang="en-IN" sz="3200" dirty="0"/>
              <a:t>- Card </a:t>
            </a:r>
          </a:p>
        </p:txBody>
      </p:sp>
      <p:sp>
        <p:nvSpPr>
          <p:cNvPr id="3" name="Subtitle 2">
            <a:extLst>
              <a:ext uri="{FF2B5EF4-FFF2-40B4-BE49-F238E27FC236}">
                <a16:creationId xmlns:a16="http://schemas.microsoft.com/office/drawing/2014/main" id="{75242EC5-97CF-B904-769A-092FDE7300E6}"/>
              </a:ext>
            </a:extLst>
          </p:cNvPr>
          <p:cNvSpPr>
            <a:spLocks noGrp="1"/>
          </p:cNvSpPr>
          <p:nvPr>
            <p:ph type="subTitle" idx="1"/>
          </p:nvPr>
        </p:nvSpPr>
        <p:spPr/>
        <p:txBody>
          <a:bodyPr/>
          <a:lstStyle/>
          <a:p>
            <a:r>
              <a:rPr lang="en-IN" dirty="0"/>
              <a:t>By-</a:t>
            </a:r>
            <a:r>
              <a:rPr lang="en-IN" dirty="0" err="1"/>
              <a:t>Mehakpreet</a:t>
            </a:r>
            <a:r>
              <a:rPr lang="en-IN" dirty="0"/>
              <a:t> </a:t>
            </a:r>
            <a:r>
              <a:rPr lang="en-IN" dirty="0" err="1"/>
              <a:t>kaur</a:t>
            </a:r>
            <a:r>
              <a:rPr lang="en-IN" dirty="0"/>
              <a:t> </a:t>
            </a:r>
          </a:p>
        </p:txBody>
      </p:sp>
    </p:spTree>
    <p:extLst>
      <p:ext uri="{BB962C8B-B14F-4D97-AF65-F5344CB8AC3E}">
        <p14:creationId xmlns:p14="http://schemas.microsoft.com/office/powerpoint/2010/main" val="275114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4439-45C8-E94C-5081-915C4830F1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8E8780-9336-2ABF-A824-0F73CD498E35}"/>
              </a:ext>
            </a:extLst>
          </p:cNvPr>
          <p:cNvSpPr>
            <a:spLocks noGrp="1"/>
          </p:cNvSpPr>
          <p:nvPr>
            <p:ph idx="1"/>
          </p:nvPr>
        </p:nvSpPr>
        <p:spPr/>
        <p:txBody>
          <a:bodyPr/>
          <a:lstStyle/>
          <a:p>
            <a:r>
              <a:rPr lang="en-IN" sz="2800" dirty="0"/>
              <a:t>1 Chart </a:t>
            </a:r>
            <a:endParaRPr lang="en-IN" dirty="0"/>
          </a:p>
          <a:p>
            <a:r>
              <a:rPr lang="en-IN" dirty="0"/>
              <a:t>Count of constituency  no by state and alliance </a:t>
            </a:r>
          </a:p>
          <a:p>
            <a:r>
              <a:rPr lang="en-IN" dirty="0"/>
              <a:t>In this bar chart we can see that we can get the data as per state that how many seats was won by alliance Like NDA, INDIA ,INDEPENDENT .</a:t>
            </a:r>
          </a:p>
          <a:p>
            <a:endParaRPr lang="en-IN" dirty="0"/>
          </a:p>
          <a:p>
            <a:r>
              <a:rPr lang="en-IN" sz="2800" dirty="0"/>
              <a:t>2 Chart </a:t>
            </a:r>
          </a:p>
          <a:p>
            <a:r>
              <a:rPr lang="en-IN" dirty="0"/>
              <a:t>Count of constituency no by Party name </a:t>
            </a:r>
          </a:p>
          <a:p>
            <a:r>
              <a:rPr lang="en-IN" dirty="0"/>
              <a:t>Now in this chart we can see that how many seats were won by each party </a:t>
            </a:r>
          </a:p>
        </p:txBody>
      </p:sp>
    </p:spTree>
    <p:extLst>
      <p:ext uri="{BB962C8B-B14F-4D97-AF65-F5344CB8AC3E}">
        <p14:creationId xmlns:p14="http://schemas.microsoft.com/office/powerpoint/2010/main" val="105055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4439-45C8-E94C-5081-915C4830F1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8E8780-9336-2ABF-A824-0F73CD498E35}"/>
              </a:ext>
            </a:extLst>
          </p:cNvPr>
          <p:cNvSpPr>
            <a:spLocks noGrp="1"/>
          </p:cNvSpPr>
          <p:nvPr>
            <p:ph idx="1"/>
          </p:nvPr>
        </p:nvSpPr>
        <p:spPr/>
        <p:txBody>
          <a:bodyPr/>
          <a:lstStyle/>
          <a:p>
            <a:r>
              <a:rPr lang="en-IN" sz="2800" dirty="0"/>
              <a:t>3 Chart </a:t>
            </a:r>
          </a:p>
          <a:p>
            <a:r>
              <a:rPr lang="en-IN" dirty="0"/>
              <a:t>State and Leading party </a:t>
            </a:r>
          </a:p>
          <a:p>
            <a:r>
              <a:rPr lang="en-IN" dirty="0"/>
              <a:t>Use Map to find out that in all the states which party is won the elections of 2024 means who all are the leading parties as per the state.</a:t>
            </a:r>
          </a:p>
          <a:p>
            <a:endParaRPr lang="en-IN" dirty="0"/>
          </a:p>
          <a:p>
            <a:r>
              <a:rPr lang="en-IN" sz="2800" dirty="0"/>
              <a:t>4 Chart </a:t>
            </a:r>
          </a:p>
          <a:p>
            <a:r>
              <a:rPr lang="en-IN" dirty="0"/>
              <a:t>Table – Count of Vote by Trailing Party </a:t>
            </a:r>
          </a:p>
          <a:p>
            <a:endParaRPr lang="en-IN" dirty="0"/>
          </a:p>
          <a:p>
            <a:r>
              <a:rPr lang="en-IN" sz="2800" dirty="0"/>
              <a:t>5 Chart </a:t>
            </a:r>
          </a:p>
          <a:p>
            <a:r>
              <a:rPr lang="en-IN" dirty="0"/>
              <a:t>Table- Count of Vote by Leading party </a:t>
            </a:r>
          </a:p>
        </p:txBody>
      </p:sp>
    </p:spTree>
    <p:extLst>
      <p:ext uri="{BB962C8B-B14F-4D97-AF65-F5344CB8AC3E}">
        <p14:creationId xmlns:p14="http://schemas.microsoft.com/office/powerpoint/2010/main" val="241274834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85</TotalTime>
  <Words>621</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 2</vt:lpstr>
      <vt:lpstr>Frame</vt:lpstr>
      <vt:lpstr>Analysis of 2024 Election Data using Power BI</vt:lpstr>
      <vt:lpstr>About Project </vt:lpstr>
      <vt:lpstr>Data Description:  1. Election Results Data:  - `_id`:                                             Unique identifier for each record. - `State`:                                       Name of the state. - `Const. No.`:                          Constituency number. - `Constituency`:                    Name of the constituency. - `Leading Candidate`:      Name of the leading candidate. - `Leading Party`:                  Name of the leading party. - `Trailing Candidate`:        Name of the trailing candidate. - `Trailing Party`:                    Name of the trailing party. - `Margin`:                                   Vote margin between the leading and trailing candidates. - `Status`:                                    Status of the election result (e.g., Won, Lost, Leading, Trailing). </vt:lpstr>
      <vt:lpstr>2 . Party Alliance Data:  - `Party Name`:        Name of the political party. - `Alliance Name`:  Name of the political alliance        the party belongs to.</vt:lpstr>
      <vt:lpstr>       Process of Data Analysis  1 First process is import data from excel  or any other source . 2 Then , transform that data after that analyze it that is there any null values or any error is present in data . 3 Then create charts from that data .</vt:lpstr>
      <vt:lpstr>PowerPoint Presentation</vt:lpstr>
      <vt:lpstr>This is the Dashboard that I create in which I analyze the data using various charts like  - Bar chart  - Tables  - Map  - Card </vt:lpstr>
      <vt:lpstr>PowerPoint Presentation</vt:lpstr>
      <vt:lpstr>PowerPoint Presentation</vt:lpstr>
      <vt:lpstr>PowerPoint Presentation</vt:lpstr>
      <vt:lpstr>      Findings of data   1   Total no of states that are participated in India 2024 elections were 36 it included both states and union territories of India .  2   After applying Filters and sorting in data we found that when we count the vote of trailing parties then Indian national congress was at the top by 167 constituency .  3   And in case of count of vote by leading party then Bharatiya  janata party was at the top by  240 seats .  </vt:lpstr>
      <vt:lpstr>-At the top total number of seats were won by    Bharatiya  janata party by 240 .  -Then at second position it was Indian National Congress by 99 seats .  -then Samajwadi party by 37 seats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Mehak Preet</dc:creator>
  <cp:lastModifiedBy>Mehak Preet</cp:lastModifiedBy>
  <cp:revision>1</cp:revision>
  <dcterms:created xsi:type="dcterms:W3CDTF">2024-07-08T15:53:05Z</dcterms:created>
  <dcterms:modified xsi:type="dcterms:W3CDTF">2024-07-08T17:18:16Z</dcterms:modified>
</cp:coreProperties>
</file>