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3"/>
  </p:notesMasterIdLst>
  <p:handoutMasterIdLst>
    <p:handoutMasterId r:id="rId14"/>
  </p:handoutMasterIdLst>
  <p:sldIdLst>
    <p:sldId id="256" r:id="rId2"/>
    <p:sldId id="265" r:id="rId3"/>
    <p:sldId id="278" r:id="rId4"/>
    <p:sldId id="269" r:id="rId5"/>
    <p:sldId id="266" r:id="rId6"/>
    <p:sldId id="273" r:id="rId7"/>
    <p:sldId id="276" r:id="rId8"/>
    <p:sldId id="272" r:id="rId9"/>
    <p:sldId id="267" r:id="rId10"/>
    <p:sldId id="277" r:id="rId11"/>
    <p:sldId id="26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124" d="100"/>
          <a:sy n="124" d="100"/>
        </p:scale>
        <p:origin x="-120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E2E657-FCAF-B440-B1B0-ABA3DFF70128}" type="datetimeFigureOut">
              <a:rPr lang="en-US" smtClean="0"/>
              <a:t>29/09/19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912FE4E-ACB9-554E-A4D4-D6471F3C9A67}" type="slidenum">
              <a:rPr lang="en-US" smtClean="0"/>
              <a:t>‹#›</a:t>
            </a:fld>
            <a:endParaRPr lang="en-US"/>
          </a:p>
        </p:txBody>
      </p:sp>
    </p:spTree>
    <p:extLst>
      <p:ext uri="{BB962C8B-B14F-4D97-AF65-F5344CB8AC3E}">
        <p14:creationId xmlns:p14="http://schemas.microsoft.com/office/powerpoint/2010/main" val="23495069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26C538-5063-994D-A019-039B3579F037}" type="datetimeFigureOut">
              <a:rPr lang="en-US" smtClean="0"/>
              <a:t>29/09/19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smtClean="0"/>
              <a:t>Click to edit Master text styles</a:t>
            </a:r>
          </a:p>
          <a:p>
            <a:pPr lvl="1"/>
            <a:r>
              <a:rPr lang="x-none" smtClean="0"/>
              <a:t>Second level</a:t>
            </a:r>
          </a:p>
          <a:p>
            <a:pPr lvl="2"/>
            <a:r>
              <a:rPr lang="x-none" smtClean="0"/>
              <a:t>Third level</a:t>
            </a:r>
          </a:p>
          <a:p>
            <a:pPr lvl="3"/>
            <a:r>
              <a:rPr lang="x-none" smtClean="0"/>
              <a:t>Fourth level</a:t>
            </a:r>
          </a:p>
          <a:p>
            <a:pPr lvl="4"/>
            <a:r>
              <a:rPr lang="x-none"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25A6CC7-D3AA-5540-8AFD-340C8F38F988}" type="slidenum">
              <a:rPr lang="en-US" smtClean="0"/>
              <a:t>‹#›</a:t>
            </a:fld>
            <a:endParaRPr lang="en-US"/>
          </a:p>
        </p:txBody>
      </p:sp>
    </p:spTree>
    <p:extLst>
      <p:ext uri="{BB962C8B-B14F-4D97-AF65-F5344CB8AC3E}">
        <p14:creationId xmlns:p14="http://schemas.microsoft.com/office/powerpoint/2010/main" val="47804986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E5A4CEA-B75A-7940-A9E4-E0BBD400D82D}" type="datetime1">
              <a:rPr lang="en-IN" smtClean="0"/>
              <a:t>29/09/19</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0F32232D-A425-4158-A551-C2B9DB7064C1}"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0106DCE-9FBE-DD44-89ED-3296766EB50C}" type="datetime1">
              <a:rPr lang="en-IN" smtClean="0"/>
              <a:t>29/09/19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32232D-A425-4158-A551-C2B9DB7064C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C09970-7E01-154D-BA67-EDDDF82BE9FB}" type="datetime1">
              <a:rPr lang="en-IN" smtClean="0"/>
              <a:t>29/09/19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32232D-A425-4158-A551-C2B9DB7064C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EA46AB6-5DAB-6D42-BC9C-6AB02EB10AE5}" type="datetime1">
              <a:rPr lang="en-IN" smtClean="0"/>
              <a:t>29/09/19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32232D-A425-4158-A551-C2B9DB7064C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624F851-3117-3541-816E-1F08A2A35BBE}" type="datetime1">
              <a:rPr lang="en-IN" smtClean="0"/>
              <a:t>29/09/19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32232D-A425-4158-A551-C2B9DB7064C1}"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26FD071-EBE2-FE49-99E9-4A445DA16868}" type="datetime1">
              <a:rPr lang="en-IN" smtClean="0"/>
              <a:t>29/09/19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32232D-A425-4158-A551-C2B9DB7064C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56CABAB-C642-3344-BBDC-67783D3B91CD}" type="datetime1">
              <a:rPr lang="en-IN" smtClean="0"/>
              <a:t>29/09/19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32232D-A425-4158-A551-C2B9DB7064C1}"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8F89293-A466-DA42-A319-704C88FAF485}" type="datetime1">
              <a:rPr lang="en-IN" smtClean="0"/>
              <a:t>29/09/19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32232D-A425-4158-A551-C2B9DB7064C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5F9F5F-9272-9C46-BCE5-9076329621AE}" type="datetime1">
              <a:rPr lang="en-IN" smtClean="0"/>
              <a:t>29/09/19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F32232D-A425-4158-A551-C2B9DB7064C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211D875-B84D-064F-AF21-B72E7FFC6FC3}" type="datetime1">
              <a:rPr lang="en-IN" smtClean="0"/>
              <a:t>29/09/19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32232D-A425-4158-A551-C2B9DB7064C1}"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3E20F5C-1C9A-404D-BA65-4CA557512FF2}" type="datetime1">
              <a:rPr lang="en-IN" smtClean="0"/>
              <a:t>29/09/19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0F32232D-A425-4158-A551-C2B9DB7064C1}"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942EFCD-5C97-BC42-9E10-A6F19CCFB481}" type="datetime1">
              <a:rPr lang="en-IN" smtClean="0"/>
              <a:t>29/09/19</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F32232D-A425-4158-A551-C2B9DB7064C1}"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685800"/>
            <a:ext cx="7924800" cy="1524000"/>
          </a:xfrm>
        </p:spPr>
        <p:txBody>
          <a:bodyPr>
            <a:normAutofit/>
          </a:bodyPr>
          <a:lstStyle/>
          <a:p>
            <a:endParaRPr lang="en-IN" sz="6600" dirty="0"/>
          </a:p>
        </p:txBody>
      </p:sp>
      <p:sp>
        <p:nvSpPr>
          <p:cNvPr id="3" name="Subtitle 2"/>
          <p:cNvSpPr>
            <a:spLocks noGrp="1"/>
          </p:cNvSpPr>
          <p:nvPr>
            <p:ph type="subTitle" idx="1"/>
          </p:nvPr>
        </p:nvSpPr>
        <p:spPr>
          <a:xfrm>
            <a:off x="533400" y="2514600"/>
            <a:ext cx="8229600" cy="2971800"/>
          </a:xfrm>
        </p:spPr>
        <p:txBody>
          <a:bodyPr>
            <a:normAutofit/>
          </a:bodyPr>
          <a:lstStyle/>
          <a:p>
            <a:r>
              <a:rPr lang="en-IN" sz="3600" dirty="0"/>
              <a:t>Technology Absorption and Adaptation Scheme (TAAS) </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fontScale="77500" lnSpcReduction="20000"/>
          </a:bodyPr>
          <a:lstStyle/>
          <a:p>
            <a:pPr>
              <a:buNone/>
            </a:pPr>
            <a:r>
              <a:rPr lang="en-IN" dirty="0" smtClean="0"/>
              <a:t>	</a:t>
            </a:r>
            <a:r>
              <a:rPr lang="en-IN" sz="3800" dirty="0" smtClean="0"/>
              <a:t>TAAS is expected to extend partial support to the following:</a:t>
            </a:r>
            <a:endParaRPr lang="en-IN" sz="4000" dirty="0" smtClean="0"/>
          </a:p>
          <a:p>
            <a:pPr>
              <a:buNone/>
            </a:pPr>
            <a:r>
              <a:rPr lang="en-IN" sz="4000" dirty="0" smtClean="0"/>
              <a:t> •	  Industry-sponsored projects with national laboratories/institutions.</a:t>
            </a:r>
          </a:p>
          <a:p>
            <a:pPr>
              <a:buNone/>
            </a:pPr>
            <a:r>
              <a:rPr lang="en-IN" sz="4000" dirty="0" smtClean="0"/>
              <a:t> •	 Projects of small and medium enterprises, in priority areas such as energy saving, accelerated indigenisation, efficiency and technology up gradation.</a:t>
            </a:r>
          </a:p>
          <a:p>
            <a:pPr>
              <a:buNone/>
            </a:pPr>
            <a:r>
              <a:rPr lang="en-IN" sz="4000" dirty="0" smtClean="0"/>
              <a:t> •	 Skill utilisation in technology absorption projects by hiring of research experts and NRI specialists as well as training in national laboratories/ institutions/ international organisations for identified areas of absorption. </a:t>
            </a:r>
          </a:p>
          <a:p>
            <a:pPr>
              <a:buNone/>
            </a:pPr>
            <a:r>
              <a:rPr lang="en-IN" sz="3800" dirty="0" smtClean="0"/>
              <a:t> </a:t>
            </a:r>
            <a:endParaRPr lang="en-IN" dirty="0"/>
          </a:p>
        </p:txBody>
      </p:sp>
      <p:sp>
        <p:nvSpPr>
          <p:cNvPr id="2" name="Footer Placeholder 1"/>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F32232D-A425-4158-A551-C2B9DB7064C1}" type="slidenum">
              <a:rPr lang="en-IN" smtClean="0"/>
              <a:t>10</a:t>
            </a:fld>
            <a:endParaRPr lang="en-IN"/>
          </a:p>
        </p:txBody>
      </p:sp>
    </p:spTree>
    <p:extLst>
      <p:ext uri="{BB962C8B-B14F-4D97-AF65-F5344CB8AC3E}">
        <p14:creationId xmlns:p14="http://schemas.microsoft.com/office/powerpoint/2010/main" val="260729935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32232D-A425-4158-A551-C2B9DB7064C1}" type="slidenum">
              <a:rPr lang="en-IN" smtClean="0"/>
              <a:t>11</a:t>
            </a:fld>
            <a:endParaRPr lang="en-IN"/>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rmAutofit fontScale="90000"/>
          </a:bodyPr>
          <a:lstStyle/>
          <a:p>
            <a:r>
              <a:rPr lang="en-IN" dirty="0" smtClean="0"/>
              <a:t>Technology Absorption and Adaptation Scheme (TAAS) </a:t>
            </a:r>
            <a:endParaRPr lang="en-IN" dirty="0"/>
          </a:p>
        </p:txBody>
      </p:sp>
      <p:sp>
        <p:nvSpPr>
          <p:cNvPr id="3" name="Content Placeholder 2"/>
          <p:cNvSpPr>
            <a:spLocks noGrp="1"/>
          </p:cNvSpPr>
          <p:nvPr>
            <p:ph idx="1"/>
          </p:nvPr>
        </p:nvSpPr>
        <p:spPr>
          <a:xfrm>
            <a:off x="457200" y="1371600"/>
            <a:ext cx="8229600" cy="4953000"/>
          </a:xfrm>
        </p:spPr>
        <p:txBody>
          <a:bodyPr>
            <a:normAutofit/>
          </a:bodyPr>
          <a:lstStyle/>
          <a:p>
            <a:endParaRPr lang="en-IN" dirty="0" smtClean="0"/>
          </a:p>
          <a:p>
            <a:pPr algn="just">
              <a:buNone/>
            </a:pPr>
            <a:r>
              <a:rPr lang="en-IN" sz="3200" dirty="0" smtClean="0"/>
              <a:t>The Technology Absorption and Adaptation Scheme (TAAS) was initiated by the Government  as a pilot scheme during the 7th plan. </a:t>
            </a:r>
          </a:p>
          <a:p>
            <a:pPr algn="just">
              <a:buNone/>
            </a:pPr>
            <a:r>
              <a:rPr lang="en-IN" sz="3200" dirty="0" smtClean="0"/>
              <a:t>TAAS aims at stimulating and accelerating the efforts of Indian industry in technology absorption and up gradation. </a:t>
            </a:r>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32232D-A425-4158-A551-C2B9DB7064C1}" type="slidenum">
              <a:rPr lang="en-IN" smtClean="0"/>
              <a:t>2</a:t>
            </a:fld>
            <a:endParaRPr lang="en-IN"/>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normAutofit fontScale="90000"/>
          </a:bodyPr>
          <a:lstStyle/>
          <a:p>
            <a:r>
              <a:rPr lang="en-IN" dirty="0" smtClean="0"/>
              <a:t>Technology Absorption and Adaptation Scheme (TAAS) </a:t>
            </a:r>
            <a:endParaRPr lang="en-IN" dirty="0"/>
          </a:p>
        </p:txBody>
      </p:sp>
      <p:sp>
        <p:nvSpPr>
          <p:cNvPr id="3" name="Content Placeholder 2"/>
          <p:cNvSpPr>
            <a:spLocks noGrp="1"/>
          </p:cNvSpPr>
          <p:nvPr>
            <p:ph idx="1"/>
          </p:nvPr>
        </p:nvSpPr>
        <p:spPr>
          <a:xfrm>
            <a:off x="457200" y="1371600"/>
            <a:ext cx="8229600" cy="4953000"/>
          </a:xfrm>
        </p:spPr>
        <p:txBody>
          <a:bodyPr>
            <a:normAutofit fontScale="92500" lnSpcReduction="10000"/>
          </a:bodyPr>
          <a:lstStyle/>
          <a:p>
            <a:endParaRPr lang="en-IN" dirty="0" smtClean="0"/>
          </a:p>
          <a:p>
            <a:pPr algn="just">
              <a:buNone/>
            </a:pPr>
            <a:r>
              <a:rPr lang="en-IN" sz="3200" dirty="0" smtClean="0"/>
              <a:t>About 30 public and state sector units have so far been partially supported for undertaking identified RDDE (Research, Design, Development and Engineering) projects to absorb and upgrade specific elements in imported technology. </a:t>
            </a:r>
          </a:p>
          <a:p>
            <a:pPr algn="just">
              <a:buNone/>
            </a:pPr>
            <a:endParaRPr lang="en-IN" sz="3200" dirty="0" smtClean="0"/>
          </a:p>
          <a:p>
            <a:pPr algn="just">
              <a:buNone/>
            </a:pPr>
            <a:r>
              <a:rPr lang="en-IN" sz="3200" dirty="0" smtClean="0"/>
              <a:t>The support is for accelerated indigenisation/import Substitution/ know why exercises/ product improvement and optimisation. </a:t>
            </a:r>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32232D-A425-4158-A551-C2B9DB7064C1}" type="slidenum">
              <a:rPr lang="en-IN" smtClean="0"/>
              <a:t>3</a:t>
            </a:fld>
            <a:endParaRPr lang="en-IN"/>
          </a:p>
        </p:txBody>
      </p:sp>
    </p:spTree>
    <p:extLst>
      <p:ext uri="{BB962C8B-B14F-4D97-AF65-F5344CB8AC3E}">
        <p14:creationId xmlns:p14="http://schemas.microsoft.com/office/powerpoint/2010/main" val="106747687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324600"/>
          </a:xfrm>
        </p:spPr>
        <p:txBody>
          <a:bodyPr>
            <a:normAutofit lnSpcReduction="10000"/>
          </a:bodyPr>
          <a:lstStyle/>
          <a:p>
            <a:endParaRPr lang="en-IN" dirty="0" smtClean="0"/>
          </a:p>
          <a:p>
            <a:pPr algn="just">
              <a:buNone/>
            </a:pPr>
            <a:r>
              <a:rPr lang="en-IN" dirty="0" smtClean="0"/>
              <a:t>An amount of over Rs. 20 crores has been marshalled through a partial support in various major sectors such as electricals/electronics, metallurgy, industrial machinery and chemicals. </a:t>
            </a:r>
          </a:p>
          <a:p>
            <a:pPr algn="just">
              <a:buNone/>
            </a:pPr>
            <a:endParaRPr lang="en-IN" dirty="0" smtClean="0"/>
          </a:p>
          <a:p>
            <a:pPr algn="just">
              <a:buNone/>
            </a:pPr>
            <a:r>
              <a:rPr lang="en-IN" dirty="0" smtClean="0"/>
              <a:t>The projects are overviewed by Evaluation Committees. Under the scheme, other initiatives such as workshops, technology absorption /profile studies of different states and technology evaluation studies of critical sectors have been undertaken. </a:t>
            </a:r>
          </a:p>
          <a:p>
            <a:pPr algn="just">
              <a:buNone/>
            </a:pPr>
            <a:endParaRPr lang="en-IN" dirty="0" smtClean="0"/>
          </a:p>
          <a:p>
            <a:pPr algn="just">
              <a:buNone/>
            </a:pPr>
            <a:r>
              <a:rPr lang="en-IN" dirty="0" smtClean="0"/>
              <a:t>All these have encouraged the participation of industry, national institutions/ laboratories and Government in dealing with issues of technology absorption. </a:t>
            </a:r>
          </a:p>
          <a:p>
            <a:pPr algn="just">
              <a:buNone/>
            </a:pPr>
            <a:r>
              <a:rPr lang="en-IN" dirty="0" smtClean="0"/>
              <a:t> </a:t>
            </a:r>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32232D-A425-4158-A551-C2B9DB7064C1}" type="slidenum">
              <a:rPr lang="en-IN" smtClean="0"/>
              <a:t>4</a:t>
            </a:fld>
            <a:endParaRPr lang="en-IN"/>
          </a:p>
        </p:txBody>
      </p:sp>
    </p:spTree>
    <p:extLst>
      <p:ext uri="{BB962C8B-B14F-4D97-AF65-F5344CB8AC3E}">
        <p14:creationId xmlns:p14="http://schemas.microsoft.com/office/powerpoint/2010/main" val="135801648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562600"/>
          </a:xfrm>
        </p:spPr>
        <p:txBody>
          <a:bodyPr>
            <a:normAutofit fontScale="92500" lnSpcReduction="10000"/>
          </a:bodyPr>
          <a:lstStyle/>
          <a:p>
            <a:pPr>
              <a:buNone/>
            </a:pPr>
            <a:r>
              <a:rPr lang="en-IN" sz="3600" dirty="0" smtClean="0"/>
              <a:t>The noticeable benefits from this scheme:</a:t>
            </a:r>
          </a:p>
          <a:p>
            <a:r>
              <a:rPr lang="en-IN" sz="3600" dirty="0" smtClean="0"/>
              <a:t> include foreign exchange savings, </a:t>
            </a:r>
          </a:p>
          <a:p>
            <a:r>
              <a:rPr lang="en-IN" sz="3600" dirty="0" smtClean="0"/>
              <a:t>setting up of recognised R&amp;D groups involving about 150 persons, </a:t>
            </a:r>
          </a:p>
          <a:p>
            <a:r>
              <a:rPr lang="en-IN" sz="3600" dirty="0" smtClean="0"/>
              <a:t>involvement of over 20 national institutions/ laboratories in collaborative projects with industry,</a:t>
            </a:r>
          </a:p>
          <a:p>
            <a:r>
              <a:rPr lang="en-IN" sz="3600" dirty="0" smtClean="0"/>
              <a:t> and R&amp;D commitments at top management levels in industry. </a:t>
            </a:r>
          </a:p>
          <a:p>
            <a:pPr>
              <a:buNone/>
            </a:pPr>
            <a:r>
              <a:rPr lang="en-IN" dirty="0" smtClean="0"/>
              <a:t> </a:t>
            </a:r>
          </a:p>
          <a:p>
            <a:pPr>
              <a:buNone/>
            </a:pPr>
            <a:r>
              <a:rPr lang="en-IN" dirty="0" smtClean="0"/>
              <a:t>	</a:t>
            </a:r>
            <a:endParaRPr lang="en-IN" dirty="0"/>
          </a:p>
        </p:txBody>
      </p:sp>
      <p:sp>
        <p:nvSpPr>
          <p:cNvPr id="2" name="Footer Placeholder 1"/>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F32232D-A425-4158-A551-C2B9DB7064C1}" type="slidenum">
              <a:rPr lang="en-IN" smtClean="0"/>
              <a:t>5</a:t>
            </a:fld>
            <a:endParaRPr lang="en-IN"/>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562600"/>
          </a:xfrm>
        </p:spPr>
        <p:txBody>
          <a:bodyPr>
            <a:normAutofit/>
          </a:bodyPr>
          <a:lstStyle/>
          <a:p>
            <a:pPr>
              <a:buNone/>
            </a:pPr>
            <a:r>
              <a:rPr lang="en-IN" sz="3200" dirty="0" smtClean="0"/>
              <a:t>Know-why actions and attempts for bridging technology gaps (not normally attended to by industrial units) are now being undertaken </a:t>
            </a:r>
            <a:r>
              <a:rPr lang="en-IN" sz="3200" b="1" dirty="0" smtClean="0"/>
              <a:t>e.g., </a:t>
            </a:r>
          </a:p>
          <a:p>
            <a:r>
              <a:rPr lang="en-IN" sz="3200" dirty="0" smtClean="0"/>
              <a:t>software development by Prague Tools for Central Machine Tools Institute; </a:t>
            </a:r>
          </a:p>
          <a:p>
            <a:r>
              <a:rPr lang="en-IN" sz="3200" dirty="0" smtClean="0"/>
              <a:t>accelerated indigenisation by Instrumentation Limited, Kota; </a:t>
            </a:r>
          </a:p>
          <a:p>
            <a:pPr>
              <a:buNone/>
            </a:pPr>
            <a:r>
              <a:rPr lang="en-IN" sz="3200" dirty="0" smtClean="0"/>
              <a:t> </a:t>
            </a:r>
          </a:p>
          <a:p>
            <a:pPr>
              <a:buNone/>
            </a:pPr>
            <a:r>
              <a:rPr lang="en-IN" dirty="0" smtClean="0"/>
              <a:t>	</a:t>
            </a:r>
            <a:endParaRPr lang="en-IN" dirty="0"/>
          </a:p>
        </p:txBody>
      </p:sp>
      <p:sp>
        <p:nvSpPr>
          <p:cNvPr id="2" name="Footer Placeholder 1"/>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F32232D-A425-4158-A551-C2B9DB7064C1}" type="slidenum">
              <a:rPr lang="en-IN" smtClean="0"/>
              <a:t>6</a:t>
            </a:fld>
            <a:endParaRPr lang="en-IN"/>
          </a:p>
        </p:txBody>
      </p:sp>
    </p:spTree>
    <p:extLst>
      <p:ext uri="{BB962C8B-B14F-4D97-AF65-F5344CB8AC3E}">
        <p14:creationId xmlns:p14="http://schemas.microsoft.com/office/powerpoint/2010/main" val="168914518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562600"/>
          </a:xfrm>
        </p:spPr>
        <p:txBody>
          <a:bodyPr>
            <a:normAutofit/>
          </a:bodyPr>
          <a:lstStyle/>
          <a:p>
            <a:r>
              <a:rPr lang="en-IN" sz="3200" dirty="0" smtClean="0"/>
              <a:t>fork lifts in hydraulic systems by Punjab Tractors; </a:t>
            </a:r>
          </a:p>
          <a:p>
            <a:r>
              <a:rPr lang="en-IN" sz="3200" dirty="0" smtClean="0"/>
              <a:t>debottlenecking efforts and R&amp;D assistance for making gamma BHC by Indian </a:t>
            </a:r>
          </a:p>
          <a:p>
            <a:r>
              <a:rPr lang="en-IN" sz="3200" dirty="0" smtClean="0"/>
              <a:t>Institute of Chemical Technology for Southern Pesticides Corporation; </a:t>
            </a:r>
            <a:endParaRPr lang="en-IN" sz="3200" dirty="0"/>
          </a:p>
          <a:p>
            <a:r>
              <a:rPr lang="en-IN" sz="3200" dirty="0" smtClean="0"/>
              <a:t>Extra High Voltage transformer know-why studies by NGEF Co., Bangalore, etc: </a:t>
            </a:r>
          </a:p>
          <a:p>
            <a:pPr>
              <a:buNone/>
            </a:pPr>
            <a:r>
              <a:rPr lang="en-IN" dirty="0" smtClean="0"/>
              <a:t> </a:t>
            </a:r>
          </a:p>
          <a:p>
            <a:pPr>
              <a:buNone/>
            </a:pPr>
            <a:r>
              <a:rPr lang="en-IN" dirty="0" smtClean="0"/>
              <a:t>	</a:t>
            </a:r>
            <a:endParaRPr lang="en-IN" dirty="0"/>
          </a:p>
        </p:txBody>
      </p:sp>
      <p:sp>
        <p:nvSpPr>
          <p:cNvPr id="2" name="Footer Placeholder 1"/>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F32232D-A425-4158-A551-C2B9DB7064C1}" type="slidenum">
              <a:rPr lang="en-IN" smtClean="0"/>
              <a:t>7</a:t>
            </a:fld>
            <a:endParaRPr lang="en-IN"/>
          </a:p>
        </p:txBody>
      </p:sp>
    </p:spTree>
    <p:extLst>
      <p:ext uri="{BB962C8B-B14F-4D97-AF65-F5344CB8AC3E}">
        <p14:creationId xmlns:p14="http://schemas.microsoft.com/office/powerpoint/2010/main" val="332328770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rmAutofit lnSpcReduction="10000"/>
          </a:bodyPr>
          <a:lstStyle/>
          <a:p>
            <a:r>
              <a:rPr lang="en-IN" sz="3200" dirty="0"/>
              <a:t>TAAS activities have resulted in stimulating and speeding up the R&amp;D work in' absorption of technology. </a:t>
            </a:r>
            <a:endParaRPr lang="en-IN" sz="3200" dirty="0" smtClean="0"/>
          </a:p>
          <a:p>
            <a:r>
              <a:rPr lang="en-IN" sz="3200" dirty="0" smtClean="0"/>
              <a:t>The </a:t>
            </a:r>
            <a:r>
              <a:rPr lang="en-IN" sz="3200" dirty="0"/>
              <a:t>scheme, therefore, is in a good position to encompass larger areas, to demonstrate the beneficial effects of organised and target-oriented absorption of technology projects. </a:t>
            </a:r>
            <a:endParaRPr lang="en-IN" sz="3200" dirty="0" smtClean="0"/>
          </a:p>
          <a:p>
            <a:r>
              <a:rPr lang="en-IN" sz="3200" dirty="0" smtClean="0"/>
              <a:t>TAAS </a:t>
            </a:r>
            <a:r>
              <a:rPr lang="en-IN" sz="3200" dirty="0"/>
              <a:t>has brought out the need for enhancing the activities to catalyse and assist the industry in technology absorption. </a:t>
            </a:r>
          </a:p>
          <a:p>
            <a:endParaRPr lang="en-US" dirty="0"/>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32232D-A425-4158-A551-C2B9DB7064C1}" type="slidenum">
              <a:rPr lang="en-IN" smtClean="0"/>
              <a:t>8</a:t>
            </a:fld>
            <a:endParaRPr lang="en-IN"/>
          </a:p>
        </p:txBody>
      </p:sp>
    </p:spTree>
    <p:extLst>
      <p:ext uri="{BB962C8B-B14F-4D97-AF65-F5344CB8AC3E}">
        <p14:creationId xmlns:p14="http://schemas.microsoft.com/office/powerpoint/2010/main" val="3287476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638800"/>
          </a:xfrm>
        </p:spPr>
        <p:txBody>
          <a:bodyPr>
            <a:normAutofit fontScale="77500" lnSpcReduction="20000"/>
          </a:bodyPr>
          <a:lstStyle/>
          <a:p>
            <a:pPr>
              <a:buNone/>
            </a:pPr>
            <a:r>
              <a:rPr lang="en-IN" dirty="0" smtClean="0"/>
              <a:t>	</a:t>
            </a:r>
            <a:r>
              <a:rPr lang="en-IN" sz="3800" dirty="0" smtClean="0"/>
              <a:t>TAAS is expected to extend partial support to the following:</a:t>
            </a:r>
          </a:p>
          <a:p>
            <a:pPr>
              <a:buNone/>
            </a:pPr>
            <a:endParaRPr lang="en-IN" sz="3800" dirty="0" smtClean="0"/>
          </a:p>
          <a:p>
            <a:pPr>
              <a:buNone/>
            </a:pPr>
            <a:r>
              <a:rPr lang="en-IN" sz="3800" dirty="0" smtClean="0"/>
              <a:t> •	 Core sector users in absorption and up gradation of products/equipments from ancillaries/equipment manufacturers/vendors whose technologies are based on foreign collaborations.</a:t>
            </a:r>
          </a:p>
          <a:p>
            <a:pPr>
              <a:buNone/>
            </a:pPr>
            <a:endParaRPr lang="en-IN" sz="3800" dirty="0" smtClean="0"/>
          </a:p>
          <a:p>
            <a:pPr>
              <a:buNone/>
            </a:pPr>
            <a:r>
              <a:rPr lang="en-IN" sz="3800" dirty="0" smtClean="0"/>
              <a:t> •	 ‘Club’ or cooperative projects of interest to the sector, involving a group of manufacturers, users, and national institutions, in identified areas of technology gaps.</a:t>
            </a:r>
          </a:p>
          <a:p>
            <a:pPr>
              <a:buNone/>
            </a:pPr>
            <a:r>
              <a:rPr lang="en-IN" sz="3800" dirty="0" smtClean="0"/>
              <a:t> </a:t>
            </a:r>
            <a:endParaRPr lang="en-IN" dirty="0"/>
          </a:p>
        </p:txBody>
      </p:sp>
      <p:sp>
        <p:nvSpPr>
          <p:cNvPr id="2" name="Footer Placeholder 1"/>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F32232D-A425-4158-A551-C2B9DB7064C1}" type="slidenum">
              <a:rPr lang="en-IN" smtClean="0"/>
              <a:t>9</a:t>
            </a:fld>
            <a:endParaRPr lang="en-IN"/>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140</TotalTime>
  <Words>444</Words>
  <Application>Microsoft Macintosh PowerPoint</Application>
  <PresentationFormat>On-screen Show (4:3)</PresentationFormat>
  <Paragraphs>59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PowerPoint Presentation</vt:lpstr>
      <vt:lpstr>Technology Absorption and Adaptation Scheme (TAAS) </vt:lpstr>
      <vt:lpstr>Technology Absorption and Adaptation Scheme (TAAS)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7</dc:title>
  <dc:creator>hp</dc:creator>
  <cp:lastModifiedBy>Apple</cp:lastModifiedBy>
  <cp:revision>6</cp:revision>
  <dcterms:created xsi:type="dcterms:W3CDTF">2018-08-09T05:07:45Z</dcterms:created>
  <dcterms:modified xsi:type="dcterms:W3CDTF">2019-09-29T17:09:42Z</dcterms:modified>
</cp:coreProperties>
</file>