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5" r:id="rId3"/>
    <p:sldId id="257"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4" r:id="rId19"/>
    <p:sldId id="27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659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69060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5308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75634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5976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9460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192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8978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12619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27654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55C0-477B-4CAD-8AD3-72A962E1939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5087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55C0-477B-4CAD-8AD3-72A962E1939B}"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7326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55C0-477B-4CAD-8AD3-72A962E1939B}"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633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55C0-477B-4CAD-8AD3-72A962E1939B}"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9486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55C0-477B-4CAD-8AD3-72A962E1939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716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
        <p:nvSpPr>
          <p:cNvPr id="5" name="Date Placeholder 4"/>
          <p:cNvSpPr>
            <a:spLocks noGrp="1"/>
          </p:cNvSpPr>
          <p:nvPr>
            <p:ph type="dt" sz="half" idx="10"/>
          </p:nvPr>
        </p:nvSpPr>
        <p:spPr/>
        <p:txBody>
          <a:bodyPr/>
          <a:lstStyle/>
          <a:p>
            <a:fld id="{F2BF55C0-477B-4CAD-8AD3-72A962E1939B}" type="datetimeFigureOut">
              <a:rPr lang="en-IN" smtClean="0"/>
              <a:t>01-04-2024</a:t>
            </a:fld>
            <a:endParaRPr lang="en-IN"/>
          </a:p>
        </p:txBody>
      </p:sp>
    </p:spTree>
    <p:extLst>
      <p:ext uri="{BB962C8B-B14F-4D97-AF65-F5344CB8AC3E}">
        <p14:creationId xmlns:p14="http://schemas.microsoft.com/office/powerpoint/2010/main" val="369210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BF55C0-477B-4CAD-8AD3-72A962E1939B}"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4C77B5-83BD-46D7-A269-978ADFCDE3D5}" type="slidenum">
              <a:rPr lang="en-IN" smtClean="0"/>
              <a:t>‹#›</a:t>
            </a:fld>
            <a:endParaRPr lang="en-IN"/>
          </a:p>
        </p:txBody>
      </p:sp>
    </p:spTree>
    <p:extLst>
      <p:ext uri="{BB962C8B-B14F-4D97-AF65-F5344CB8AC3E}">
        <p14:creationId xmlns:p14="http://schemas.microsoft.com/office/powerpoint/2010/main" val="35639259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hyperlink" Target="https://numpy.org/" TargetMode="External" /><Relationship Id="rId7" Type="http://schemas.openxmlformats.org/officeDocument/2006/relationships/hyperlink" Target="https://www.kaggle.com/datasets/uciml/emails-spam-collection-dataset" TargetMode="External" /><Relationship Id="rId2" Type="http://schemas.openxmlformats.org/officeDocument/2006/relationships/hyperlink" Target="https://www.tensorflow.org/" TargetMode="External" /><Relationship Id="rId1" Type="http://schemas.openxmlformats.org/officeDocument/2006/relationships/slideLayout" Target="../slideLayouts/slideLayout7.xml" /><Relationship Id="rId6" Type="http://schemas.openxmlformats.org/officeDocument/2006/relationships/hyperlink" Target="https://matplotlib.org/" TargetMode="External" /><Relationship Id="rId5" Type="http://schemas.openxmlformats.org/officeDocument/2006/relationships/hyperlink" Target="https://keras.io/" TargetMode="External" /><Relationship Id="rId4" Type="http://schemas.openxmlformats.org/officeDocument/2006/relationships/hyperlink" Target="https://scikit-learn.org/stable/"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3204-6F4E-2833-E8C6-1FA0C86BD13A}"/>
              </a:ext>
            </a:extLst>
          </p:cNvPr>
          <p:cNvSpPr>
            <a:spLocks noGrp="1"/>
          </p:cNvSpPr>
          <p:nvPr>
            <p:ph type="ctrTitle"/>
          </p:nvPr>
        </p:nvSpPr>
        <p:spPr>
          <a:xfrm>
            <a:off x="1058493" y="1654035"/>
            <a:ext cx="8465069" cy="1646302"/>
          </a:xfrm>
        </p:spPr>
        <p:txBody>
          <a:bodyPr/>
          <a:lstStyle/>
          <a:p>
            <a:r>
              <a:rPr lang="en-US" sz="3600" b="1" i="0" dirty="0">
                <a:solidFill>
                  <a:srgbClr val="273239"/>
                </a:solidFill>
                <a:effectLst/>
                <a:latin typeface="Arial Rounded MT Bold" panose="020F0704030504030204" pitchFamily="34" charset="0"/>
              </a:rPr>
              <a:t>Detecting Spam Emails Using GAN </a:t>
            </a:r>
            <a:br>
              <a:rPr lang="en-US" sz="3600" b="1" i="0" dirty="0">
                <a:solidFill>
                  <a:srgbClr val="273239"/>
                </a:solidFill>
                <a:effectLst/>
                <a:latin typeface="Arial Rounded MT Bold" panose="020F0704030504030204" pitchFamily="34" charset="0"/>
              </a:rPr>
            </a:br>
            <a:endParaRPr lang="en-IN" sz="36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AF1EEB6E-DF84-9C71-4F28-D7E3CDE36F3A}"/>
              </a:ext>
            </a:extLst>
          </p:cNvPr>
          <p:cNvSpPr>
            <a:spLocks noGrp="1"/>
          </p:cNvSpPr>
          <p:nvPr>
            <p:ph type="subTitle" idx="1"/>
          </p:nvPr>
        </p:nvSpPr>
        <p:spPr>
          <a:xfrm>
            <a:off x="1580087" y="4011284"/>
            <a:ext cx="7766936" cy="241539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CREATED BY</a:t>
            </a:r>
          </a:p>
          <a:p>
            <a:r>
              <a:rPr lang="en-US" sz="2000" dirty="0">
                <a:solidFill>
                  <a:schemeClr val="tx1"/>
                </a:solidFill>
                <a:latin typeface="Times New Roman" panose="02020603050405020304" pitchFamily="18" charset="0"/>
                <a:cs typeface="Times New Roman" panose="02020603050405020304" pitchFamily="18" charset="0"/>
              </a:rPr>
              <a:t>MEHANA M</a:t>
            </a:r>
          </a:p>
          <a:p>
            <a:r>
              <a:rPr lang="en-US" sz="2000" dirty="0">
                <a:solidFill>
                  <a:schemeClr val="tx1"/>
                </a:solidFill>
                <a:latin typeface="Times New Roman" panose="02020603050405020304" pitchFamily="18" charset="0"/>
                <a:cs typeface="Times New Roman" panose="02020603050405020304" pitchFamily="18" charset="0"/>
              </a:rPr>
              <a:t>Reg No:912321104025</a:t>
            </a:r>
          </a:p>
          <a:p>
            <a:r>
              <a:rPr lang="en-US" sz="2000" dirty="0">
                <a:solidFill>
                  <a:schemeClr val="tx1"/>
                </a:solidFill>
                <a:latin typeface="Times New Roman" panose="02020603050405020304" pitchFamily="18" charset="0"/>
                <a:cs typeface="Times New Roman" panose="02020603050405020304" pitchFamily="18" charset="0"/>
              </a:rPr>
              <a:t>III-YEAR CSE</a:t>
            </a:r>
          </a:p>
          <a:p>
            <a:r>
              <a:rPr lang="en-US" sz="2000" dirty="0">
                <a:solidFill>
                  <a:schemeClr val="tx1"/>
                </a:solidFill>
                <a:latin typeface="Times New Roman" panose="02020603050405020304" pitchFamily="18" charset="0"/>
                <a:cs typeface="Times New Roman" panose="02020603050405020304" pitchFamily="18" charset="0"/>
              </a:rPr>
              <a:t>SACS MAVMM ENGINEERING COLLEGE</a:t>
            </a:r>
          </a:p>
          <a:p>
            <a:endParaRPr lang="en-IN" sz="2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3019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11F31-EFC5-1354-995E-D86242637ADD}"/>
              </a:ext>
            </a:extLst>
          </p:cNvPr>
          <p:cNvSpPr txBox="1"/>
          <p:nvPr/>
        </p:nvSpPr>
        <p:spPr>
          <a:xfrm>
            <a:off x="437790" y="60896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Software Development</a:t>
            </a:r>
          </a:p>
        </p:txBody>
      </p:sp>
      <p:sp>
        <p:nvSpPr>
          <p:cNvPr id="5" name="TextBox 4">
            <a:extLst>
              <a:ext uri="{FF2B5EF4-FFF2-40B4-BE49-F238E27FC236}">
                <a16:creationId xmlns:a16="http://schemas.microsoft.com/office/drawing/2014/main" id="{854C0F8C-0391-13D7-3D43-02D86A88830C}"/>
              </a:ext>
            </a:extLst>
          </p:cNvPr>
          <p:cNvSpPr txBox="1"/>
          <p:nvPr/>
        </p:nvSpPr>
        <p:spPr>
          <a:xfrm>
            <a:off x="879894" y="1284036"/>
            <a:ext cx="8790317" cy="511531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Define Software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Clearly define the functional and non-functional requirements of the spam email detection system, including features, user interface, performance, security, and scalability.</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Development Tools and Frameworks: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appropriate development tools, programming languages, and frameworks based on the requirements and the development team's expertise.</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Architecture Design: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software architecture, including the overall system structure, modules, components, and data flow.</a:t>
            </a:r>
          </a:p>
        </p:txBody>
      </p:sp>
    </p:spTree>
    <p:extLst>
      <p:ext uri="{BB962C8B-B14F-4D97-AF65-F5344CB8AC3E}">
        <p14:creationId xmlns:p14="http://schemas.microsoft.com/office/powerpoint/2010/main" val="9799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8D21E-8E93-BF27-DA9E-AA7EB443382D}"/>
              </a:ext>
            </a:extLst>
          </p:cNvPr>
          <p:cNvSpPr txBox="1"/>
          <p:nvPr/>
        </p:nvSpPr>
        <p:spPr>
          <a:xfrm>
            <a:off x="966157" y="1698275"/>
            <a:ext cx="8911087" cy="3730317"/>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4.Implementation: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the software components according to the design specifications.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5.Testing and Quality Assurance: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automated testing frameworks and tools to streamline the testing process and ensure software quality.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6.Deployment and DevOps: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continuous integration and continuous deployment (CI/CD) pipelines to automate the build, test, and deployment process.</a:t>
            </a:r>
          </a:p>
        </p:txBody>
      </p:sp>
      <p:sp>
        <p:nvSpPr>
          <p:cNvPr id="4" name="TextBox 3">
            <a:extLst>
              <a:ext uri="{FF2B5EF4-FFF2-40B4-BE49-F238E27FC236}">
                <a16:creationId xmlns:a16="http://schemas.microsoft.com/office/drawing/2014/main" id="{77C3F22C-2856-90A7-9AE0-26BFC3C98C00}"/>
              </a:ext>
            </a:extLst>
          </p:cNvPr>
          <p:cNvSpPr txBox="1"/>
          <p:nvPr/>
        </p:nvSpPr>
        <p:spPr>
          <a:xfrm>
            <a:off x="403285" y="631009"/>
            <a:ext cx="6767536"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Software Development:(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dirty="0"/>
          </a:p>
        </p:txBody>
      </p:sp>
    </p:spTree>
    <p:extLst>
      <p:ext uri="{BB962C8B-B14F-4D97-AF65-F5344CB8AC3E}">
        <p14:creationId xmlns:p14="http://schemas.microsoft.com/office/powerpoint/2010/main" val="271535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0970A-F654-DC65-6C22-C4F890F42E05}"/>
              </a:ext>
            </a:extLst>
          </p:cNvPr>
          <p:cNvSpPr txBox="1"/>
          <p:nvPr/>
        </p:nvSpPr>
        <p:spPr>
          <a:xfrm>
            <a:off x="377405" y="35045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Algorithm and Deployment</a:t>
            </a:r>
          </a:p>
        </p:txBody>
      </p:sp>
      <p:sp>
        <p:nvSpPr>
          <p:cNvPr id="5" name="TextBox 4">
            <a:extLst>
              <a:ext uri="{FF2B5EF4-FFF2-40B4-BE49-F238E27FC236}">
                <a16:creationId xmlns:a16="http://schemas.microsoft.com/office/drawing/2014/main" id="{38D65900-11F5-B4FD-D247-09266DA7042C}"/>
              </a:ext>
            </a:extLst>
          </p:cNvPr>
          <p:cNvSpPr txBox="1"/>
          <p:nvPr/>
        </p:nvSpPr>
        <p:spPr>
          <a:xfrm>
            <a:off x="472296" y="1224302"/>
            <a:ext cx="6103188" cy="461665"/>
          </a:xfrm>
          <a:prstGeom prst="rect">
            <a:avLst/>
          </a:prstGeom>
          <a:noFill/>
        </p:spPr>
        <p:txBody>
          <a:bodyPr wrap="square">
            <a:spAutoFit/>
          </a:bodyPr>
          <a:lstStyle/>
          <a:p>
            <a:pPr algn="l"/>
            <a:r>
              <a:rPr lang="en-IN" sz="2400" b="1" i="0" dirty="0">
                <a:solidFill>
                  <a:srgbClr val="0D0D0D"/>
                </a:solidFill>
                <a:effectLst/>
                <a:latin typeface="Times New Roman" panose="02020603050405020304" pitchFamily="18" charset="0"/>
                <a:cs typeface="Times New Roman" panose="02020603050405020304" pitchFamily="18" charset="0"/>
              </a:rPr>
              <a:t>Algorithm Overview:</a:t>
            </a:r>
          </a:p>
        </p:txBody>
      </p:sp>
      <p:sp>
        <p:nvSpPr>
          <p:cNvPr id="7" name="TextBox 6">
            <a:extLst>
              <a:ext uri="{FF2B5EF4-FFF2-40B4-BE49-F238E27FC236}">
                <a16:creationId xmlns:a16="http://schemas.microsoft.com/office/drawing/2014/main" id="{9C3609E2-3DEC-2B7C-B7FF-97F82EA87E3E}"/>
              </a:ext>
            </a:extLst>
          </p:cNvPr>
          <p:cNvSpPr txBox="1"/>
          <p:nvPr/>
        </p:nvSpPr>
        <p:spPr>
          <a:xfrm>
            <a:off x="1009292" y="1685967"/>
            <a:ext cx="8962846"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Tokenize the emails: Split the emails into individual words or tokens.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Normalize the text: Convert all words to lowercase and remove punctuation.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Convert text to numerical features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Selection: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an appropriate machine learning algorithm for classification, such as:</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Logistic Regression</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Random Forest</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Neural Networks (e.g., Multilayer Perceptron)</a:t>
            </a:r>
          </a:p>
        </p:txBody>
      </p:sp>
    </p:spTree>
    <p:extLst>
      <p:ext uri="{BB962C8B-B14F-4D97-AF65-F5344CB8AC3E}">
        <p14:creationId xmlns:p14="http://schemas.microsoft.com/office/powerpoint/2010/main" val="190503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0BCFD-77A7-FE7A-C223-1B3DF2F841D2}"/>
              </a:ext>
            </a:extLst>
          </p:cNvPr>
          <p:cNvSpPr txBox="1"/>
          <p:nvPr/>
        </p:nvSpPr>
        <p:spPr>
          <a:xfrm>
            <a:off x="733246" y="1331697"/>
            <a:ext cx="881619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3.</a:t>
            </a: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using more advanced techniques such as word embeddings (e.g., Word2Vec,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 to represent the semantics of the text.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4.Model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Tune hyperparameters using techniques such as grid search or random search to optimize model performance.</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5.Evaluation: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trained model on the testing data using metrics such as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Analyze the performance of the model and identify areas for improvement.</a:t>
            </a:r>
          </a:p>
        </p:txBody>
      </p:sp>
      <p:sp>
        <p:nvSpPr>
          <p:cNvPr id="4" name="TextBox 3">
            <a:extLst>
              <a:ext uri="{FF2B5EF4-FFF2-40B4-BE49-F238E27FC236}">
                <a16:creationId xmlns:a16="http://schemas.microsoft.com/office/drawing/2014/main" id="{05C665D2-3F9B-24A8-0928-DC4BEA5C69BC}"/>
              </a:ext>
            </a:extLst>
          </p:cNvPr>
          <p:cNvSpPr txBox="1"/>
          <p:nvPr/>
        </p:nvSpPr>
        <p:spPr>
          <a:xfrm>
            <a:off x="353683" y="601878"/>
            <a:ext cx="6103188"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Algorithm Overview(</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endParaRPr lang="en-IN" sz="3200" dirty="0"/>
          </a:p>
        </p:txBody>
      </p:sp>
    </p:spTree>
    <p:extLst>
      <p:ext uri="{BB962C8B-B14F-4D97-AF65-F5344CB8AC3E}">
        <p14:creationId xmlns:p14="http://schemas.microsoft.com/office/powerpoint/2010/main" val="67407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F5943-1B03-F2BD-5D69-AF47B123FBB1}"/>
              </a:ext>
            </a:extLst>
          </p:cNvPr>
          <p:cNvSpPr txBox="1"/>
          <p:nvPr/>
        </p:nvSpPr>
        <p:spPr>
          <a:xfrm>
            <a:off x="480923" y="655912"/>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Deployment</a:t>
            </a:r>
          </a:p>
        </p:txBody>
      </p:sp>
      <p:sp>
        <p:nvSpPr>
          <p:cNvPr id="5" name="TextBox 4">
            <a:extLst>
              <a:ext uri="{FF2B5EF4-FFF2-40B4-BE49-F238E27FC236}">
                <a16:creationId xmlns:a16="http://schemas.microsoft.com/office/drawing/2014/main" id="{9A3D110D-B2C3-57DB-28DA-E253220B37BD}"/>
              </a:ext>
            </a:extLst>
          </p:cNvPr>
          <p:cNvSpPr txBox="1"/>
          <p:nvPr/>
        </p:nvSpPr>
        <p:spPr>
          <a:xfrm>
            <a:off x="1095554" y="1420368"/>
            <a:ext cx="8453887"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Serialization: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Serialize the trained machine learning model into a file format that can be easily loaded and used for predictions (e.g., pickle, </a:t>
            </a:r>
            <a:r>
              <a:rPr lang="en-US" sz="2000" b="0" i="0" dirty="0" err="1">
                <a:solidFill>
                  <a:srgbClr val="0D0D0D"/>
                </a:solidFill>
                <a:effectLst/>
                <a:latin typeface="Times New Roman" panose="02020603050405020304" pitchFamily="18" charset="0"/>
                <a:cs typeface="Times New Roman" panose="02020603050405020304" pitchFamily="18" charset="0"/>
              </a:rPr>
              <a:t>joblib</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Integration with Deployment Infrastructure: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serialized model into the deployment infrastructure, ensuring compatibility with the chosen deployment environment.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API Development (Optional):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an API (Application Programming Interface) to expose the functionality of the spam email detection system.</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endpoints for receiving email data and returning predictions </a:t>
            </a:r>
          </a:p>
        </p:txBody>
      </p:sp>
    </p:spTree>
    <p:extLst>
      <p:ext uri="{BB962C8B-B14F-4D97-AF65-F5344CB8AC3E}">
        <p14:creationId xmlns:p14="http://schemas.microsoft.com/office/powerpoint/2010/main" val="231496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F4554-1BA2-F5B1-AA64-AF24B51DA802}"/>
              </a:ext>
            </a:extLst>
          </p:cNvPr>
          <p:cNvSpPr txBox="1"/>
          <p:nvPr/>
        </p:nvSpPr>
        <p:spPr>
          <a:xfrm>
            <a:off x="1138687" y="1272916"/>
            <a:ext cx="862641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4.</a:t>
            </a:r>
            <a:r>
              <a:rPr lang="en-US" sz="2000" b="1" i="0" dirty="0">
                <a:solidFill>
                  <a:srgbClr val="0D0D0D"/>
                </a:solidFill>
                <a:effectLst/>
                <a:latin typeface="Times New Roman" panose="02020603050405020304" pitchFamily="18" charset="0"/>
                <a:cs typeface="Times New Roman" panose="02020603050405020304" pitchFamily="18" charset="0"/>
              </a:rPr>
              <a:t>Scalability and Performance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the system for performance, considering factors such as latency, throughput, and resource utilization.</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5.Monitoring and Logging: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Set up alerts and notifications to notify administrators of any anomalies or failures.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6.Testing and Validation: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Conduct thorough testing of the deployed system to ensure its correctness, reliability, and robustness.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Validate the system's performance in a production environment</a:t>
            </a:r>
            <a:r>
              <a:rPr lang="en-US" sz="2000" dirty="0">
                <a:solidFill>
                  <a:srgbClr val="0D0D0D"/>
                </a:solidFill>
                <a:latin typeface="Times New Roman" panose="02020603050405020304" pitchFamily="18" charset="0"/>
                <a:cs typeface="Times New Roman" panose="02020603050405020304" pitchFamily="18" charset="0"/>
              </a:rPr>
              <a:t>.</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7281F7-1C66-77CF-1210-4CAF80E770C9}"/>
              </a:ext>
            </a:extLst>
          </p:cNvPr>
          <p:cNvSpPr txBox="1"/>
          <p:nvPr/>
        </p:nvSpPr>
        <p:spPr>
          <a:xfrm>
            <a:off x="472295" y="436436"/>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Deployment:(</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r>
              <a:rPr lang="en-IN" sz="3200" b="1" i="0" dirty="0">
                <a:solidFill>
                  <a:srgbClr val="0D0D0D"/>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4C01F7-FC0A-FCBF-59A5-37F1D249B771}"/>
              </a:ext>
            </a:extLst>
          </p:cNvPr>
          <p:cNvSpPr txBox="1"/>
          <p:nvPr/>
        </p:nvSpPr>
        <p:spPr>
          <a:xfrm>
            <a:off x="475266" y="450968"/>
            <a:ext cx="338936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544278" y="1322871"/>
            <a:ext cx="3785944" cy="2816596"/>
          </a:xfrm>
          <a:prstGeom prst="rect">
            <a:avLst/>
          </a:prstGeom>
        </p:spPr>
      </p:pic>
      <p:pic>
        <p:nvPicPr>
          <p:cNvPr id="11" name="Picture 10"/>
          <p:cNvPicPr>
            <a:picLocks noChangeAspect="1"/>
          </p:cNvPicPr>
          <p:nvPr/>
        </p:nvPicPr>
        <p:blipFill>
          <a:blip r:embed="rId3"/>
          <a:stretch>
            <a:fillRect/>
          </a:stretch>
        </p:blipFill>
        <p:spPr>
          <a:xfrm>
            <a:off x="4720528" y="1322871"/>
            <a:ext cx="4218798" cy="2365453"/>
          </a:xfrm>
          <a:prstGeom prst="rect">
            <a:avLst/>
          </a:prstGeom>
        </p:spPr>
      </p:pic>
      <p:pic>
        <p:nvPicPr>
          <p:cNvPr id="12" name="Picture 11"/>
          <p:cNvPicPr>
            <a:picLocks noChangeAspect="1"/>
          </p:cNvPicPr>
          <p:nvPr/>
        </p:nvPicPr>
        <p:blipFill>
          <a:blip r:embed="rId4"/>
          <a:stretch>
            <a:fillRect/>
          </a:stretch>
        </p:blipFill>
        <p:spPr>
          <a:xfrm>
            <a:off x="3443141" y="4139467"/>
            <a:ext cx="3164098" cy="2542252"/>
          </a:xfrm>
          <a:prstGeom prst="rect">
            <a:avLst/>
          </a:prstGeom>
        </p:spPr>
      </p:pic>
    </p:spTree>
    <p:extLst>
      <p:ext uri="{BB962C8B-B14F-4D97-AF65-F5344CB8AC3E}">
        <p14:creationId xmlns:p14="http://schemas.microsoft.com/office/powerpoint/2010/main" val="397988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2878" y="2013466"/>
            <a:ext cx="7736495" cy="4298053"/>
          </a:xfrm>
          <a:prstGeom prst="rect">
            <a:avLst/>
          </a:prstGeom>
        </p:spPr>
      </p:pic>
      <p:sp>
        <p:nvSpPr>
          <p:cNvPr id="6" name="Rectangle 5"/>
          <p:cNvSpPr/>
          <p:nvPr/>
        </p:nvSpPr>
        <p:spPr>
          <a:xfrm>
            <a:off x="496722" y="733594"/>
            <a:ext cx="3557693"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Result:(</a:t>
            </a:r>
            <a:r>
              <a:rPr lang="en-US" sz="3200" b="1" dirty="0" err="1">
                <a:latin typeface="Times New Roman" panose="02020603050405020304" pitchFamily="18" charset="0"/>
                <a:cs typeface="Times New Roman" panose="02020603050405020304" pitchFamily="18" charset="0"/>
              </a:rPr>
              <a:t>cont</a:t>
            </a:r>
            <a:r>
              <a:rPr lang="en-IN" sz="3200" b="1" dirty="0" err="1">
                <a:latin typeface="Times New Roman" panose="02020603050405020304" pitchFamily="18" charset="0"/>
                <a:cs typeface="Times New Roman" panose="02020603050405020304" pitchFamily="18" charset="0"/>
              </a:rPr>
              <a:t>d</a:t>
            </a:r>
            <a:r>
              <a:rPr lang="en-US" sz="3200" b="1" dirty="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337775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3726" y="783738"/>
            <a:ext cx="209442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4" name="Rectangle 3"/>
          <p:cNvSpPr/>
          <p:nvPr/>
        </p:nvSpPr>
        <p:spPr>
          <a:xfrm>
            <a:off x="1760620" y="2088486"/>
            <a:ext cx="6096000" cy="224676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https://www.tensorflow.org/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https://numpy.org/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https://scikit-learn.org/stable/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https://keras.io/</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https://matplotlib.org/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https://www.kaggle.com/datasets/uciml/</a:t>
            </a:r>
            <a:r>
              <a:rPr lang="en-IN" sz="2000" dirty="0">
                <a:latin typeface="Times New Roman" panose="02020603050405020304" pitchFamily="18" charset="0"/>
                <a:cs typeface="Times New Roman" panose="02020603050405020304" pitchFamily="18" charset="0"/>
                <a:hlinkClick r:id="rId7"/>
              </a:rPr>
              <a:t>email</a:t>
            </a:r>
            <a:r>
              <a:rPr lang="en-US" sz="2000" dirty="0">
                <a:latin typeface="Times New Roman" panose="02020603050405020304" pitchFamily="18" charset="0"/>
                <a:cs typeface="Times New Roman" panose="02020603050405020304" pitchFamily="18" charset="0"/>
                <a:hlinkClick r:id="rId7"/>
              </a:rPr>
              <a:t>s-spam-collection-dataset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6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79836-83B6-018D-8557-5AEE8E93A287}"/>
              </a:ext>
            </a:extLst>
          </p:cNvPr>
          <p:cNvSpPr txBox="1"/>
          <p:nvPr/>
        </p:nvSpPr>
        <p:spPr>
          <a:xfrm>
            <a:off x="636198" y="1125327"/>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C</a:t>
            </a:r>
            <a:r>
              <a:rPr lang="en-IN" sz="3200" b="1" i="0" dirty="0">
                <a:solidFill>
                  <a:srgbClr val="0D0D0D"/>
                </a:solidFill>
                <a:effectLst/>
                <a:latin typeface="Times New Roman" panose="02020603050405020304" pitchFamily="18" charset="0"/>
                <a:cs typeface="Times New Roman" panose="02020603050405020304" pitchFamily="18" charset="0"/>
              </a:rPr>
              <a:t>onclusion</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18ED306-53BE-D545-4392-4266C05E4D29}"/>
              </a:ext>
            </a:extLst>
          </p:cNvPr>
          <p:cNvSpPr>
            <a:spLocks noChangeArrowheads="1"/>
          </p:cNvSpPr>
          <p:nvPr/>
        </p:nvSpPr>
        <p:spPr bwMode="auto">
          <a:xfrm>
            <a:off x="1276710" y="2065002"/>
            <a:ext cx="810883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development of a spam email detection system using machine learning, including GANs, presents a promising solution for filtering unwanted emails. Through algorithm development and deployment, the system achieves notable results in accuracy, precision, and recall. Continuous monitoring and user feedback ensure ongoing refinement, highlighting the system's potential to enhance email security and user experience.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7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23A3-1A56-35E6-70AB-2A12FC6AF0B5}"/>
              </a:ext>
            </a:extLst>
          </p:cNvPr>
          <p:cNvSpPr>
            <a:spLocks noGrp="1"/>
          </p:cNvSpPr>
          <p:nvPr>
            <p:ph type="title"/>
          </p:nvPr>
        </p:nvSpPr>
        <p:spPr>
          <a:xfrm>
            <a:off x="759125" y="678611"/>
            <a:ext cx="8596668" cy="796506"/>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A525AD-5543-6B18-C34C-7106339472F1}"/>
              </a:ext>
            </a:extLst>
          </p:cNvPr>
          <p:cNvSpPr>
            <a:spLocks noGrp="1"/>
          </p:cNvSpPr>
          <p:nvPr>
            <p:ph idx="1"/>
          </p:nvPr>
        </p:nvSpPr>
        <p:spPr>
          <a:xfrm>
            <a:off x="759125" y="1789653"/>
            <a:ext cx="6910364" cy="3880773"/>
          </a:xfrm>
        </p:spPr>
        <p:txBody>
          <a:bodyPr>
            <a:normAutofit/>
          </a:bodyPr>
          <a:lstStyle/>
          <a:p>
            <a:pPr lvl="4" algn="just"/>
            <a:r>
              <a:rPr lang="en-US" sz="2000" dirty="0">
                <a:latin typeface="Times New Roman" panose="02020603050405020304" pitchFamily="18" charset="0"/>
                <a:cs typeface="Times New Roman" panose="02020603050405020304" pitchFamily="18" charset="0"/>
              </a:rPr>
              <a:t>Problem statement</a:t>
            </a:r>
          </a:p>
          <a:p>
            <a:pPr lvl="4" algn="just"/>
            <a:r>
              <a:rPr lang="en-US" sz="2000" dirty="0">
                <a:latin typeface="Times New Roman" panose="02020603050405020304" pitchFamily="18" charset="0"/>
                <a:cs typeface="Times New Roman" panose="02020603050405020304" pitchFamily="18" charset="0"/>
              </a:rPr>
              <a:t>Proposed system/solution</a:t>
            </a:r>
          </a:p>
          <a:p>
            <a:pPr lvl="4" algn="just"/>
            <a:r>
              <a:rPr lang="en-US" sz="2000" dirty="0">
                <a:latin typeface="Times New Roman" panose="02020603050405020304" pitchFamily="18" charset="0"/>
                <a:cs typeface="Times New Roman" panose="02020603050405020304" pitchFamily="18" charset="0"/>
              </a:rPr>
              <a:t>System development approaches</a:t>
            </a:r>
          </a:p>
          <a:p>
            <a:pPr lvl="4" algn="just"/>
            <a:r>
              <a:rPr lang="en-US" sz="2000" dirty="0">
                <a:latin typeface="Times New Roman" panose="02020603050405020304" pitchFamily="18" charset="0"/>
                <a:cs typeface="Times New Roman" panose="02020603050405020304" pitchFamily="18" charset="0"/>
              </a:rPr>
              <a:t>Algorithm and development</a:t>
            </a:r>
          </a:p>
          <a:p>
            <a:pPr lvl="4" algn="just"/>
            <a:r>
              <a:rPr lang="en-US" sz="2000" dirty="0">
                <a:latin typeface="Times New Roman" panose="02020603050405020304" pitchFamily="18" charset="0"/>
                <a:cs typeface="Times New Roman" panose="02020603050405020304" pitchFamily="18" charset="0"/>
              </a:rPr>
              <a:t>Result</a:t>
            </a:r>
          </a:p>
          <a:p>
            <a:pPr lvl="4" algn="just"/>
            <a:r>
              <a:rPr lang="en-US" sz="2000" dirty="0">
                <a:latin typeface="Times New Roman" panose="02020603050405020304" pitchFamily="18" charset="0"/>
                <a:cs typeface="Times New Roman" panose="02020603050405020304" pitchFamily="18" charset="0"/>
              </a:rPr>
              <a:t>References</a:t>
            </a:r>
          </a:p>
          <a:p>
            <a:pPr lvl="4" algn="just"/>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161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862" y="2598003"/>
            <a:ext cx="5835316"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1141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AE72-4F13-B279-149A-51C3605A7748}"/>
              </a:ext>
            </a:extLst>
          </p:cNvPr>
          <p:cNvSpPr>
            <a:spLocks noGrp="1"/>
          </p:cNvSpPr>
          <p:nvPr>
            <p:ph type="title"/>
          </p:nvPr>
        </p:nvSpPr>
        <p:spPr>
          <a:xfrm>
            <a:off x="546164" y="833887"/>
            <a:ext cx="4886704" cy="882770"/>
          </a:xfrm>
        </p:spPr>
        <p:txBody>
          <a:bodyPr>
            <a:norm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4A02A-E734-76CA-A50E-53D0AE36D55B}"/>
              </a:ext>
            </a:extLst>
          </p:cNvPr>
          <p:cNvSpPr>
            <a:spLocks noGrp="1"/>
          </p:cNvSpPr>
          <p:nvPr>
            <p:ph idx="1"/>
          </p:nvPr>
        </p:nvSpPr>
        <p:spPr>
          <a:xfrm>
            <a:off x="1134534" y="2119777"/>
            <a:ext cx="8596668" cy="2618445"/>
          </a:xfrm>
        </p:spPr>
        <p:txBody>
          <a:bodyPr>
            <a:normAutofit fontScale="92500"/>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	Email spam remains a significant issue, with spam messages cluttering inboxes and potentially causing security risks. Traditional spam filtering methods often rely on rule-based systems or machine learning classifiers trained on handcrafted features. However, these approaches may struggle to adapt to evolving spamming techniques and may not capture subtle patterns in spam emails.</a:t>
            </a:r>
          </a:p>
        </p:txBody>
      </p:sp>
    </p:spTree>
    <p:extLst>
      <p:ext uri="{BB962C8B-B14F-4D97-AF65-F5344CB8AC3E}">
        <p14:creationId xmlns:p14="http://schemas.microsoft.com/office/powerpoint/2010/main" val="100076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A3BD-CABD-ABDD-ACEC-4FC162DC55E8}"/>
              </a:ext>
            </a:extLst>
          </p:cNvPr>
          <p:cNvSpPr>
            <a:spLocks noGrp="1"/>
          </p:cNvSpPr>
          <p:nvPr>
            <p:ph type="title"/>
          </p:nvPr>
        </p:nvSpPr>
        <p:spPr>
          <a:xfrm>
            <a:off x="685960" y="799381"/>
            <a:ext cx="8596668" cy="831011"/>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Proposed system/solution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26D266-EF8D-8B49-BAEB-E70855597AEB}"/>
              </a:ext>
            </a:extLst>
          </p:cNvPr>
          <p:cNvSpPr>
            <a:spLocks noGrp="1"/>
          </p:cNvSpPr>
          <p:nvPr>
            <p:ph idx="1"/>
          </p:nvPr>
        </p:nvSpPr>
        <p:spPr>
          <a:xfrm>
            <a:off x="884368" y="1751162"/>
            <a:ext cx="8596668" cy="4497238"/>
          </a:xfrm>
        </p:spPr>
        <p:txBody>
          <a:bodyPr>
            <a:normAutofit/>
          </a:bodyPr>
          <a:lstStyle/>
          <a:p>
            <a:r>
              <a:rPr lang="en-US" sz="2800" b="1" dirty="0">
                <a:latin typeface="Times New Roman" panose="02020603050405020304" pitchFamily="18" charset="0"/>
                <a:cs typeface="Times New Roman" panose="02020603050405020304" pitchFamily="18" charset="0"/>
              </a:rPr>
              <a:t>Steps</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 and preprocessing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GAN – based spam email  generation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extraction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Classifier training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Integration and deployment</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Evaluation and testing</a:t>
            </a:r>
          </a:p>
        </p:txBody>
      </p:sp>
    </p:spTree>
    <p:extLst>
      <p:ext uri="{BB962C8B-B14F-4D97-AF65-F5344CB8AC3E}">
        <p14:creationId xmlns:p14="http://schemas.microsoft.com/office/powerpoint/2010/main" val="64712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ADD7D-056F-8AA6-1F27-45FA3ED15C2C}"/>
              </a:ext>
            </a:extLst>
          </p:cNvPr>
          <p:cNvSpPr txBox="1"/>
          <p:nvPr/>
        </p:nvSpPr>
        <p:spPr>
          <a:xfrm>
            <a:off x="472296" y="483363"/>
            <a:ext cx="7157541"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201615-69D6-53A5-0B64-075AB5ED033A}"/>
              </a:ext>
            </a:extLst>
          </p:cNvPr>
          <p:cNvSpPr txBox="1"/>
          <p:nvPr/>
        </p:nvSpPr>
        <p:spPr>
          <a:xfrm>
            <a:off x="879894" y="1259326"/>
            <a:ext cx="9005978" cy="5115311"/>
          </a:xfrm>
          <a:prstGeom prst="rect">
            <a:avLst/>
          </a:prstGeom>
          <a:noFill/>
        </p:spPr>
        <p:txBody>
          <a:bodyPr wrap="square">
            <a:spAutoFit/>
          </a:bodyPr>
          <a:lstStyle/>
          <a:p>
            <a:pPr>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Collection and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Obtain a large dataset of labeled emails, consisting of both spam and non-spam (ham) emails.</a:t>
            </a:r>
          </a:p>
          <a:p>
            <a:pPr marL="742950" lvl="1" indent="-285750">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Preprocess the emails by cleaning and tokenizing the text, removing stop words, and converting them into numerical representations suitable for training machine learning models.</a:t>
            </a:r>
          </a:p>
          <a:p>
            <a:pPr algn="l">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GAN-based Spam Email Generation: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and train a Generative Adversarial Network (GAN) to generate synthetic spam emails.</a:t>
            </a: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the GAN on a combination of real spam emails and noise samples to generate synthetic spam emails that closely resemble real spam messages.</a:t>
            </a:r>
          </a:p>
        </p:txBody>
      </p:sp>
    </p:spTree>
    <p:extLst>
      <p:ext uri="{BB962C8B-B14F-4D97-AF65-F5344CB8AC3E}">
        <p14:creationId xmlns:p14="http://schemas.microsoft.com/office/powerpoint/2010/main" val="316481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359974-9334-A682-3941-3250C154FF00}"/>
              </a:ext>
            </a:extLst>
          </p:cNvPr>
          <p:cNvSpPr txBox="1"/>
          <p:nvPr/>
        </p:nvSpPr>
        <p:spPr>
          <a:xfrm>
            <a:off x="1026542" y="1367027"/>
            <a:ext cx="8566031" cy="4653646"/>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3.Feature Extraction: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Extract features from both real and synthetic 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Features could include word frequencies, n-grams, TF-IDF vectors, or embeddings generated by pre-trained models like Word2Vec or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4.Classifier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a classifier (e.g., a neural network) using the extracted features to differentiate between spam and non-spam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Experiment with various classification algorithms, such as logistic regression, random forests, or deep neural networks, to find the most effective model.</a:t>
            </a:r>
          </a:p>
        </p:txBody>
      </p:sp>
      <p:sp>
        <p:nvSpPr>
          <p:cNvPr id="3" name="TextBox 2">
            <a:extLst>
              <a:ext uri="{FF2B5EF4-FFF2-40B4-BE49-F238E27FC236}">
                <a16:creationId xmlns:a16="http://schemas.microsoft.com/office/drawing/2014/main" id="{30F7DDE2-5835-F5D4-C861-A8E07D3F4676}"/>
              </a:ext>
            </a:extLst>
          </p:cNvPr>
          <p:cNvSpPr txBox="1"/>
          <p:nvPr/>
        </p:nvSpPr>
        <p:spPr>
          <a:xfrm>
            <a:off x="429163" y="544939"/>
            <a:ext cx="7138699"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2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75CE4C-AD0A-4F60-4DAE-FDA397173C1A}"/>
              </a:ext>
            </a:extLst>
          </p:cNvPr>
          <p:cNvSpPr txBox="1"/>
          <p:nvPr/>
        </p:nvSpPr>
        <p:spPr>
          <a:xfrm>
            <a:off x="1000664" y="1065731"/>
            <a:ext cx="8255479" cy="5115311"/>
          </a:xfrm>
          <a:prstGeom prst="rect">
            <a:avLst/>
          </a:prstGeom>
          <a:noFill/>
        </p:spPr>
        <p:txBody>
          <a:bodyPr wrap="square">
            <a:spAutoFit/>
          </a:bodyPr>
          <a:lstStyle/>
          <a:p>
            <a:pPr algn="just">
              <a:lnSpc>
                <a:spcPct val="150000"/>
              </a:lnSpc>
            </a:pPr>
            <a:r>
              <a:rPr lang="en-US" b="1" i="0" dirty="0">
                <a:solidFill>
                  <a:srgbClr val="0D0D0D"/>
                </a:solidFill>
                <a:effectLst/>
                <a:latin typeface="Söhne"/>
              </a:rPr>
              <a:t>5</a:t>
            </a:r>
            <a:r>
              <a:rPr lang="en-US" sz="2000" b="1" i="0" dirty="0">
                <a:solidFill>
                  <a:srgbClr val="0D0D0D"/>
                </a:solidFill>
                <a:effectLst/>
                <a:latin typeface="Times New Roman" panose="02020603050405020304" pitchFamily="18" charset="0"/>
                <a:cs typeface="Times New Roman" panose="02020603050405020304" pitchFamily="18" charset="0"/>
              </a:rPr>
              <a:t>.Integration and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trained classifier into an email filtering system or deploy it as a standalone tool for spam detection.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Ensure scalability and efficiency to handle large volumes of emails in real-time, potentially using distributed computing techniques if necessary.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6.Evaluation and Testing: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performance of the spam detection system on a separate test dataset to assess its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Compare the performance of the GAN-based approach with traditional spam detection methods to determine its effectiveness.</a:t>
            </a:r>
          </a:p>
        </p:txBody>
      </p:sp>
      <p:sp>
        <p:nvSpPr>
          <p:cNvPr id="3" name="TextBox 2">
            <a:extLst>
              <a:ext uri="{FF2B5EF4-FFF2-40B4-BE49-F238E27FC236}">
                <a16:creationId xmlns:a16="http://schemas.microsoft.com/office/drawing/2014/main" id="{B212D3DE-6D6E-CE39-7148-2120443780EE}"/>
              </a:ext>
            </a:extLst>
          </p:cNvPr>
          <p:cNvSpPr txBox="1"/>
          <p:nvPr/>
        </p:nvSpPr>
        <p:spPr>
          <a:xfrm>
            <a:off x="545052" y="384570"/>
            <a:ext cx="7552200"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Proposed solution:(</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89820-70B2-91BF-2B8D-C3AFA87F922E}"/>
              </a:ext>
            </a:extLst>
          </p:cNvPr>
          <p:cNvSpPr txBox="1"/>
          <p:nvPr/>
        </p:nvSpPr>
        <p:spPr>
          <a:xfrm>
            <a:off x="282515" y="379248"/>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S</a:t>
            </a:r>
            <a:r>
              <a:rPr lang="en-IN" sz="3200" b="1" i="0" dirty="0">
                <a:solidFill>
                  <a:srgbClr val="0D0D0D"/>
                </a:solidFill>
                <a:effectLst/>
                <a:latin typeface="Times New Roman" panose="02020603050405020304" pitchFamily="18" charset="0"/>
                <a:cs typeface="Times New Roman" panose="02020603050405020304" pitchFamily="18" charset="0"/>
              </a:rPr>
              <a:t>ystem development approaches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028DE-E89D-C3FE-44D9-088D6B827A48}"/>
              </a:ext>
            </a:extLst>
          </p:cNvPr>
          <p:cNvSpPr txBox="1"/>
          <p:nvPr/>
        </p:nvSpPr>
        <p:spPr>
          <a:xfrm>
            <a:off x="420537" y="1155446"/>
            <a:ext cx="6103188" cy="523220"/>
          </a:xfrm>
          <a:prstGeom prst="rect">
            <a:avLst/>
          </a:prstGeom>
          <a:noFill/>
        </p:spPr>
        <p:txBody>
          <a:bodyPr wrap="square">
            <a:spAutoFit/>
          </a:bodyPr>
          <a:lstStyle/>
          <a:p>
            <a:pPr algn="l"/>
            <a:r>
              <a:rPr lang="en-IN" sz="2800" b="1" i="0" dirty="0">
                <a:solidFill>
                  <a:srgbClr val="0D0D0D"/>
                </a:solidFill>
                <a:effectLst/>
                <a:latin typeface="Times New Roman" panose="02020603050405020304" pitchFamily="18" charset="0"/>
                <a:cs typeface="Times New Roman" panose="02020603050405020304" pitchFamily="18" charset="0"/>
              </a:rPr>
              <a:t>Hardware Development</a:t>
            </a:r>
          </a:p>
        </p:txBody>
      </p:sp>
      <p:sp>
        <p:nvSpPr>
          <p:cNvPr id="7" name="TextBox 6">
            <a:extLst>
              <a:ext uri="{FF2B5EF4-FFF2-40B4-BE49-F238E27FC236}">
                <a16:creationId xmlns:a16="http://schemas.microsoft.com/office/drawing/2014/main" id="{5DA815FB-51DE-7768-5736-B819D95AAF5D}"/>
              </a:ext>
            </a:extLst>
          </p:cNvPr>
          <p:cNvSpPr txBox="1"/>
          <p:nvPr/>
        </p:nvSpPr>
        <p:spPr>
          <a:xfrm>
            <a:off x="871268" y="1808534"/>
            <a:ext cx="8548777" cy="419198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Assess Hardware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Determine the hardware requirements based on the system, expected workload, and performance targets.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processing power, memory, storage, and networking capabilities.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Hardware Components: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hardware components (e.g., servers, processors, GPUs) that meet the system's requirements and performance goals.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cost, scalability, reliability, and energy efficiency.</a:t>
            </a:r>
          </a:p>
        </p:txBody>
      </p:sp>
    </p:spTree>
    <p:extLst>
      <p:ext uri="{BB962C8B-B14F-4D97-AF65-F5344CB8AC3E}">
        <p14:creationId xmlns:p14="http://schemas.microsoft.com/office/powerpoint/2010/main" val="257303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1E57E-4EE4-02C6-F0CD-76538B54B952}"/>
              </a:ext>
            </a:extLst>
          </p:cNvPr>
          <p:cNvSpPr txBox="1"/>
          <p:nvPr/>
        </p:nvSpPr>
        <p:spPr>
          <a:xfrm>
            <a:off x="957533" y="1427088"/>
            <a:ext cx="8704052" cy="4191981"/>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3.Design Hardware Architecture: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hardware architecture, including the arrangement and configuration of hardware components.</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4.</a:t>
            </a:r>
            <a:r>
              <a:rPr lang="en-US" sz="2000" b="1" i="0" dirty="0">
                <a:solidFill>
                  <a:srgbClr val="0D0D0D"/>
                </a:solidFill>
                <a:effectLst/>
                <a:latin typeface="Times New Roman" panose="02020603050405020304" pitchFamily="18" charset="0"/>
                <a:cs typeface="Times New Roman" panose="02020603050405020304" pitchFamily="18" charset="0"/>
              </a:rPr>
              <a:t>Testing and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hardware settings and configurations to improve efficiency, scalability, and resource utilization.</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5.</a:t>
            </a:r>
            <a:r>
              <a:rPr lang="en-US" sz="2000" b="1" i="0" dirty="0">
                <a:solidFill>
                  <a:srgbClr val="0D0D0D"/>
                </a:solidFill>
                <a:effectLst/>
                <a:latin typeface="Times New Roman" panose="02020603050405020304" pitchFamily="18" charset="0"/>
                <a:cs typeface="Times New Roman" panose="02020603050405020304" pitchFamily="18" charset="0"/>
              </a:rPr>
              <a:t>Scalability and Expansion: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Plan for scalability and future expansion by designing the hardware infrastructure to accommodate growing workloads and user demands.</a:t>
            </a:r>
          </a:p>
        </p:txBody>
      </p:sp>
      <p:sp>
        <p:nvSpPr>
          <p:cNvPr id="6" name="TextBox 5">
            <a:extLst>
              <a:ext uri="{FF2B5EF4-FFF2-40B4-BE49-F238E27FC236}">
                <a16:creationId xmlns:a16="http://schemas.microsoft.com/office/drawing/2014/main" id="{E9BA0DAC-920A-A812-501E-B1847BE6B93D}"/>
              </a:ext>
            </a:extLst>
          </p:cNvPr>
          <p:cNvSpPr txBox="1"/>
          <p:nvPr/>
        </p:nvSpPr>
        <p:spPr>
          <a:xfrm>
            <a:off x="449821" y="618025"/>
            <a:ext cx="7250389" cy="584775"/>
          </a:xfrm>
          <a:prstGeom prst="rect">
            <a:avLst/>
          </a:prstGeom>
          <a:noFill/>
        </p:spPr>
        <p:txBody>
          <a:bodyPr wrap="square">
            <a:spAutoFit/>
          </a:bodyPr>
          <a:lstStyle/>
          <a:p>
            <a:pPr algn="l"/>
            <a:r>
              <a:rPr lang="en-IN" sz="3200" b="1" i="0" dirty="0" err="1">
                <a:solidFill>
                  <a:srgbClr val="0D0D0D"/>
                </a:solidFill>
                <a:effectLst/>
                <a:latin typeface="Times New Roman" panose="02020603050405020304" pitchFamily="18" charset="0"/>
                <a:cs typeface="Times New Roman" panose="02020603050405020304" pitchFamily="18" charset="0"/>
              </a:rPr>
              <a:t>HardwareDevelopment</a:t>
            </a:r>
            <a:r>
              <a:rPr lang="en-IN" sz="3200" b="1" i="0" dirty="0">
                <a:solidFill>
                  <a:srgbClr val="0D0D0D"/>
                </a:solidFill>
                <a:effectLst/>
                <a:latin typeface="Times New Roman" panose="02020603050405020304" pitchFamily="18" charset="0"/>
                <a:cs typeface="Times New Roman" panose="02020603050405020304" pitchFamily="18" charset="0"/>
              </a:rPr>
              <a: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885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238</TotalTime>
  <Words>978</Words>
  <Application>Microsoft Office PowerPoint</Application>
  <PresentationFormat>Widescreen</PresentationFormat>
  <Paragraphs>123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Detecting Spam Emails Using GAN  </vt:lpstr>
      <vt:lpstr>Agenda</vt:lpstr>
      <vt:lpstr>Problem Statement</vt:lpstr>
      <vt:lpstr>Proposed system/solution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Spam Emails Using GAN</dc:title>
  <dc:creator>Mehana Murugan</dc:creator>
  <cp:lastModifiedBy>MADHESHWARAN MADHESHWARAN</cp:lastModifiedBy>
  <cp:revision>13</cp:revision>
  <cp:lastPrinted>2024-03-25T18:51:00Z</cp:lastPrinted>
  <dcterms:created xsi:type="dcterms:W3CDTF">2024-03-23T14:45:40Z</dcterms:created>
  <dcterms:modified xsi:type="dcterms:W3CDTF">2024-04-01T04:19:58Z</dcterms:modified>
</cp:coreProperties>
</file>