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9" r:id="rId12"/>
    <p:sldId id="273" r:id="rId13"/>
    <p:sldId id="274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C839A-57EA-4923-AA88-687AF6F20A20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67EA5-32D0-4F5D-9F03-E75FE746EC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01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C67EA5-32D0-4F5D-9F03-E75FE746EC9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03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3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1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30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59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25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68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57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70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3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52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1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5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5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8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4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1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42159DA2-D99E-5843-65EE-E411A2FB177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6618360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73" imgH="473" progId="TCLayout.ActiveDocument.1">
                  <p:embed/>
                </p:oleObj>
              </mc:Choice>
              <mc:Fallback>
                <p:oleObj name="think-cell Slide" r:id="rId21" imgW="473" imgH="473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1E8FE56-314A-7186-CF21-5BBF4E82F1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6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8.png"/><Relationship Id="rId4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799C7817-48B3-4C3A-2783-151BEAF43F4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4814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Close-up of leaves">
            <a:extLst>
              <a:ext uri="{FF2B5EF4-FFF2-40B4-BE49-F238E27FC236}">
                <a16:creationId xmlns:a16="http://schemas.microsoft.com/office/drawing/2014/main" id="{D9FC518F-9E01-466E-D181-A25C4F11FDA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164" r="10835" b="-1"/>
          <a:stretch>
            <a:fillRect/>
          </a:stretch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2206" y="2271449"/>
            <a:ext cx="7259587" cy="2847058"/>
          </a:xfrm>
        </p:spPr>
        <p:txBody>
          <a:bodyPr vert="horz" anchor="b">
            <a:normAutofit fontScale="90000"/>
          </a:bodyPr>
          <a:lstStyle/>
          <a:p>
            <a:pPr algn="l"/>
            <a:r>
              <a:rPr lang="en-US" sz="6500" dirty="0" err="1">
                <a:solidFill>
                  <a:srgbClr val="FFFFFF"/>
                </a:solidFill>
              </a:rPr>
              <a:t>Bellabeat</a:t>
            </a:r>
            <a:r>
              <a:rPr lang="en-US" sz="6500" dirty="0">
                <a:solidFill>
                  <a:srgbClr val="FFFFFF"/>
                </a:solidFill>
              </a:rPr>
              <a:t> Leaf — Portfolio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206" y="5098254"/>
            <a:ext cx="7259587" cy="750259"/>
          </a:xfrm>
        </p:spPr>
        <p:txBody>
          <a:bodyPr anchor="ctr">
            <a:normAutofit/>
          </a:bodyPr>
          <a:lstStyle/>
          <a:p>
            <a:pPr algn="l"/>
            <a:r>
              <a:rPr lang="en-IN" sz="1700">
                <a:solidFill>
                  <a:srgbClr val="FFFFFF"/>
                </a:solidFill>
              </a:rPr>
              <a:t>Smart Device Usage Analysis → Marketing Strategy</a:t>
            </a:r>
          </a:p>
          <a:p>
            <a:pPr algn="l"/>
            <a:r>
              <a:rPr lang="en-IN" sz="1700">
                <a:solidFill>
                  <a:srgbClr val="FFFFFF"/>
                </a:solidFill>
              </a:rPr>
              <a:t>(Mehar Fatima)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36B6726-D120-DA37-589E-08CA246979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84649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dirty="0"/>
              <a:t>Activity Heatmap (Hourly)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DFB5B-08E8-22B5-460D-90BF72631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114" y="2011680"/>
            <a:ext cx="5899548" cy="4846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EE801234-903B-EE93-F8D6-F4618D12E9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930031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t>5. Share — Insights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Users prioritize activity tracking; sleep tracking lags.</a:t>
            </a:r>
          </a:p>
          <a:p>
            <a:r>
              <a:rPr sz="2000" dirty="0"/>
              <a:t>Engagement intensity aligns with daily routines (afternoons).</a:t>
            </a:r>
          </a:p>
          <a:p>
            <a:r>
              <a:rPr sz="2000" dirty="0"/>
              <a:t>Marketing should reinforce consistent habits and celebrate progress.</a:t>
            </a:r>
          </a:p>
          <a:p>
            <a:r>
              <a:rPr sz="2000" dirty="0"/>
              <a:t>Clear visuals connect trends to actions stakeholders can back.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047D70C3-7A95-C946-C1EB-C7497791A3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08338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A06533E-72CC-BE12-4951-F2530062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IN" dirty="0"/>
              <a:t>User Level Distribution of Key Daily Activity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333654-1D57-C3BB-3AB3-0B45349DC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277723" y="2367279"/>
            <a:ext cx="6586117" cy="421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8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D040908E-F91B-70FC-E092-113C49BC5C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50468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E28CED8-0A63-A6A6-6C7F-A076FFB9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lang="en-IN" dirty="0"/>
              <a:t>Average Minutes of Sleep Across Users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EDFDA1-B0E0-4E7A-617D-AD2C76AEA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668621" y="2355087"/>
            <a:ext cx="5780691" cy="43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98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7B290E4A-CEAF-A3D6-F50F-AC744EA8EA2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70911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rPr dirty="0"/>
              <a:t>6. Act — Recommendations for Leaf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3328"/>
            <a:ext cx="8229600" cy="4023360"/>
          </a:xfrm>
        </p:spPr>
        <p:txBody>
          <a:bodyPr>
            <a:normAutofit/>
          </a:bodyPr>
          <a:lstStyle/>
          <a:p>
            <a:r>
              <a:rPr sz="2000" dirty="0"/>
              <a:t>Sleep wellness campaigns: bedtime reminders, stress reduction prompts.</a:t>
            </a:r>
          </a:p>
          <a:p>
            <a:r>
              <a:rPr sz="2000" dirty="0"/>
              <a:t>Gamified streaks &amp; challenges: 7-day activity streaks; rewards for 10k steps.</a:t>
            </a:r>
          </a:p>
          <a:p>
            <a:r>
              <a:rPr sz="2000" dirty="0"/>
              <a:t>Timed nudges: Midday activity &amp; afternoon mindfulness prompts.</a:t>
            </a:r>
          </a:p>
          <a:p>
            <a:r>
              <a:rPr sz="2000" dirty="0"/>
              <a:t>Community &amp; influencer programs: social proof and shared goals.</a:t>
            </a:r>
          </a:p>
          <a:p>
            <a:r>
              <a:rPr sz="2000" dirty="0"/>
              <a:t>Differentiate Leaf: a fashionable, holistic wellness companion (bracelet/necklace/clip).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D6528922-099F-2EFA-0819-A09EB39F97D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413924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t>Data Limitations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6176" y="2286000"/>
            <a:ext cx="38404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sz="2000" dirty="0"/>
              <a:t>Limitations</a:t>
            </a:r>
          </a:p>
          <a:p>
            <a:pPr lvl="1"/>
            <a:r>
              <a:rPr sz="2000" dirty="0"/>
              <a:t>Small, short-duration Fitbit sample.</a:t>
            </a:r>
          </a:p>
          <a:p>
            <a:pPr lvl="1"/>
            <a:r>
              <a:rPr sz="2000" dirty="0"/>
              <a:t>Not fully representative of </a:t>
            </a:r>
            <a:r>
              <a:rPr sz="2000" dirty="0" err="1"/>
              <a:t>Bellabeat’s</a:t>
            </a:r>
            <a:r>
              <a:rPr sz="2000" dirty="0"/>
              <a:t> female user base.</a:t>
            </a:r>
          </a:p>
          <a:p>
            <a:pPr lvl="1"/>
            <a:r>
              <a:rPr sz="2000" dirty="0"/>
              <a:t>Potential missingness in sleep/weight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4608" y="2286000"/>
            <a:ext cx="38404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sz="2000" dirty="0"/>
              <a:t>Next Steps</a:t>
            </a:r>
          </a:p>
          <a:p>
            <a:pPr lvl="1"/>
            <a:r>
              <a:rPr sz="2000" dirty="0"/>
              <a:t>Leverage </a:t>
            </a:r>
            <a:r>
              <a:rPr sz="2000" dirty="0" err="1"/>
              <a:t>Bellabeat</a:t>
            </a:r>
            <a:r>
              <a:rPr sz="2000" dirty="0"/>
              <a:t> app data for scale and gender specificity.</a:t>
            </a:r>
          </a:p>
          <a:p>
            <a:pPr lvl="1"/>
            <a:r>
              <a:rPr sz="2000" dirty="0"/>
              <a:t>Surveys to capture motivations and barriers.</a:t>
            </a:r>
          </a:p>
          <a:p>
            <a:pPr lvl="1"/>
            <a:r>
              <a:rPr sz="2000" dirty="0"/>
              <a:t>Extend to other products (Time, Spring) for cross-sell insights.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14B78CC-337D-1E81-28A0-04CA31D84D4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62661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2279904"/>
            <a:ext cx="76809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dirty="0"/>
              <a:t>Contact: Mehar Fatima</a:t>
            </a:r>
            <a:br>
              <a:rPr sz="2000" dirty="0"/>
            </a:br>
            <a:r>
              <a:rPr sz="2000" dirty="0"/>
              <a:t>Portfolio Case Study — </a:t>
            </a:r>
            <a:r>
              <a:rPr sz="2000" dirty="0" err="1"/>
              <a:t>Bellabeat</a:t>
            </a:r>
            <a:r>
              <a:rPr sz="2000" dirty="0"/>
              <a:t> Leaf</a:t>
            </a:r>
            <a:br>
              <a:rPr sz="2000" dirty="0"/>
            </a:b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B9BB101F-5E42-5301-DFE2-090E9A41FCA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69882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IN"/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2462784"/>
            <a:ext cx="768096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Bellabeat</a:t>
            </a:r>
            <a:r>
              <a:rPr lang="en-US" sz="2400" dirty="0"/>
              <a:t> aims to grow in women’s wellness wearables. Using Fitbit public data, we examined daily activity and sleep patterns to understand how people use smart devices. Key findings: strong focus on activity tracking (steps-calories correlation), limited sleep logging, and inconsistent long-term engagement. Recommendations center on sleep wellness campaigns, gamified habit loops, timely nudges, and community-led branding to increase retention and brand affinity.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hink-cell data - do not delete" hidden="1">
            <a:extLst>
              <a:ext uri="{FF2B5EF4-FFF2-40B4-BE49-F238E27FC236}">
                <a16:creationId xmlns:a16="http://schemas.microsoft.com/office/drawing/2014/main" id="{33EB6206-5665-B162-B488-3AC568DC303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27825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IN"/>
              <a:t>Elevator Pitch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2426208"/>
            <a:ext cx="76809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Position Leaf as a daily wellness companion that turns small routines into lasting habits. Use data-driven nudges for midday activity and bedtime consistency, reward streaks, and build community challenges. This will boost engagement, retention, and customer lifetime value in </a:t>
            </a:r>
            <a:r>
              <a:rPr lang="en-US" sz="2400" dirty="0" err="1"/>
              <a:t>Bellabeat’s</a:t>
            </a:r>
            <a:r>
              <a:rPr lang="en-US" sz="2400" dirty="0"/>
              <a:t> core audience.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2344849C-D722-32F8-2845-21043735FE4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466520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IN"/>
              <a:t>1. Ask — Business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Goal</a:t>
            </a:r>
            <a:r>
              <a:rPr lang="en-IN" sz="2000" dirty="0"/>
              <a:t>: Identify smart device usage trends to guide </a:t>
            </a:r>
            <a:r>
              <a:rPr lang="en-IN" sz="2000" dirty="0" err="1"/>
              <a:t>Bellabeat</a:t>
            </a:r>
            <a:r>
              <a:rPr lang="en-IN" sz="2000" dirty="0"/>
              <a:t> Leaf marketing.</a:t>
            </a:r>
          </a:p>
          <a:p>
            <a:r>
              <a:rPr lang="en-IN" sz="2000" b="1" dirty="0"/>
              <a:t>Questions</a:t>
            </a:r>
            <a:r>
              <a:rPr lang="en-IN" sz="2000" dirty="0"/>
              <a:t>: What trends exist? How do they apply to </a:t>
            </a:r>
            <a:r>
              <a:rPr lang="en-IN" sz="2000" dirty="0" err="1"/>
              <a:t>Bellabeat</a:t>
            </a:r>
            <a:r>
              <a:rPr lang="en-IN" sz="2000" dirty="0"/>
              <a:t> customers? How do they inform marketing?</a:t>
            </a:r>
          </a:p>
          <a:p>
            <a:r>
              <a:rPr lang="en-IN" sz="2000" b="1" dirty="0"/>
              <a:t>Stakeholders</a:t>
            </a:r>
            <a:r>
              <a:rPr lang="en-IN" sz="2000" dirty="0"/>
              <a:t>: Urška Sršen (CCO), Sando Mur (Exec), </a:t>
            </a:r>
            <a:r>
              <a:rPr lang="en-IN" sz="2000" dirty="0" err="1"/>
              <a:t>Bellabeat</a:t>
            </a:r>
            <a:r>
              <a:rPr lang="en-IN" sz="2000" dirty="0"/>
              <a:t> Marketing Analytics.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262AF51-94E6-BE8C-DCE5-A13EDE6589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57798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t>2. Prepare —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b="1" dirty="0"/>
              <a:t>Primary</a:t>
            </a:r>
            <a:r>
              <a:rPr sz="2000" dirty="0"/>
              <a:t>: Fitbit Fitness Tracker data (Kaggle, CC0). ~30 users; activity, calories, sleep, intensities.</a:t>
            </a:r>
          </a:p>
          <a:p>
            <a:r>
              <a:rPr sz="2000" b="1" dirty="0"/>
              <a:t>Strengths</a:t>
            </a:r>
            <a:r>
              <a:rPr sz="2000" dirty="0"/>
              <a:t>: Real-world usage; multiple wellness dimensions.</a:t>
            </a:r>
          </a:p>
          <a:p>
            <a:r>
              <a:rPr sz="2000" b="1" dirty="0"/>
              <a:t>Limitations</a:t>
            </a:r>
            <a:r>
              <a:rPr sz="2000" dirty="0"/>
              <a:t>: Small sample; short duration; not fully representative of </a:t>
            </a:r>
            <a:r>
              <a:rPr sz="2000" dirty="0" err="1"/>
              <a:t>Bellabeat’s</a:t>
            </a:r>
            <a:r>
              <a:rPr sz="2000" dirty="0"/>
              <a:t> female user base.</a:t>
            </a:r>
          </a:p>
          <a:p>
            <a:r>
              <a:rPr sz="2000" b="1" dirty="0"/>
              <a:t>Mitigation</a:t>
            </a:r>
            <a:r>
              <a:rPr sz="2000" dirty="0"/>
              <a:t>: Treat as directional; combine with </a:t>
            </a:r>
            <a:r>
              <a:rPr sz="2000" dirty="0" err="1"/>
              <a:t>Bellabeat</a:t>
            </a:r>
            <a:r>
              <a:rPr sz="2000" dirty="0"/>
              <a:t> app data where possible.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6B5E84B8-ED8E-F78F-0977-A1625566862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41854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>
            <a:normAutofit fontScale="90000"/>
          </a:bodyPr>
          <a:lstStyle/>
          <a:p>
            <a:r>
              <a:t>3. Process —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Consolidated daily activity, sleep (and weight if present) by user and date.</a:t>
            </a:r>
          </a:p>
          <a:p>
            <a:r>
              <a:rPr sz="2000" dirty="0"/>
              <a:t>Removed duplicates, standardized dates, handled nulls, and filtered incomplete logs.</a:t>
            </a:r>
          </a:p>
          <a:p>
            <a:r>
              <a:rPr sz="2000" dirty="0"/>
              <a:t>Created derived fields: active minutes, sleep efficiency, steps-to-calories ratio.</a:t>
            </a:r>
          </a:p>
          <a:p>
            <a:r>
              <a:rPr sz="2000" dirty="0"/>
              <a:t>Outcome: Analysis-ready table linking activity and sleep per user-day.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64D53DC-8A23-31B6-6E40-96052A2EBA2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85678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t>4. Analyze — Findings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2414016"/>
            <a:ext cx="38404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sz="2000" dirty="0"/>
              <a:t>Activity &amp; Engagement</a:t>
            </a:r>
          </a:p>
          <a:p>
            <a:pPr lvl="1"/>
            <a:r>
              <a:rPr sz="2000" dirty="0"/>
              <a:t>Avg steps ≈ 7.6k (below 10k benchmark).</a:t>
            </a:r>
          </a:p>
          <a:p>
            <a:pPr lvl="1"/>
            <a:r>
              <a:rPr sz="2000" dirty="0"/>
              <a:t>Strong steps ↔ calories correlation.</a:t>
            </a:r>
          </a:p>
          <a:p>
            <a:pPr lvl="1"/>
            <a:r>
              <a:rPr sz="2000" dirty="0"/>
              <a:t>Peak device use: 12–6 pm; weekend dips.</a:t>
            </a:r>
          </a:p>
          <a:p>
            <a:pPr lvl="1"/>
            <a:r>
              <a:rPr sz="2000" dirty="0"/>
              <a:t>Only ~1/3 users track daily (consistency gap).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4608" y="2414016"/>
            <a:ext cx="384048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sz="2000" dirty="0"/>
              <a:t>Sleep Insights</a:t>
            </a:r>
          </a:p>
          <a:p>
            <a:pPr lvl="1"/>
            <a:r>
              <a:rPr sz="2000" dirty="0"/>
              <a:t>Avg sleep ≈ 6.9 hours (below 7–9 guideline).</a:t>
            </a:r>
          </a:p>
          <a:p>
            <a:pPr lvl="1"/>
            <a:r>
              <a:rPr sz="2000" dirty="0"/>
              <a:t>Sleep logs sparser than activity logs.</a:t>
            </a:r>
          </a:p>
          <a:p>
            <a:pPr lvl="1"/>
            <a:r>
              <a:rPr sz="2000" dirty="0"/>
              <a:t>Users who log sleep often show higher overall engagement.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223A524C-39EA-2950-9AC0-7894041EEE3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73846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pPr algn="ctr"/>
            <a:r>
              <a:rPr dirty="0"/>
              <a:t>Steps vs Calories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798CB-3460-8646-1F51-3AC07F594C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828" y="2320324"/>
            <a:ext cx="5710343" cy="433923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4C9C9C74-6322-3D12-23A2-AC5291E2787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69378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>
            <a:normAutofit/>
          </a:bodyPr>
          <a:lstStyle/>
          <a:p>
            <a:pPr algn="ctr"/>
            <a:r>
              <a:rPr dirty="0"/>
              <a:t>Sleep Duration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9FBAA-82C5-F20E-B7C2-17B9917C8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9274" y="2034363"/>
            <a:ext cx="6205452" cy="482363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614</Words>
  <Application>Microsoft Office PowerPoint</Application>
  <PresentationFormat>On-screen Show (4:3)</PresentationFormat>
  <Paragraphs>59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Century Gothic</vt:lpstr>
      <vt:lpstr>Wingdings 3</vt:lpstr>
      <vt:lpstr>Ion Boardroom</vt:lpstr>
      <vt:lpstr>think-cell Slide</vt:lpstr>
      <vt:lpstr>Bellabeat Leaf — Portfolio Case Study</vt:lpstr>
      <vt:lpstr>Executive Summary</vt:lpstr>
      <vt:lpstr>Elevator Pitch</vt:lpstr>
      <vt:lpstr>1. Ask — Business Task</vt:lpstr>
      <vt:lpstr>2. Prepare — Data Sources</vt:lpstr>
      <vt:lpstr>3. Process — Cleaning &amp; Preparation</vt:lpstr>
      <vt:lpstr>4. Analyze — Findings</vt:lpstr>
      <vt:lpstr>Steps vs Calories</vt:lpstr>
      <vt:lpstr>Sleep Duration Distribution</vt:lpstr>
      <vt:lpstr>Activity Heatmap (Hourly)</vt:lpstr>
      <vt:lpstr>5. Share — Insights Story</vt:lpstr>
      <vt:lpstr>User Level Distribution of Key Daily Activity Metrics</vt:lpstr>
      <vt:lpstr>Average Minutes of Sleep Across Users</vt:lpstr>
      <vt:lpstr>6. Act — Recommendations for Leaf</vt:lpstr>
      <vt:lpstr>Data Limitations &amp; 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Mehar Fatima</cp:lastModifiedBy>
  <cp:revision>2</cp:revision>
  <dcterms:created xsi:type="dcterms:W3CDTF">2013-01-27T09:14:16Z</dcterms:created>
  <dcterms:modified xsi:type="dcterms:W3CDTF">2025-08-24T17:56:26Z</dcterms:modified>
  <cp:category/>
</cp:coreProperties>
</file>