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67" r:id="rId4"/>
    <p:sldId id="268" r:id="rId5"/>
    <p:sldId id="273" r:id="rId6"/>
    <p:sldId id="269" r:id="rId7"/>
    <p:sldId id="271" r:id="rId8"/>
    <p:sldId id="270"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2D2F"/>
    <a:srgbClr val="922223"/>
    <a:srgbClr val="C2272F"/>
    <a:srgbClr val="F4FEEC"/>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p:scale>
          <a:sx n="53" d="100"/>
          <a:sy n="53" d="100"/>
        </p:scale>
        <p:origin x="1176" y="1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6E8A09-6534-4B10-BC27-5B79873A046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PK"/>
        </a:p>
      </dgm:t>
    </dgm:pt>
    <dgm:pt modelId="{5ED38983-27AF-4972-B3DC-F7AC0143D6AD}">
      <dgm:prSet phldrT="[Text]" custT="1"/>
      <dgm:spPr/>
      <dgm:t>
        <a:bodyPr/>
        <a:lstStyle/>
        <a:p>
          <a:r>
            <a:rPr lang="en-US" sz="2000" dirty="0"/>
            <a:t>M Saadullah Zafar</a:t>
          </a:r>
        </a:p>
        <a:p>
          <a:r>
            <a:rPr lang="en-US" sz="2000" dirty="0"/>
            <a:t>(2021-CS-414)</a:t>
          </a:r>
          <a:endParaRPr lang="en-PK" sz="2000" dirty="0"/>
        </a:p>
      </dgm:t>
    </dgm:pt>
    <dgm:pt modelId="{9C72F12B-B3A8-44B4-AC9F-6C78D78C1196}" type="parTrans" cxnId="{6B653513-06D8-4E36-8095-6DF11B0FC6EE}">
      <dgm:prSet/>
      <dgm:spPr/>
      <dgm:t>
        <a:bodyPr/>
        <a:lstStyle/>
        <a:p>
          <a:endParaRPr lang="en-PK"/>
        </a:p>
      </dgm:t>
    </dgm:pt>
    <dgm:pt modelId="{12B78472-61D1-4526-A5CB-6FA3501D0D20}" type="sibTrans" cxnId="{6B653513-06D8-4E36-8095-6DF11B0FC6EE}">
      <dgm:prSet/>
      <dgm:spPr/>
      <dgm:t>
        <a:bodyPr/>
        <a:lstStyle/>
        <a:p>
          <a:endParaRPr lang="en-PK"/>
        </a:p>
      </dgm:t>
    </dgm:pt>
    <dgm:pt modelId="{8A52F7CC-FE62-400F-96AD-A0FB1C36E626}">
      <dgm:prSet phldrT="[Text]" custT="1"/>
      <dgm:spPr/>
      <dgm:t>
        <a:bodyPr/>
        <a:lstStyle/>
        <a:p>
          <a:r>
            <a:rPr lang="en-US" sz="2000" dirty="0"/>
            <a:t>Hafiz Abdul Samad</a:t>
          </a:r>
        </a:p>
        <a:p>
          <a:r>
            <a:rPr lang="en-US" sz="2000" dirty="0"/>
            <a:t>(2021-CS-433)</a:t>
          </a:r>
          <a:endParaRPr lang="en-PK" sz="2000" dirty="0"/>
        </a:p>
      </dgm:t>
    </dgm:pt>
    <dgm:pt modelId="{73628CFD-2D71-4E72-A3BC-64C183C4454B}" type="parTrans" cxnId="{C202858F-314A-4E03-8E1F-74C7680D1726}">
      <dgm:prSet/>
      <dgm:spPr/>
      <dgm:t>
        <a:bodyPr/>
        <a:lstStyle/>
        <a:p>
          <a:endParaRPr lang="en-PK"/>
        </a:p>
      </dgm:t>
    </dgm:pt>
    <dgm:pt modelId="{C47B6281-6017-41E2-B93E-0AB00E8042CF}" type="sibTrans" cxnId="{C202858F-314A-4E03-8E1F-74C7680D1726}">
      <dgm:prSet/>
      <dgm:spPr/>
      <dgm:t>
        <a:bodyPr/>
        <a:lstStyle/>
        <a:p>
          <a:endParaRPr lang="en-PK"/>
        </a:p>
      </dgm:t>
    </dgm:pt>
    <dgm:pt modelId="{F91757AC-AB78-40E5-96D0-22F24C29A391}" type="pres">
      <dgm:prSet presAssocID="{BB6E8A09-6534-4B10-BC27-5B79873A046F}" presName="Name0" presStyleCnt="0">
        <dgm:presLayoutVars>
          <dgm:chMax val="7"/>
          <dgm:chPref val="7"/>
          <dgm:dir/>
        </dgm:presLayoutVars>
      </dgm:prSet>
      <dgm:spPr/>
    </dgm:pt>
    <dgm:pt modelId="{AC5522DC-BCFD-485E-81BB-595B6409AA99}" type="pres">
      <dgm:prSet presAssocID="{BB6E8A09-6534-4B10-BC27-5B79873A046F}" presName="Name1" presStyleCnt="0"/>
      <dgm:spPr/>
    </dgm:pt>
    <dgm:pt modelId="{8B682870-BB0A-4B1A-99A9-B43FB0B095FB}" type="pres">
      <dgm:prSet presAssocID="{BB6E8A09-6534-4B10-BC27-5B79873A046F}" presName="cycle" presStyleCnt="0"/>
      <dgm:spPr/>
    </dgm:pt>
    <dgm:pt modelId="{35F6F239-5304-4A05-930D-14E7860728F2}" type="pres">
      <dgm:prSet presAssocID="{BB6E8A09-6534-4B10-BC27-5B79873A046F}" presName="srcNode" presStyleLbl="node1" presStyleIdx="0" presStyleCnt="2"/>
      <dgm:spPr/>
    </dgm:pt>
    <dgm:pt modelId="{773BE794-365E-4AD8-91F2-4BFCDAEF0466}" type="pres">
      <dgm:prSet presAssocID="{BB6E8A09-6534-4B10-BC27-5B79873A046F}" presName="conn" presStyleLbl="parChTrans1D2" presStyleIdx="0" presStyleCnt="1"/>
      <dgm:spPr/>
    </dgm:pt>
    <dgm:pt modelId="{7CAB655F-8DB9-40ED-9AD1-B738486A0AF2}" type="pres">
      <dgm:prSet presAssocID="{BB6E8A09-6534-4B10-BC27-5B79873A046F}" presName="extraNode" presStyleLbl="node1" presStyleIdx="0" presStyleCnt="2"/>
      <dgm:spPr/>
    </dgm:pt>
    <dgm:pt modelId="{9F91566D-2AAE-442A-8DFC-943F7F68337B}" type="pres">
      <dgm:prSet presAssocID="{BB6E8A09-6534-4B10-BC27-5B79873A046F}" presName="dstNode" presStyleLbl="node1" presStyleIdx="0" presStyleCnt="2"/>
      <dgm:spPr/>
    </dgm:pt>
    <dgm:pt modelId="{B2B57F62-818F-4D2D-8626-C814FDE36BEE}" type="pres">
      <dgm:prSet presAssocID="{5ED38983-27AF-4972-B3DC-F7AC0143D6AD}" presName="text_1" presStyleLbl="node1" presStyleIdx="0" presStyleCnt="2">
        <dgm:presLayoutVars>
          <dgm:bulletEnabled val="1"/>
        </dgm:presLayoutVars>
      </dgm:prSet>
      <dgm:spPr/>
    </dgm:pt>
    <dgm:pt modelId="{8D57862A-1342-4F91-898A-AA4AFC8A1C95}" type="pres">
      <dgm:prSet presAssocID="{5ED38983-27AF-4972-B3DC-F7AC0143D6AD}" presName="accent_1" presStyleCnt="0"/>
      <dgm:spPr/>
    </dgm:pt>
    <dgm:pt modelId="{42D5B01B-8D08-4365-B3F2-F624DE724B8E}" type="pres">
      <dgm:prSet presAssocID="{5ED38983-27AF-4972-B3DC-F7AC0143D6AD}" presName="accentRepeatNode" presStyleLbl="solidFgAcc1" presStyleIdx="0" presStyleCnt="2"/>
      <dgm:spPr/>
    </dgm:pt>
    <dgm:pt modelId="{CDF430B4-031A-41DC-BF21-746954E0535C}" type="pres">
      <dgm:prSet presAssocID="{8A52F7CC-FE62-400F-96AD-A0FB1C36E626}" presName="text_2" presStyleLbl="node1" presStyleIdx="1" presStyleCnt="2">
        <dgm:presLayoutVars>
          <dgm:bulletEnabled val="1"/>
        </dgm:presLayoutVars>
      </dgm:prSet>
      <dgm:spPr/>
    </dgm:pt>
    <dgm:pt modelId="{6F9AEB54-40EE-49B2-804F-E016000FA381}" type="pres">
      <dgm:prSet presAssocID="{8A52F7CC-FE62-400F-96AD-A0FB1C36E626}" presName="accent_2" presStyleCnt="0"/>
      <dgm:spPr/>
    </dgm:pt>
    <dgm:pt modelId="{B3C17042-3F1A-42B3-81BC-49811BACA1BF}" type="pres">
      <dgm:prSet presAssocID="{8A52F7CC-FE62-400F-96AD-A0FB1C36E626}" presName="accentRepeatNode" presStyleLbl="solidFgAcc1" presStyleIdx="1" presStyleCnt="2"/>
      <dgm:spPr/>
    </dgm:pt>
  </dgm:ptLst>
  <dgm:cxnLst>
    <dgm:cxn modelId="{ACD83C05-B893-4BCD-8683-D6D069346C0E}" type="presOf" srcId="{8A52F7CC-FE62-400F-96AD-A0FB1C36E626}" destId="{CDF430B4-031A-41DC-BF21-746954E0535C}" srcOrd="0" destOrd="0" presId="urn:microsoft.com/office/officeart/2008/layout/VerticalCurvedList"/>
    <dgm:cxn modelId="{6B653513-06D8-4E36-8095-6DF11B0FC6EE}" srcId="{BB6E8A09-6534-4B10-BC27-5B79873A046F}" destId="{5ED38983-27AF-4972-B3DC-F7AC0143D6AD}" srcOrd="0" destOrd="0" parTransId="{9C72F12B-B3A8-44B4-AC9F-6C78D78C1196}" sibTransId="{12B78472-61D1-4526-A5CB-6FA3501D0D20}"/>
    <dgm:cxn modelId="{CBEBE62E-E22F-49A0-AC63-44DB37B3ED21}" type="presOf" srcId="{5ED38983-27AF-4972-B3DC-F7AC0143D6AD}" destId="{B2B57F62-818F-4D2D-8626-C814FDE36BEE}" srcOrd="0" destOrd="0" presId="urn:microsoft.com/office/officeart/2008/layout/VerticalCurvedList"/>
    <dgm:cxn modelId="{C202858F-314A-4E03-8E1F-74C7680D1726}" srcId="{BB6E8A09-6534-4B10-BC27-5B79873A046F}" destId="{8A52F7CC-FE62-400F-96AD-A0FB1C36E626}" srcOrd="1" destOrd="0" parTransId="{73628CFD-2D71-4E72-A3BC-64C183C4454B}" sibTransId="{C47B6281-6017-41E2-B93E-0AB00E8042CF}"/>
    <dgm:cxn modelId="{85A94BDB-45DA-44EA-9DB0-917DBFBBD57C}" type="presOf" srcId="{BB6E8A09-6534-4B10-BC27-5B79873A046F}" destId="{F91757AC-AB78-40E5-96D0-22F24C29A391}" srcOrd="0" destOrd="0" presId="urn:microsoft.com/office/officeart/2008/layout/VerticalCurvedList"/>
    <dgm:cxn modelId="{6E654EE9-0D3F-4A94-8292-1939165AEE6A}" type="presOf" srcId="{12B78472-61D1-4526-A5CB-6FA3501D0D20}" destId="{773BE794-365E-4AD8-91F2-4BFCDAEF0466}" srcOrd="0" destOrd="0" presId="urn:microsoft.com/office/officeart/2008/layout/VerticalCurvedList"/>
    <dgm:cxn modelId="{8A3B04C8-47F3-45E4-99CA-3F1A2DEEC225}" type="presParOf" srcId="{F91757AC-AB78-40E5-96D0-22F24C29A391}" destId="{AC5522DC-BCFD-485E-81BB-595B6409AA99}" srcOrd="0" destOrd="0" presId="urn:microsoft.com/office/officeart/2008/layout/VerticalCurvedList"/>
    <dgm:cxn modelId="{42DCB8FF-A93F-422B-BC48-1806CF48C4BD}" type="presParOf" srcId="{AC5522DC-BCFD-485E-81BB-595B6409AA99}" destId="{8B682870-BB0A-4B1A-99A9-B43FB0B095FB}" srcOrd="0" destOrd="0" presId="urn:microsoft.com/office/officeart/2008/layout/VerticalCurvedList"/>
    <dgm:cxn modelId="{79196064-658B-4638-9DFE-CE0EFEEFA267}" type="presParOf" srcId="{8B682870-BB0A-4B1A-99A9-B43FB0B095FB}" destId="{35F6F239-5304-4A05-930D-14E7860728F2}" srcOrd="0" destOrd="0" presId="urn:microsoft.com/office/officeart/2008/layout/VerticalCurvedList"/>
    <dgm:cxn modelId="{03E6C55E-A595-4466-AEEB-10535F5AE2A8}" type="presParOf" srcId="{8B682870-BB0A-4B1A-99A9-B43FB0B095FB}" destId="{773BE794-365E-4AD8-91F2-4BFCDAEF0466}" srcOrd="1" destOrd="0" presId="urn:microsoft.com/office/officeart/2008/layout/VerticalCurvedList"/>
    <dgm:cxn modelId="{BE72AA42-D2A0-44EF-9F18-9B60C6C57F23}" type="presParOf" srcId="{8B682870-BB0A-4B1A-99A9-B43FB0B095FB}" destId="{7CAB655F-8DB9-40ED-9AD1-B738486A0AF2}" srcOrd="2" destOrd="0" presId="urn:microsoft.com/office/officeart/2008/layout/VerticalCurvedList"/>
    <dgm:cxn modelId="{D0DB65C7-532C-4228-812D-38C4CD59E066}" type="presParOf" srcId="{8B682870-BB0A-4B1A-99A9-B43FB0B095FB}" destId="{9F91566D-2AAE-442A-8DFC-943F7F68337B}" srcOrd="3" destOrd="0" presId="urn:microsoft.com/office/officeart/2008/layout/VerticalCurvedList"/>
    <dgm:cxn modelId="{B1447919-0F84-4059-911D-48E4BAE19C8A}" type="presParOf" srcId="{AC5522DC-BCFD-485E-81BB-595B6409AA99}" destId="{B2B57F62-818F-4D2D-8626-C814FDE36BEE}" srcOrd="1" destOrd="0" presId="urn:microsoft.com/office/officeart/2008/layout/VerticalCurvedList"/>
    <dgm:cxn modelId="{96B063A4-AE2F-491D-BBCA-A937DAAEE5A5}" type="presParOf" srcId="{AC5522DC-BCFD-485E-81BB-595B6409AA99}" destId="{8D57862A-1342-4F91-898A-AA4AFC8A1C95}" srcOrd="2" destOrd="0" presId="urn:microsoft.com/office/officeart/2008/layout/VerticalCurvedList"/>
    <dgm:cxn modelId="{ED0207EA-AA0F-41CD-AE40-6F278CBC7969}" type="presParOf" srcId="{8D57862A-1342-4F91-898A-AA4AFC8A1C95}" destId="{42D5B01B-8D08-4365-B3F2-F624DE724B8E}" srcOrd="0" destOrd="0" presId="urn:microsoft.com/office/officeart/2008/layout/VerticalCurvedList"/>
    <dgm:cxn modelId="{5DF2764C-E3CD-493B-9680-E37CDE4AE9FA}" type="presParOf" srcId="{AC5522DC-BCFD-485E-81BB-595B6409AA99}" destId="{CDF430B4-031A-41DC-BF21-746954E0535C}" srcOrd="3" destOrd="0" presId="urn:microsoft.com/office/officeart/2008/layout/VerticalCurvedList"/>
    <dgm:cxn modelId="{D3770280-4FD2-4950-9F5A-67661FD47974}" type="presParOf" srcId="{AC5522DC-BCFD-485E-81BB-595B6409AA99}" destId="{6F9AEB54-40EE-49B2-804F-E016000FA381}" srcOrd="4" destOrd="0" presId="urn:microsoft.com/office/officeart/2008/layout/VerticalCurvedList"/>
    <dgm:cxn modelId="{6ADFF6A2-DA8F-4595-BE23-BA9FF1493F54}" type="presParOf" srcId="{6F9AEB54-40EE-49B2-804F-E016000FA381}" destId="{B3C17042-3F1A-42B3-81BC-49811BACA1B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EE2DDD-911E-4802-B5BD-EA4AC688ACE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PK"/>
        </a:p>
      </dgm:t>
    </dgm:pt>
    <dgm:pt modelId="{B6351E5E-8C52-42BC-B4FB-A1AE0505A610}">
      <dgm:prSet phldrT="[Text]" custT="1"/>
      <dgm:spPr/>
      <dgm:t>
        <a:bodyPr/>
        <a:lstStyle/>
        <a:p>
          <a:r>
            <a:rPr lang="en-US" sz="2000" dirty="0"/>
            <a:t>Dr Abdul Jaleel</a:t>
          </a:r>
        </a:p>
        <a:p>
          <a:r>
            <a:rPr lang="en-US" sz="2000" dirty="0"/>
            <a:t>(Supervisor)</a:t>
          </a:r>
          <a:endParaRPr lang="en-PK" sz="2000" dirty="0"/>
        </a:p>
      </dgm:t>
    </dgm:pt>
    <dgm:pt modelId="{2FA4ECE7-DE99-4473-BAD7-BE43FC1AFAD7}" type="parTrans" cxnId="{E22DFC71-04AB-44CC-9CB0-936EA31BD2B0}">
      <dgm:prSet/>
      <dgm:spPr/>
      <dgm:t>
        <a:bodyPr/>
        <a:lstStyle/>
        <a:p>
          <a:endParaRPr lang="en-PK"/>
        </a:p>
      </dgm:t>
    </dgm:pt>
    <dgm:pt modelId="{4942AAEB-62DE-462F-A166-7F8974897262}" type="sibTrans" cxnId="{E22DFC71-04AB-44CC-9CB0-936EA31BD2B0}">
      <dgm:prSet/>
      <dgm:spPr/>
      <dgm:t>
        <a:bodyPr/>
        <a:lstStyle/>
        <a:p>
          <a:endParaRPr lang="en-PK"/>
        </a:p>
      </dgm:t>
    </dgm:pt>
    <dgm:pt modelId="{508F4BBE-526B-4947-ABC6-7204017F1F53}">
      <dgm:prSet phldrT="[Text]" custT="1"/>
      <dgm:spPr/>
      <dgm:t>
        <a:bodyPr/>
        <a:lstStyle/>
        <a:p>
          <a:r>
            <a:rPr lang="en-US" sz="2000" dirty="0" err="1"/>
            <a:t>Mr</a:t>
          </a:r>
          <a:r>
            <a:rPr lang="en-US" sz="2000" dirty="0"/>
            <a:t> Shehzad Aslam</a:t>
          </a:r>
        </a:p>
        <a:p>
          <a:r>
            <a:rPr lang="en-US" sz="2000" dirty="0"/>
            <a:t>(Co-supervisor)</a:t>
          </a:r>
          <a:endParaRPr lang="en-PK" sz="2000" dirty="0"/>
        </a:p>
      </dgm:t>
    </dgm:pt>
    <dgm:pt modelId="{CEDF85DE-FA8C-4358-AE02-7F341AA75527}" type="parTrans" cxnId="{E015C1AE-0FCB-4550-A44B-102A6CEAB8F0}">
      <dgm:prSet/>
      <dgm:spPr/>
      <dgm:t>
        <a:bodyPr/>
        <a:lstStyle/>
        <a:p>
          <a:endParaRPr lang="en-PK"/>
        </a:p>
      </dgm:t>
    </dgm:pt>
    <dgm:pt modelId="{7B67C69E-7E54-43B5-B235-AD3523DDD316}" type="sibTrans" cxnId="{E015C1AE-0FCB-4550-A44B-102A6CEAB8F0}">
      <dgm:prSet/>
      <dgm:spPr/>
      <dgm:t>
        <a:bodyPr/>
        <a:lstStyle/>
        <a:p>
          <a:endParaRPr lang="en-PK"/>
        </a:p>
      </dgm:t>
    </dgm:pt>
    <dgm:pt modelId="{D73DEA3C-416E-4AA6-8E62-ACDE2DA6E6AF}" type="pres">
      <dgm:prSet presAssocID="{F3EE2DDD-911E-4802-B5BD-EA4AC688ACEF}" presName="Name0" presStyleCnt="0">
        <dgm:presLayoutVars>
          <dgm:chMax val="7"/>
          <dgm:chPref val="7"/>
          <dgm:dir/>
        </dgm:presLayoutVars>
      </dgm:prSet>
      <dgm:spPr/>
    </dgm:pt>
    <dgm:pt modelId="{180679AB-AE7A-4C79-A746-A453A46B337C}" type="pres">
      <dgm:prSet presAssocID="{F3EE2DDD-911E-4802-B5BD-EA4AC688ACEF}" presName="Name1" presStyleCnt="0"/>
      <dgm:spPr/>
    </dgm:pt>
    <dgm:pt modelId="{1FEEC47A-68A9-4E12-B24A-CC3D475328BF}" type="pres">
      <dgm:prSet presAssocID="{F3EE2DDD-911E-4802-B5BD-EA4AC688ACEF}" presName="cycle" presStyleCnt="0"/>
      <dgm:spPr/>
    </dgm:pt>
    <dgm:pt modelId="{63897888-D352-4485-88B5-60057A4B40B1}" type="pres">
      <dgm:prSet presAssocID="{F3EE2DDD-911E-4802-B5BD-EA4AC688ACEF}" presName="srcNode" presStyleLbl="node1" presStyleIdx="0" presStyleCnt="2"/>
      <dgm:spPr/>
    </dgm:pt>
    <dgm:pt modelId="{658E42B4-CECA-46F9-89EF-0CAE8B8399F5}" type="pres">
      <dgm:prSet presAssocID="{F3EE2DDD-911E-4802-B5BD-EA4AC688ACEF}" presName="conn" presStyleLbl="parChTrans1D2" presStyleIdx="0" presStyleCnt="1"/>
      <dgm:spPr/>
    </dgm:pt>
    <dgm:pt modelId="{977D5840-3007-4E2B-B6E7-0D5B68C01C79}" type="pres">
      <dgm:prSet presAssocID="{F3EE2DDD-911E-4802-B5BD-EA4AC688ACEF}" presName="extraNode" presStyleLbl="node1" presStyleIdx="0" presStyleCnt="2"/>
      <dgm:spPr/>
    </dgm:pt>
    <dgm:pt modelId="{1D582A87-150F-43A0-B586-C254AF437DF9}" type="pres">
      <dgm:prSet presAssocID="{F3EE2DDD-911E-4802-B5BD-EA4AC688ACEF}" presName="dstNode" presStyleLbl="node1" presStyleIdx="0" presStyleCnt="2"/>
      <dgm:spPr/>
    </dgm:pt>
    <dgm:pt modelId="{0FAFA69C-C95D-4B9A-BF18-D5055B5B5395}" type="pres">
      <dgm:prSet presAssocID="{B6351E5E-8C52-42BC-B4FB-A1AE0505A610}" presName="text_1" presStyleLbl="node1" presStyleIdx="0" presStyleCnt="2">
        <dgm:presLayoutVars>
          <dgm:bulletEnabled val="1"/>
        </dgm:presLayoutVars>
      </dgm:prSet>
      <dgm:spPr/>
    </dgm:pt>
    <dgm:pt modelId="{ACBB9A94-32BA-4849-8FFF-71936E3E76E5}" type="pres">
      <dgm:prSet presAssocID="{B6351E5E-8C52-42BC-B4FB-A1AE0505A610}" presName="accent_1" presStyleCnt="0"/>
      <dgm:spPr/>
    </dgm:pt>
    <dgm:pt modelId="{D2C5E08A-5D00-44C0-A732-4D4EE0ED588D}" type="pres">
      <dgm:prSet presAssocID="{B6351E5E-8C52-42BC-B4FB-A1AE0505A610}" presName="accentRepeatNode" presStyleLbl="solidFgAcc1" presStyleIdx="0" presStyleCnt="2"/>
      <dgm:spPr/>
    </dgm:pt>
    <dgm:pt modelId="{639AE3F2-EFB5-461F-84FC-F1DCB14409B8}" type="pres">
      <dgm:prSet presAssocID="{508F4BBE-526B-4947-ABC6-7204017F1F53}" presName="text_2" presStyleLbl="node1" presStyleIdx="1" presStyleCnt="2">
        <dgm:presLayoutVars>
          <dgm:bulletEnabled val="1"/>
        </dgm:presLayoutVars>
      </dgm:prSet>
      <dgm:spPr/>
    </dgm:pt>
    <dgm:pt modelId="{5AF7B7D0-5812-4D2B-8E8F-0D95A5CD9C38}" type="pres">
      <dgm:prSet presAssocID="{508F4BBE-526B-4947-ABC6-7204017F1F53}" presName="accent_2" presStyleCnt="0"/>
      <dgm:spPr/>
    </dgm:pt>
    <dgm:pt modelId="{C606C4E2-4AF6-4924-8EEC-64406279A1E8}" type="pres">
      <dgm:prSet presAssocID="{508F4BBE-526B-4947-ABC6-7204017F1F53}" presName="accentRepeatNode" presStyleLbl="solidFgAcc1" presStyleIdx="1" presStyleCnt="2"/>
      <dgm:spPr/>
    </dgm:pt>
  </dgm:ptLst>
  <dgm:cxnLst>
    <dgm:cxn modelId="{A444D40B-F7F5-4CBA-B3B7-644ACA1CFE22}" type="presOf" srcId="{4942AAEB-62DE-462F-A166-7F8974897262}" destId="{658E42B4-CECA-46F9-89EF-0CAE8B8399F5}" srcOrd="0" destOrd="0" presId="urn:microsoft.com/office/officeart/2008/layout/VerticalCurvedList"/>
    <dgm:cxn modelId="{1A8B8149-5A7C-4B37-88CA-378CCE024C6D}" type="presOf" srcId="{B6351E5E-8C52-42BC-B4FB-A1AE0505A610}" destId="{0FAFA69C-C95D-4B9A-BF18-D5055B5B5395}" srcOrd="0" destOrd="0" presId="urn:microsoft.com/office/officeart/2008/layout/VerticalCurvedList"/>
    <dgm:cxn modelId="{E22DFC71-04AB-44CC-9CB0-936EA31BD2B0}" srcId="{F3EE2DDD-911E-4802-B5BD-EA4AC688ACEF}" destId="{B6351E5E-8C52-42BC-B4FB-A1AE0505A610}" srcOrd="0" destOrd="0" parTransId="{2FA4ECE7-DE99-4473-BAD7-BE43FC1AFAD7}" sibTransId="{4942AAEB-62DE-462F-A166-7F8974897262}"/>
    <dgm:cxn modelId="{B59F7790-4426-46D0-88DA-16F82F578A8B}" type="presOf" srcId="{F3EE2DDD-911E-4802-B5BD-EA4AC688ACEF}" destId="{D73DEA3C-416E-4AA6-8E62-ACDE2DA6E6AF}" srcOrd="0" destOrd="0" presId="urn:microsoft.com/office/officeart/2008/layout/VerticalCurvedList"/>
    <dgm:cxn modelId="{E015C1AE-0FCB-4550-A44B-102A6CEAB8F0}" srcId="{F3EE2DDD-911E-4802-B5BD-EA4AC688ACEF}" destId="{508F4BBE-526B-4947-ABC6-7204017F1F53}" srcOrd="1" destOrd="0" parTransId="{CEDF85DE-FA8C-4358-AE02-7F341AA75527}" sibTransId="{7B67C69E-7E54-43B5-B235-AD3523DDD316}"/>
    <dgm:cxn modelId="{A0FD7BD7-08B3-47A7-A1FB-EA8E3D0FA6C1}" type="presOf" srcId="{508F4BBE-526B-4947-ABC6-7204017F1F53}" destId="{639AE3F2-EFB5-461F-84FC-F1DCB14409B8}" srcOrd="0" destOrd="0" presId="urn:microsoft.com/office/officeart/2008/layout/VerticalCurvedList"/>
    <dgm:cxn modelId="{50EAD220-2A04-4C51-9DFE-51E87CEC4C87}" type="presParOf" srcId="{D73DEA3C-416E-4AA6-8E62-ACDE2DA6E6AF}" destId="{180679AB-AE7A-4C79-A746-A453A46B337C}" srcOrd="0" destOrd="0" presId="urn:microsoft.com/office/officeart/2008/layout/VerticalCurvedList"/>
    <dgm:cxn modelId="{40661D95-0D78-4F4A-82EB-2B86A7810EAE}" type="presParOf" srcId="{180679AB-AE7A-4C79-A746-A453A46B337C}" destId="{1FEEC47A-68A9-4E12-B24A-CC3D475328BF}" srcOrd="0" destOrd="0" presId="urn:microsoft.com/office/officeart/2008/layout/VerticalCurvedList"/>
    <dgm:cxn modelId="{B33D17B5-3612-4FF9-965E-1EEA1606FC44}" type="presParOf" srcId="{1FEEC47A-68A9-4E12-B24A-CC3D475328BF}" destId="{63897888-D352-4485-88B5-60057A4B40B1}" srcOrd="0" destOrd="0" presId="urn:microsoft.com/office/officeart/2008/layout/VerticalCurvedList"/>
    <dgm:cxn modelId="{BF3D4E5B-1187-4A79-9761-6E5E220AB7BB}" type="presParOf" srcId="{1FEEC47A-68A9-4E12-B24A-CC3D475328BF}" destId="{658E42B4-CECA-46F9-89EF-0CAE8B8399F5}" srcOrd="1" destOrd="0" presId="urn:microsoft.com/office/officeart/2008/layout/VerticalCurvedList"/>
    <dgm:cxn modelId="{105082C0-FDA8-4F17-A71B-D16376404094}" type="presParOf" srcId="{1FEEC47A-68A9-4E12-B24A-CC3D475328BF}" destId="{977D5840-3007-4E2B-B6E7-0D5B68C01C79}" srcOrd="2" destOrd="0" presId="urn:microsoft.com/office/officeart/2008/layout/VerticalCurvedList"/>
    <dgm:cxn modelId="{B9E56FC6-5776-42E3-849E-BBA20C82AA98}" type="presParOf" srcId="{1FEEC47A-68A9-4E12-B24A-CC3D475328BF}" destId="{1D582A87-150F-43A0-B586-C254AF437DF9}" srcOrd="3" destOrd="0" presId="urn:microsoft.com/office/officeart/2008/layout/VerticalCurvedList"/>
    <dgm:cxn modelId="{8342D36A-FFA3-4077-9907-C5DD821E61CC}" type="presParOf" srcId="{180679AB-AE7A-4C79-A746-A453A46B337C}" destId="{0FAFA69C-C95D-4B9A-BF18-D5055B5B5395}" srcOrd="1" destOrd="0" presId="urn:microsoft.com/office/officeart/2008/layout/VerticalCurvedList"/>
    <dgm:cxn modelId="{9949BCFA-AA0C-4CC0-8D15-3E7CE4B03322}" type="presParOf" srcId="{180679AB-AE7A-4C79-A746-A453A46B337C}" destId="{ACBB9A94-32BA-4849-8FFF-71936E3E76E5}" srcOrd="2" destOrd="0" presId="urn:microsoft.com/office/officeart/2008/layout/VerticalCurvedList"/>
    <dgm:cxn modelId="{07C9BF97-35C0-4AB4-B1EB-2F2F33A9A7F5}" type="presParOf" srcId="{ACBB9A94-32BA-4849-8FFF-71936E3E76E5}" destId="{D2C5E08A-5D00-44C0-A732-4D4EE0ED588D}" srcOrd="0" destOrd="0" presId="urn:microsoft.com/office/officeart/2008/layout/VerticalCurvedList"/>
    <dgm:cxn modelId="{ED924185-AEB5-4078-A1D3-AF7A7BEA0BA4}" type="presParOf" srcId="{180679AB-AE7A-4C79-A746-A453A46B337C}" destId="{639AE3F2-EFB5-461F-84FC-F1DCB14409B8}" srcOrd="3" destOrd="0" presId="urn:microsoft.com/office/officeart/2008/layout/VerticalCurvedList"/>
    <dgm:cxn modelId="{C59AACDC-8F92-4795-9929-4DF0CC23F239}" type="presParOf" srcId="{180679AB-AE7A-4C79-A746-A453A46B337C}" destId="{5AF7B7D0-5812-4D2B-8E8F-0D95A5CD9C38}" srcOrd="4" destOrd="0" presId="urn:microsoft.com/office/officeart/2008/layout/VerticalCurvedList"/>
    <dgm:cxn modelId="{22D67D6E-804F-4913-8376-F94766993EF5}" type="presParOf" srcId="{5AF7B7D0-5812-4D2B-8E8F-0D95A5CD9C38}" destId="{C606C4E2-4AF6-4924-8EEC-64406279A1E8}"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77E2F2-B1B4-4DDA-BE9F-6EBF7C17F16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PK"/>
        </a:p>
      </dgm:t>
    </dgm:pt>
    <dgm:pt modelId="{322E3190-2B62-4FC8-B49D-8DFEDC3C7F01}">
      <dgm:prSet phldrT="[Text]" custT="1"/>
      <dgm:spPr/>
      <dgm:t>
        <a:bodyPr/>
        <a:lstStyle/>
        <a:p>
          <a:r>
            <a:rPr lang="en-US" sz="2800" dirty="0">
              <a:solidFill>
                <a:schemeClr val="tx1">
                  <a:lumMod val="75000"/>
                  <a:lumOff val="25000"/>
                </a:schemeClr>
              </a:solidFill>
            </a:rPr>
            <a:t>Overburdened emergency services lead to </a:t>
          </a:r>
          <a:r>
            <a:rPr lang="en-US" sz="2800" b="1" dirty="0">
              <a:solidFill>
                <a:schemeClr val="tx1">
                  <a:lumMod val="75000"/>
                  <a:lumOff val="25000"/>
                </a:schemeClr>
              </a:solidFill>
              <a:effectLst>
                <a:outerShdw blurRad="38100" dist="38100" dir="2700000" algn="tl">
                  <a:srgbClr val="000000">
                    <a:alpha val="43137"/>
                  </a:srgbClr>
                </a:outerShdw>
              </a:effectLst>
            </a:rPr>
            <a:t>late responses </a:t>
          </a:r>
          <a:r>
            <a:rPr lang="en-US" sz="2800" dirty="0">
              <a:solidFill>
                <a:schemeClr val="tx1">
                  <a:lumMod val="75000"/>
                  <a:lumOff val="25000"/>
                </a:schemeClr>
              </a:solidFill>
            </a:rPr>
            <a:t>due to high demand and operational inefficiencies.</a:t>
          </a:r>
          <a:endParaRPr lang="en-PK" sz="2800" dirty="0">
            <a:solidFill>
              <a:schemeClr val="tx1">
                <a:lumMod val="75000"/>
                <a:lumOff val="25000"/>
              </a:schemeClr>
            </a:solidFill>
          </a:endParaRPr>
        </a:p>
      </dgm:t>
    </dgm:pt>
    <dgm:pt modelId="{10A5B82B-FBA8-479E-8B8A-45FF7D91C371}" type="parTrans" cxnId="{20523A57-2B69-4F17-89A3-3EAE687B2ED1}">
      <dgm:prSet/>
      <dgm:spPr/>
      <dgm:t>
        <a:bodyPr/>
        <a:lstStyle/>
        <a:p>
          <a:endParaRPr lang="en-PK" sz="2800">
            <a:solidFill>
              <a:schemeClr val="tx1">
                <a:lumMod val="75000"/>
                <a:lumOff val="25000"/>
              </a:schemeClr>
            </a:solidFill>
          </a:endParaRPr>
        </a:p>
      </dgm:t>
    </dgm:pt>
    <dgm:pt modelId="{1DFC4997-B943-4718-B824-B0E5E48D94CC}" type="sibTrans" cxnId="{20523A57-2B69-4F17-89A3-3EAE687B2ED1}">
      <dgm:prSet/>
      <dgm:spPr/>
      <dgm:t>
        <a:bodyPr/>
        <a:lstStyle/>
        <a:p>
          <a:endParaRPr lang="en-PK" sz="2800">
            <a:solidFill>
              <a:schemeClr val="tx1">
                <a:lumMod val="75000"/>
                <a:lumOff val="25000"/>
              </a:schemeClr>
            </a:solidFill>
          </a:endParaRPr>
        </a:p>
      </dgm:t>
    </dgm:pt>
    <dgm:pt modelId="{F8EC6C8A-55E7-4259-A9AD-EC559553FDAD}">
      <dgm:prSet phldrT="[Text]" custT="1"/>
      <dgm:spPr/>
      <dgm:t>
        <a:bodyPr/>
        <a:lstStyle/>
        <a:p>
          <a:r>
            <a:rPr lang="en-US" sz="2800" b="1" dirty="0">
              <a:solidFill>
                <a:schemeClr val="tx1">
                  <a:lumMod val="75000"/>
                  <a:lumOff val="25000"/>
                </a:schemeClr>
              </a:solidFill>
              <a:effectLst>
                <a:outerShdw blurRad="38100" dist="38100" dir="2700000" algn="tl">
                  <a:srgbClr val="000000">
                    <a:alpha val="43137"/>
                  </a:srgbClr>
                </a:outerShdw>
              </a:effectLst>
            </a:rPr>
            <a:t>Lack of public awareness </a:t>
          </a:r>
          <a:r>
            <a:rPr lang="en-US" sz="2800" dirty="0">
              <a:solidFill>
                <a:schemeClr val="tx1">
                  <a:lumMod val="75000"/>
                  <a:lumOff val="25000"/>
                </a:schemeClr>
              </a:solidFill>
            </a:rPr>
            <a:t>on basic first aid and emergency protocols leaves many unprepared in urgent situations.</a:t>
          </a:r>
          <a:endParaRPr lang="en-PK" sz="2800" dirty="0">
            <a:solidFill>
              <a:schemeClr val="tx1">
                <a:lumMod val="75000"/>
                <a:lumOff val="25000"/>
              </a:schemeClr>
            </a:solidFill>
          </a:endParaRPr>
        </a:p>
      </dgm:t>
    </dgm:pt>
    <dgm:pt modelId="{03A1EB7F-8549-4A50-A35C-7334C4940EDA}" type="parTrans" cxnId="{54E1F302-1273-4D87-A5E0-03C88081FFC7}">
      <dgm:prSet/>
      <dgm:spPr/>
      <dgm:t>
        <a:bodyPr/>
        <a:lstStyle/>
        <a:p>
          <a:endParaRPr lang="en-PK" sz="2800">
            <a:solidFill>
              <a:schemeClr val="tx1">
                <a:lumMod val="75000"/>
                <a:lumOff val="25000"/>
              </a:schemeClr>
            </a:solidFill>
          </a:endParaRPr>
        </a:p>
      </dgm:t>
    </dgm:pt>
    <dgm:pt modelId="{FB196D82-6C63-4ABD-8DDC-52F94C00818B}" type="sibTrans" cxnId="{54E1F302-1273-4D87-A5E0-03C88081FFC7}">
      <dgm:prSet/>
      <dgm:spPr/>
      <dgm:t>
        <a:bodyPr/>
        <a:lstStyle/>
        <a:p>
          <a:endParaRPr lang="en-PK" sz="2800">
            <a:solidFill>
              <a:schemeClr val="tx1">
                <a:lumMod val="75000"/>
                <a:lumOff val="25000"/>
              </a:schemeClr>
            </a:solidFill>
          </a:endParaRPr>
        </a:p>
      </dgm:t>
    </dgm:pt>
    <dgm:pt modelId="{D2BD7E0F-4BF6-479F-861D-2C986AC19EFD}">
      <dgm:prSet phldrT="[Text]" custT="1"/>
      <dgm:spPr/>
      <dgm:t>
        <a:bodyPr/>
        <a:lstStyle/>
        <a:p>
          <a:r>
            <a:rPr lang="en-US" sz="2800" dirty="0">
              <a:solidFill>
                <a:schemeClr val="tx1">
                  <a:lumMod val="75000"/>
                  <a:lumOff val="25000"/>
                </a:schemeClr>
              </a:solidFill>
            </a:rPr>
            <a:t>Insufficient real-time information cause </a:t>
          </a:r>
          <a:r>
            <a:rPr lang="en-US" sz="2800" b="1" dirty="0">
              <a:solidFill>
                <a:schemeClr val="tx1">
                  <a:lumMod val="75000"/>
                  <a:lumOff val="25000"/>
                </a:schemeClr>
              </a:solidFill>
              <a:effectLst>
                <a:outerShdw blurRad="38100" dist="38100" dir="2700000" algn="tl">
                  <a:srgbClr val="000000">
                    <a:alpha val="43137"/>
                  </a:srgbClr>
                </a:outerShdw>
              </a:effectLst>
            </a:rPr>
            <a:t>delays and confusion </a:t>
          </a:r>
          <a:r>
            <a:rPr lang="en-US" sz="2800" dirty="0">
              <a:solidFill>
                <a:schemeClr val="tx1">
                  <a:lumMod val="75000"/>
                  <a:lumOff val="25000"/>
                </a:schemeClr>
              </a:solidFill>
            </a:rPr>
            <a:t>during emergencies.</a:t>
          </a:r>
        </a:p>
      </dgm:t>
    </dgm:pt>
    <dgm:pt modelId="{3658C64C-6BB0-40AC-918C-BC4A260E1779}" type="sibTrans" cxnId="{2030A27B-0D92-4FC1-8446-68CDFF482529}">
      <dgm:prSet/>
      <dgm:spPr/>
      <dgm:t>
        <a:bodyPr/>
        <a:lstStyle/>
        <a:p>
          <a:endParaRPr lang="en-PK" sz="2800">
            <a:solidFill>
              <a:schemeClr val="tx1">
                <a:lumMod val="75000"/>
                <a:lumOff val="25000"/>
              </a:schemeClr>
            </a:solidFill>
          </a:endParaRPr>
        </a:p>
      </dgm:t>
    </dgm:pt>
    <dgm:pt modelId="{0BE975BB-AF7C-4F29-85F8-DF7E8F35E450}" type="parTrans" cxnId="{2030A27B-0D92-4FC1-8446-68CDFF482529}">
      <dgm:prSet/>
      <dgm:spPr/>
      <dgm:t>
        <a:bodyPr/>
        <a:lstStyle/>
        <a:p>
          <a:endParaRPr lang="en-PK" sz="2800">
            <a:solidFill>
              <a:schemeClr val="tx1">
                <a:lumMod val="75000"/>
                <a:lumOff val="25000"/>
              </a:schemeClr>
            </a:solidFill>
          </a:endParaRPr>
        </a:p>
      </dgm:t>
    </dgm:pt>
    <dgm:pt modelId="{8B1B3CA4-78C4-4F7D-90FA-8F449C6D732F}" type="pres">
      <dgm:prSet presAssocID="{4D77E2F2-B1B4-4DDA-BE9F-6EBF7C17F16B}" presName="vert0" presStyleCnt="0">
        <dgm:presLayoutVars>
          <dgm:dir/>
          <dgm:animOne val="branch"/>
          <dgm:animLvl val="lvl"/>
        </dgm:presLayoutVars>
      </dgm:prSet>
      <dgm:spPr/>
    </dgm:pt>
    <dgm:pt modelId="{B092E21D-9EF1-46A6-9B50-4DD9CCC30844}" type="pres">
      <dgm:prSet presAssocID="{D2BD7E0F-4BF6-479F-861D-2C986AC19EFD}" presName="thickLine" presStyleLbl="alignNode1" presStyleIdx="0" presStyleCnt="3"/>
      <dgm:spPr>
        <a:ln>
          <a:solidFill>
            <a:schemeClr val="tx1">
              <a:lumMod val="75000"/>
              <a:lumOff val="25000"/>
            </a:schemeClr>
          </a:solidFill>
        </a:ln>
      </dgm:spPr>
    </dgm:pt>
    <dgm:pt modelId="{B7C820B0-337F-4276-93E0-3EDF02422849}" type="pres">
      <dgm:prSet presAssocID="{D2BD7E0F-4BF6-479F-861D-2C986AC19EFD}" presName="horz1" presStyleCnt="0"/>
      <dgm:spPr/>
    </dgm:pt>
    <dgm:pt modelId="{259224D7-939B-44E4-8762-72475EEC6AD8}" type="pres">
      <dgm:prSet presAssocID="{D2BD7E0F-4BF6-479F-861D-2C986AC19EFD}" presName="tx1" presStyleLbl="revTx" presStyleIdx="0" presStyleCnt="3"/>
      <dgm:spPr/>
    </dgm:pt>
    <dgm:pt modelId="{295E0880-CDDA-439C-A722-B0F602644C54}" type="pres">
      <dgm:prSet presAssocID="{D2BD7E0F-4BF6-479F-861D-2C986AC19EFD}" presName="vert1" presStyleCnt="0"/>
      <dgm:spPr/>
    </dgm:pt>
    <dgm:pt modelId="{65863991-C93C-437F-9710-04896CB4FF17}" type="pres">
      <dgm:prSet presAssocID="{322E3190-2B62-4FC8-B49D-8DFEDC3C7F01}" presName="thickLine" presStyleLbl="alignNode1" presStyleIdx="1" presStyleCnt="3"/>
      <dgm:spPr/>
    </dgm:pt>
    <dgm:pt modelId="{1D78156A-B8C2-4ECC-96BA-03BE3C1CD697}" type="pres">
      <dgm:prSet presAssocID="{322E3190-2B62-4FC8-B49D-8DFEDC3C7F01}" presName="horz1" presStyleCnt="0"/>
      <dgm:spPr/>
    </dgm:pt>
    <dgm:pt modelId="{1F772C7E-4273-44EA-BED5-32BDBDF79201}" type="pres">
      <dgm:prSet presAssocID="{322E3190-2B62-4FC8-B49D-8DFEDC3C7F01}" presName="tx1" presStyleLbl="revTx" presStyleIdx="1" presStyleCnt="3"/>
      <dgm:spPr/>
    </dgm:pt>
    <dgm:pt modelId="{E423CA1C-0FAB-40AC-9AAE-148F0850283C}" type="pres">
      <dgm:prSet presAssocID="{322E3190-2B62-4FC8-B49D-8DFEDC3C7F01}" presName="vert1" presStyleCnt="0"/>
      <dgm:spPr/>
    </dgm:pt>
    <dgm:pt modelId="{307DD256-01A5-43D4-8352-052A5CD8A69B}" type="pres">
      <dgm:prSet presAssocID="{F8EC6C8A-55E7-4259-A9AD-EC559553FDAD}" presName="thickLine" presStyleLbl="alignNode1" presStyleIdx="2" presStyleCnt="3"/>
      <dgm:spPr/>
    </dgm:pt>
    <dgm:pt modelId="{AA8C1DB7-E672-4D04-9529-D7A6C681A964}" type="pres">
      <dgm:prSet presAssocID="{F8EC6C8A-55E7-4259-A9AD-EC559553FDAD}" presName="horz1" presStyleCnt="0"/>
      <dgm:spPr/>
    </dgm:pt>
    <dgm:pt modelId="{9E098C61-5281-48B3-953C-7A9BF185D89D}" type="pres">
      <dgm:prSet presAssocID="{F8EC6C8A-55E7-4259-A9AD-EC559553FDAD}" presName="tx1" presStyleLbl="revTx" presStyleIdx="2" presStyleCnt="3"/>
      <dgm:spPr/>
    </dgm:pt>
    <dgm:pt modelId="{A41A68E2-4C26-4F27-A408-264951EF9B47}" type="pres">
      <dgm:prSet presAssocID="{F8EC6C8A-55E7-4259-A9AD-EC559553FDAD}" presName="vert1" presStyleCnt="0"/>
      <dgm:spPr/>
    </dgm:pt>
  </dgm:ptLst>
  <dgm:cxnLst>
    <dgm:cxn modelId="{54E1F302-1273-4D87-A5E0-03C88081FFC7}" srcId="{4D77E2F2-B1B4-4DDA-BE9F-6EBF7C17F16B}" destId="{F8EC6C8A-55E7-4259-A9AD-EC559553FDAD}" srcOrd="2" destOrd="0" parTransId="{03A1EB7F-8549-4A50-A35C-7334C4940EDA}" sibTransId="{FB196D82-6C63-4ABD-8DDC-52F94C00818B}"/>
    <dgm:cxn modelId="{3569A617-CFB6-4B39-9A97-0E9A1287C545}" type="presOf" srcId="{F8EC6C8A-55E7-4259-A9AD-EC559553FDAD}" destId="{9E098C61-5281-48B3-953C-7A9BF185D89D}" srcOrd="0" destOrd="0" presId="urn:microsoft.com/office/officeart/2008/layout/LinedList"/>
    <dgm:cxn modelId="{DB299739-F941-4498-840A-E56796CF31C4}" type="presOf" srcId="{4D77E2F2-B1B4-4DDA-BE9F-6EBF7C17F16B}" destId="{8B1B3CA4-78C4-4F7D-90FA-8F449C6D732F}" srcOrd="0" destOrd="0" presId="urn:microsoft.com/office/officeart/2008/layout/LinedList"/>
    <dgm:cxn modelId="{C071234E-368E-487E-979C-9404D7FC7D3D}" type="presOf" srcId="{D2BD7E0F-4BF6-479F-861D-2C986AC19EFD}" destId="{259224D7-939B-44E4-8762-72475EEC6AD8}" srcOrd="0" destOrd="0" presId="urn:microsoft.com/office/officeart/2008/layout/LinedList"/>
    <dgm:cxn modelId="{20523A57-2B69-4F17-89A3-3EAE687B2ED1}" srcId="{4D77E2F2-B1B4-4DDA-BE9F-6EBF7C17F16B}" destId="{322E3190-2B62-4FC8-B49D-8DFEDC3C7F01}" srcOrd="1" destOrd="0" parTransId="{10A5B82B-FBA8-479E-8B8A-45FF7D91C371}" sibTransId="{1DFC4997-B943-4718-B824-B0E5E48D94CC}"/>
    <dgm:cxn modelId="{2030A27B-0D92-4FC1-8446-68CDFF482529}" srcId="{4D77E2F2-B1B4-4DDA-BE9F-6EBF7C17F16B}" destId="{D2BD7E0F-4BF6-479F-861D-2C986AC19EFD}" srcOrd="0" destOrd="0" parTransId="{0BE975BB-AF7C-4F29-85F8-DF7E8F35E450}" sibTransId="{3658C64C-6BB0-40AC-918C-BC4A260E1779}"/>
    <dgm:cxn modelId="{A6119EBF-27D5-42A6-9984-9B2D16AAF5AC}" type="presOf" srcId="{322E3190-2B62-4FC8-B49D-8DFEDC3C7F01}" destId="{1F772C7E-4273-44EA-BED5-32BDBDF79201}" srcOrd="0" destOrd="0" presId="urn:microsoft.com/office/officeart/2008/layout/LinedList"/>
    <dgm:cxn modelId="{D2A7F244-F176-4B94-BC2B-DA4BC99FB693}" type="presParOf" srcId="{8B1B3CA4-78C4-4F7D-90FA-8F449C6D732F}" destId="{B092E21D-9EF1-46A6-9B50-4DD9CCC30844}" srcOrd="0" destOrd="0" presId="urn:microsoft.com/office/officeart/2008/layout/LinedList"/>
    <dgm:cxn modelId="{1DA26DF0-DA56-4E5D-A75E-361F0DDB59D8}" type="presParOf" srcId="{8B1B3CA4-78C4-4F7D-90FA-8F449C6D732F}" destId="{B7C820B0-337F-4276-93E0-3EDF02422849}" srcOrd="1" destOrd="0" presId="urn:microsoft.com/office/officeart/2008/layout/LinedList"/>
    <dgm:cxn modelId="{5EBB22C0-A35B-4728-9303-4050C7A95C41}" type="presParOf" srcId="{B7C820B0-337F-4276-93E0-3EDF02422849}" destId="{259224D7-939B-44E4-8762-72475EEC6AD8}" srcOrd="0" destOrd="0" presId="urn:microsoft.com/office/officeart/2008/layout/LinedList"/>
    <dgm:cxn modelId="{9F5366E1-8951-416B-9C40-EEC0AF819A2A}" type="presParOf" srcId="{B7C820B0-337F-4276-93E0-3EDF02422849}" destId="{295E0880-CDDA-439C-A722-B0F602644C54}" srcOrd="1" destOrd="0" presId="urn:microsoft.com/office/officeart/2008/layout/LinedList"/>
    <dgm:cxn modelId="{E14BFCA0-D2D7-4FF6-87DA-75188B41EF09}" type="presParOf" srcId="{8B1B3CA4-78C4-4F7D-90FA-8F449C6D732F}" destId="{65863991-C93C-437F-9710-04896CB4FF17}" srcOrd="2" destOrd="0" presId="urn:microsoft.com/office/officeart/2008/layout/LinedList"/>
    <dgm:cxn modelId="{225A48A4-46AD-435F-AA4F-EA57D6B5BA42}" type="presParOf" srcId="{8B1B3CA4-78C4-4F7D-90FA-8F449C6D732F}" destId="{1D78156A-B8C2-4ECC-96BA-03BE3C1CD697}" srcOrd="3" destOrd="0" presId="urn:microsoft.com/office/officeart/2008/layout/LinedList"/>
    <dgm:cxn modelId="{B2535D6E-CE82-4977-8CFE-E9D1309F3AAE}" type="presParOf" srcId="{1D78156A-B8C2-4ECC-96BA-03BE3C1CD697}" destId="{1F772C7E-4273-44EA-BED5-32BDBDF79201}" srcOrd="0" destOrd="0" presId="urn:microsoft.com/office/officeart/2008/layout/LinedList"/>
    <dgm:cxn modelId="{6C515CAB-A72F-488A-B0FB-920DF9CA3BAB}" type="presParOf" srcId="{1D78156A-B8C2-4ECC-96BA-03BE3C1CD697}" destId="{E423CA1C-0FAB-40AC-9AAE-148F0850283C}" srcOrd="1" destOrd="0" presId="urn:microsoft.com/office/officeart/2008/layout/LinedList"/>
    <dgm:cxn modelId="{9259534A-FD29-413E-97A8-DE52AC1B664F}" type="presParOf" srcId="{8B1B3CA4-78C4-4F7D-90FA-8F449C6D732F}" destId="{307DD256-01A5-43D4-8352-052A5CD8A69B}" srcOrd="4" destOrd="0" presId="urn:microsoft.com/office/officeart/2008/layout/LinedList"/>
    <dgm:cxn modelId="{50646C5B-7BF9-4F97-9AFD-D33961AD5545}" type="presParOf" srcId="{8B1B3CA4-78C4-4F7D-90FA-8F449C6D732F}" destId="{AA8C1DB7-E672-4D04-9529-D7A6C681A964}" srcOrd="5" destOrd="0" presId="urn:microsoft.com/office/officeart/2008/layout/LinedList"/>
    <dgm:cxn modelId="{B6C66D30-E10D-4791-A102-A09AE53D4E32}" type="presParOf" srcId="{AA8C1DB7-E672-4D04-9529-D7A6C681A964}" destId="{9E098C61-5281-48B3-953C-7A9BF185D89D}" srcOrd="0" destOrd="0" presId="urn:microsoft.com/office/officeart/2008/layout/LinedList"/>
    <dgm:cxn modelId="{24AC4083-9B98-4325-8061-69327D58D633}" type="presParOf" srcId="{AA8C1DB7-E672-4D04-9529-D7A6C681A964}" destId="{A41A68E2-4C26-4F27-A408-264951EF9B4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BE794-365E-4AD8-91F2-4BFCDAEF0466}">
      <dsp:nvSpPr>
        <dsp:cNvPr id="0" name=""/>
        <dsp:cNvSpPr/>
      </dsp:nvSpPr>
      <dsp:spPr>
        <a:xfrm>
          <a:off x="-3982069" y="-615632"/>
          <a:ext cx="4779129" cy="4779129"/>
        </a:xfrm>
        <a:prstGeom prst="blockArc">
          <a:avLst>
            <a:gd name="adj1" fmla="val 18900000"/>
            <a:gd name="adj2" fmla="val 2700000"/>
            <a:gd name="adj3" fmla="val 45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B57F62-818F-4D2D-8626-C814FDE36BEE}">
      <dsp:nvSpPr>
        <dsp:cNvPr id="0" name=""/>
        <dsp:cNvSpPr/>
      </dsp:nvSpPr>
      <dsp:spPr>
        <a:xfrm>
          <a:off x="652186" y="506847"/>
          <a:ext cx="4129698" cy="1013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508"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M Saadullah Zafar</a:t>
          </a:r>
        </a:p>
        <a:p>
          <a:pPr marL="0" lvl="0" indent="0" algn="l" defTabSz="889000">
            <a:lnSpc>
              <a:spcPct val="90000"/>
            </a:lnSpc>
            <a:spcBef>
              <a:spcPct val="0"/>
            </a:spcBef>
            <a:spcAft>
              <a:spcPct val="35000"/>
            </a:spcAft>
            <a:buNone/>
          </a:pPr>
          <a:r>
            <a:rPr lang="en-US" sz="2000" kern="1200" dirty="0"/>
            <a:t>(2021-CS-414)</a:t>
          </a:r>
          <a:endParaRPr lang="en-PK" sz="2000" kern="1200" dirty="0"/>
        </a:p>
      </dsp:txBody>
      <dsp:txXfrm>
        <a:off x="652186" y="506847"/>
        <a:ext cx="4129698" cy="1013553"/>
      </dsp:txXfrm>
    </dsp:sp>
    <dsp:sp modelId="{42D5B01B-8D08-4365-B3F2-F624DE724B8E}">
      <dsp:nvSpPr>
        <dsp:cNvPr id="0" name=""/>
        <dsp:cNvSpPr/>
      </dsp:nvSpPr>
      <dsp:spPr>
        <a:xfrm>
          <a:off x="18714" y="380153"/>
          <a:ext cx="1266942" cy="126694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F430B4-031A-41DC-BF21-746954E0535C}">
      <dsp:nvSpPr>
        <dsp:cNvPr id="0" name=""/>
        <dsp:cNvSpPr/>
      </dsp:nvSpPr>
      <dsp:spPr>
        <a:xfrm>
          <a:off x="652186" y="2027462"/>
          <a:ext cx="4129698" cy="1013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508"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Hafiz Abdul Samad</a:t>
          </a:r>
        </a:p>
        <a:p>
          <a:pPr marL="0" lvl="0" indent="0" algn="l" defTabSz="889000">
            <a:lnSpc>
              <a:spcPct val="90000"/>
            </a:lnSpc>
            <a:spcBef>
              <a:spcPct val="0"/>
            </a:spcBef>
            <a:spcAft>
              <a:spcPct val="35000"/>
            </a:spcAft>
            <a:buNone/>
          </a:pPr>
          <a:r>
            <a:rPr lang="en-US" sz="2000" kern="1200" dirty="0"/>
            <a:t>(2021-CS-433)</a:t>
          </a:r>
          <a:endParaRPr lang="en-PK" sz="2000" kern="1200" dirty="0"/>
        </a:p>
      </dsp:txBody>
      <dsp:txXfrm>
        <a:off x="652186" y="2027462"/>
        <a:ext cx="4129698" cy="1013553"/>
      </dsp:txXfrm>
    </dsp:sp>
    <dsp:sp modelId="{B3C17042-3F1A-42B3-81BC-49811BACA1BF}">
      <dsp:nvSpPr>
        <dsp:cNvPr id="0" name=""/>
        <dsp:cNvSpPr/>
      </dsp:nvSpPr>
      <dsp:spPr>
        <a:xfrm>
          <a:off x="18714" y="1900768"/>
          <a:ext cx="1266942" cy="126694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E42B4-CECA-46F9-89EF-0CAE8B8399F5}">
      <dsp:nvSpPr>
        <dsp:cNvPr id="0" name=""/>
        <dsp:cNvSpPr/>
      </dsp:nvSpPr>
      <dsp:spPr>
        <a:xfrm>
          <a:off x="-4275887" y="-660719"/>
          <a:ext cx="5131440" cy="5131440"/>
        </a:xfrm>
        <a:prstGeom prst="blockArc">
          <a:avLst>
            <a:gd name="adj1" fmla="val 18900000"/>
            <a:gd name="adj2" fmla="val 2700000"/>
            <a:gd name="adj3" fmla="val 42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AFA69C-C95D-4B9A-BF18-D5055B5B5395}">
      <dsp:nvSpPr>
        <dsp:cNvPr id="0" name=""/>
        <dsp:cNvSpPr/>
      </dsp:nvSpPr>
      <dsp:spPr>
        <a:xfrm>
          <a:off x="700373" y="544296"/>
          <a:ext cx="4080129" cy="1088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95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Dr Abdul Jaleel</a:t>
          </a:r>
        </a:p>
        <a:p>
          <a:pPr marL="0" lvl="0" indent="0" algn="l" defTabSz="889000">
            <a:lnSpc>
              <a:spcPct val="90000"/>
            </a:lnSpc>
            <a:spcBef>
              <a:spcPct val="0"/>
            </a:spcBef>
            <a:spcAft>
              <a:spcPct val="35000"/>
            </a:spcAft>
            <a:buNone/>
          </a:pPr>
          <a:r>
            <a:rPr lang="en-US" sz="2000" kern="1200" dirty="0"/>
            <a:t>(Supervisor)</a:t>
          </a:r>
          <a:endParaRPr lang="en-PK" sz="2000" kern="1200" dirty="0"/>
        </a:p>
      </dsp:txBody>
      <dsp:txXfrm>
        <a:off x="700373" y="544296"/>
        <a:ext cx="4080129" cy="1088440"/>
      </dsp:txXfrm>
    </dsp:sp>
    <dsp:sp modelId="{D2C5E08A-5D00-44C0-A732-4D4EE0ED588D}">
      <dsp:nvSpPr>
        <dsp:cNvPr id="0" name=""/>
        <dsp:cNvSpPr/>
      </dsp:nvSpPr>
      <dsp:spPr>
        <a:xfrm>
          <a:off x="20097" y="408241"/>
          <a:ext cx="1360551" cy="13605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9AE3F2-EFB5-461F-84FC-F1DCB14409B8}">
      <dsp:nvSpPr>
        <dsp:cNvPr id="0" name=""/>
        <dsp:cNvSpPr/>
      </dsp:nvSpPr>
      <dsp:spPr>
        <a:xfrm>
          <a:off x="700373" y="2177262"/>
          <a:ext cx="4080129" cy="1088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95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err="1"/>
            <a:t>Mr</a:t>
          </a:r>
          <a:r>
            <a:rPr lang="en-US" sz="2000" kern="1200" dirty="0"/>
            <a:t> Shehzad Aslam</a:t>
          </a:r>
        </a:p>
        <a:p>
          <a:pPr marL="0" lvl="0" indent="0" algn="l" defTabSz="889000">
            <a:lnSpc>
              <a:spcPct val="90000"/>
            </a:lnSpc>
            <a:spcBef>
              <a:spcPct val="0"/>
            </a:spcBef>
            <a:spcAft>
              <a:spcPct val="35000"/>
            </a:spcAft>
            <a:buNone/>
          </a:pPr>
          <a:r>
            <a:rPr lang="en-US" sz="2000" kern="1200" dirty="0"/>
            <a:t>(Co-supervisor)</a:t>
          </a:r>
          <a:endParaRPr lang="en-PK" sz="2000" kern="1200" dirty="0"/>
        </a:p>
      </dsp:txBody>
      <dsp:txXfrm>
        <a:off x="700373" y="2177262"/>
        <a:ext cx="4080129" cy="1088440"/>
      </dsp:txXfrm>
    </dsp:sp>
    <dsp:sp modelId="{C606C4E2-4AF6-4924-8EEC-64406279A1E8}">
      <dsp:nvSpPr>
        <dsp:cNvPr id="0" name=""/>
        <dsp:cNvSpPr/>
      </dsp:nvSpPr>
      <dsp:spPr>
        <a:xfrm>
          <a:off x="20097" y="2041207"/>
          <a:ext cx="1360551" cy="13605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2E21D-9EF1-46A6-9B50-4DD9CCC30844}">
      <dsp:nvSpPr>
        <dsp:cNvPr id="0" name=""/>
        <dsp:cNvSpPr/>
      </dsp:nvSpPr>
      <dsp:spPr>
        <a:xfrm>
          <a:off x="0" y="2232"/>
          <a:ext cx="9144000" cy="0"/>
        </a:xfrm>
        <a:prstGeom prst="line">
          <a:avLst/>
        </a:prstGeom>
        <a:solidFill>
          <a:schemeClr val="accent1">
            <a:hueOff val="0"/>
            <a:satOff val="0"/>
            <a:lumOff val="0"/>
            <a:alphaOff val="0"/>
          </a:schemeClr>
        </a:solidFill>
        <a:ln w="127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9224D7-939B-44E4-8762-72475EEC6AD8}">
      <dsp:nvSpPr>
        <dsp:cNvPr id="0" name=""/>
        <dsp:cNvSpPr/>
      </dsp:nvSpPr>
      <dsp:spPr>
        <a:xfrm>
          <a:off x="0" y="2232"/>
          <a:ext cx="914400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lumMod val="75000"/>
                  <a:lumOff val="25000"/>
                </a:schemeClr>
              </a:solidFill>
            </a:rPr>
            <a:t>Insufficient real-time information cause </a:t>
          </a:r>
          <a:r>
            <a:rPr lang="en-US" sz="2800" b="1" kern="1200" dirty="0">
              <a:solidFill>
                <a:schemeClr val="tx1">
                  <a:lumMod val="75000"/>
                  <a:lumOff val="25000"/>
                </a:schemeClr>
              </a:solidFill>
              <a:effectLst>
                <a:outerShdw blurRad="38100" dist="38100" dir="2700000" algn="tl">
                  <a:srgbClr val="000000">
                    <a:alpha val="43137"/>
                  </a:srgbClr>
                </a:outerShdw>
              </a:effectLst>
            </a:rPr>
            <a:t>delays and confusion </a:t>
          </a:r>
          <a:r>
            <a:rPr lang="en-US" sz="2800" kern="1200" dirty="0">
              <a:solidFill>
                <a:schemeClr val="tx1">
                  <a:lumMod val="75000"/>
                  <a:lumOff val="25000"/>
                </a:schemeClr>
              </a:solidFill>
            </a:rPr>
            <a:t>during emergencies.</a:t>
          </a:r>
        </a:p>
      </dsp:txBody>
      <dsp:txXfrm>
        <a:off x="0" y="2232"/>
        <a:ext cx="9144000" cy="1522511"/>
      </dsp:txXfrm>
    </dsp:sp>
    <dsp:sp modelId="{65863991-C93C-437F-9710-04896CB4FF17}">
      <dsp:nvSpPr>
        <dsp:cNvPr id="0" name=""/>
        <dsp:cNvSpPr/>
      </dsp:nvSpPr>
      <dsp:spPr>
        <a:xfrm>
          <a:off x="0" y="1524744"/>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72C7E-4273-44EA-BED5-32BDBDF79201}">
      <dsp:nvSpPr>
        <dsp:cNvPr id="0" name=""/>
        <dsp:cNvSpPr/>
      </dsp:nvSpPr>
      <dsp:spPr>
        <a:xfrm>
          <a:off x="0" y="1524744"/>
          <a:ext cx="914400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lumMod val="75000"/>
                  <a:lumOff val="25000"/>
                </a:schemeClr>
              </a:solidFill>
            </a:rPr>
            <a:t>Overburdened emergency services lead to </a:t>
          </a:r>
          <a:r>
            <a:rPr lang="en-US" sz="2800" b="1" kern="1200" dirty="0">
              <a:solidFill>
                <a:schemeClr val="tx1">
                  <a:lumMod val="75000"/>
                  <a:lumOff val="25000"/>
                </a:schemeClr>
              </a:solidFill>
              <a:effectLst>
                <a:outerShdw blurRad="38100" dist="38100" dir="2700000" algn="tl">
                  <a:srgbClr val="000000">
                    <a:alpha val="43137"/>
                  </a:srgbClr>
                </a:outerShdw>
              </a:effectLst>
            </a:rPr>
            <a:t>late responses </a:t>
          </a:r>
          <a:r>
            <a:rPr lang="en-US" sz="2800" kern="1200" dirty="0">
              <a:solidFill>
                <a:schemeClr val="tx1">
                  <a:lumMod val="75000"/>
                  <a:lumOff val="25000"/>
                </a:schemeClr>
              </a:solidFill>
            </a:rPr>
            <a:t>due to high demand and operational inefficiencies.</a:t>
          </a:r>
          <a:endParaRPr lang="en-PK" sz="2800" kern="1200" dirty="0">
            <a:solidFill>
              <a:schemeClr val="tx1">
                <a:lumMod val="75000"/>
                <a:lumOff val="25000"/>
              </a:schemeClr>
            </a:solidFill>
          </a:endParaRPr>
        </a:p>
      </dsp:txBody>
      <dsp:txXfrm>
        <a:off x="0" y="1524744"/>
        <a:ext cx="9144000" cy="1522511"/>
      </dsp:txXfrm>
    </dsp:sp>
    <dsp:sp modelId="{307DD256-01A5-43D4-8352-052A5CD8A69B}">
      <dsp:nvSpPr>
        <dsp:cNvPr id="0" name=""/>
        <dsp:cNvSpPr/>
      </dsp:nvSpPr>
      <dsp:spPr>
        <a:xfrm>
          <a:off x="0" y="3047255"/>
          <a:ext cx="9144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98C61-5281-48B3-953C-7A9BF185D89D}">
      <dsp:nvSpPr>
        <dsp:cNvPr id="0" name=""/>
        <dsp:cNvSpPr/>
      </dsp:nvSpPr>
      <dsp:spPr>
        <a:xfrm>
          <a:off x="0" y="3047255"/>
          <a:ext cx="914400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solidFill>
                <a:schemeClr val="tx1">
                  <a:lumMod val="75000"/>
                  <a:lumOff val="25000"/>
                </a:schemeClr>
              </a:solidFill>
              <a:effectLst>
                <a:outerShdw blurRad="38100" dist="38100" dir="2700000" algn="tl">
                  <a:srgbClr val="000000">
                    <a:alpha val="43137"/>
                  </a:srgbClr>
                </a:outerShdw>
              </a:effectLst>
            </a:rPr>
            <a:t>Lack of public awareness </a:t>
          </a:r>
          <a:r>
            <a:rPr lang="en-US" sz="2800" kern="1200" dirty="0">
              <a:solidFill>
                <a:schemeClr val="tx1">
                  <a:lumMod val="75000"/>
                  <a:lumOff val="25000"/>
                </a:schemeClr>
              </a:solidFill>
            </a:rPr>
            <a:t>on basic first aid and emergency protocols leaves many unprepared in urgent situations.</a:t>
          </a:r>
          <a:endParaRPr lang="en-PK" sz="2800" kern="1200" dirty="0">
            <a:solidFill>
              <a:schemeClr val="tx1">
                <a:lumMod val="75000"/>
                <a:lumOff val="25000"/>
              </a:schemeClr>
            </a:solidFill>
          </a:endParaRPr>
        </a:p>
      </dsp:txBody>
      <dsp:txXfrm>
        <a:off x="0" y="3047255"/>
        <a:ext cx="9144000" cy="152251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9/13/2024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9/13/2024</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9555D449-B875-4B8D-8E66-224D27E54C9A}" type="slidenum">
              <a:rPr lang="en-PK" smtClean="0"/>
              <a:t>2</a:t>
            </a:fld>
            <a:endParaRPr lang="en-PK" dirty="0"/>
          </a:p>
        </p:txBody>
      </p:sp>
    </p:spTree>
    <p:extLst>
      <p:ext uri="{BB962C8B-B14F-4D97-AF65-F5344CB8AC3E}">
        <p14:creationId xmlns:p14="http://schemas.microsoft.com/office/powerpoint/2010/main" val="112164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9555D449-B875-4B8D-8E66-224D27E54C9A}" type="slidenum">
              <a:rPr lang="en-PK" smtClean="0"/>
              <a:t>4</a:t>
            </a:fld>
            <a:endParaRPr lang="en-PK" dirty="0"/>
          </a:p>
        </p:txBody>
      </p:sp>
    </p:spTree>
    <p:extLst>
      <p:ext uri="{BB962C8B-B14F-4D97-AF65-F5344CB8AC3E}">
        <p14:creationId xmlns:p14="http://schemas.microsoft.com/office/powerpoint/2010/main" val="2217151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9/13/2024</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9/13/2024</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7CC0096-1860-4642-9CD2-0079EA5E7CD1}" type="datetimeFigureOut">
              <a:rPr lang="en-US"/>
              <a:t>9/13/2024</a:t>
            </a:fld>
            <a:endParaRPr dirty="0"/>
          </a:p>
        </p:txBody>
      </p:sp>
      <p:sp>
        <p:nvSpPr>
          <p:cNvPr id="6" name="Slide Number Placeholder 5"/>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37CC0096-1860-4642-9CD2-0079EA5E7CD1}" type="datetimeFigureOut">
              <a:rPr lang="en-US"/>
              <a:t>9/13/2024</a:t>
            </a:fld>
            <a:endParaRPr dirty="0"/>
          </a:p>
        </p:txBody>
      </p:sp>
      <p:sp>
        <p:nvSpPr>
          <p:cNvPr id="7" name="Slide Number Placeholder 6"/>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37CC0096-1860-4642-9CD2-0079EA5E7CD1}" type="datetimeFigureOut">
              <a:rPr lang="en-US"/>
              <a:t>9/13/2024</a:t>
            </a:fld>
            <a:endParaRPr dirty="0"/>
          </a:p>
        </p:txBody>
      </p:sp>
      <p:sp>
        <p:nvSpPr>
          <p:cNvPr id="9" name="Slide Number Placeholder 8"/>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37CC0096-1860-4642-9CD2-0079EA5E7CD1}" type="datetimeFigureOut">
              <a:rPr lang="en-US"/>
              <a:t>9/13/2024</a:t>
            </a:fld>
            <a:endParaRPr dirty="0"/>
          </a:p>
        </p:txBody>
      </p:sp>
      <p:sp>
        <p:nvSpPr>
          <p:cNvPr id="5" name="Slide Number Placeholder 4"/>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37CC0096-1860-4642-9CD2-0079EA5E7CD1}" type="datetimeFigureOut">
              <a:rPr lang="en-US"/>
              <a:t>9/13/2024</a:t>
            </a:fld>
            <a:endParaRPr dirty="0"/>
          </a:p>
        </p:txBody>
      </p:sp>
      <p:sp>
        <p:nvSpPr>
          <p:cNvPr id="4" name="Slide Number Placeholder 3"/>
          <p:cNvSpPr>
            <a:spLocks noGrp="1"/>
          </p:cNvSpPr>
          <p:nvPr>
            <p:ph type="sldNum" sz="quarter" idx="12"/>
          </p:nvPr>
        </p:nvSpPr>
        <p:spPr/>
        <p:txBody>
          <a:bodyPr/>
          <a:lstStyle/>
          <a:p>
            <a:fld id="{E31375A4-56A4-47D6-9801-1991572033F7}" type="slidenum">
              <a:rPr/>
              <a:t>‹#›</a:t>
            </a:fld>
            <a:endParaRPr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9/13/2024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EE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Madadgaar</a:t>
            </a:r>
          </a:p>
        </p:txBody>
      </p:sp>
      <p:sp>
        <p:nvSpPr>
          <p:cNvPr id="3" name="Subtitle 2"/>
          <p:cNvSpPr>
            <a:spLocks noGrp="1"/>
          </p:cNvSpPr>
          <p:nvPr>
            <p:ph type="subTitle" idx="1"/>
          </p:nvPr>
        </p:nvSpPr>
        <p:spPr/>
        <p:txBody>
          <a:bodyPr/>
          <a:lstStyle/>
          <a:p>
            <a:r>
              <a:rPr lang="en-US" dirty="0">
                <a:solidFill>
                  <a:schemeClr val="tx1"/>
                </a:solidFill>
              </a:rPr>
              <a:t>Autonomous dispatching and tracking of rescue ambulance</a:t>
            </a:r>
          </a:p>
        </p:txBody>
      </p:sp>
      <p:sp>
        <p:nvSpPr>
          <p:cNvPr id="6" name="Rectangle 5">
            <a:extLst>
              <a:ext uri="{FF2B5EF4-FFF2-40B4-BE49-F238E27FC236}">
                <a16:creationId xmlns:a16="http://schemas.microsoft.com/office/drawing/2014/main" id="{B502D958-DE5F-F59B-D3D1-4FC528D7FC68}"/>
              </a:ext>
            </a:extLst>
          </p:cNvPr>
          <p:cNvSpPr/>
          <p:nvPr/>
        </p:nvSpPr>
        <p:spPr>
          <a:xfrm>
            <a:off x="5162729" y="0"/>
            <a:ext cx="7029271" cy="6858000"/>
          </a:xfrm>
          <a:prstGeom prst="rect">
            <a:avLst/>
          </a:prstGeom>
          <a:solidFill>
            <a:srgbClr val="FA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20" name="Picture 19" descr="A road with trees and mountains&#10;&#10;Description automatically generated">
            <a:extLst>
              <a:ext uri="{FF2B5EF4-FFF2-40B4-BE49-F238E27FC236}">
                <a16:creationId xmlns:a16="http://schemas.microsoft.com/office/drawing/2014/main" id="{B5A1C3EA-0DFB-AA0E-F0CA-9F88EF9910DA}"/>
              </a:ext>
            </a:extLst>
          </p:cNvPr>
          <p:cNvPicPr>
            <a:picLocks noChangeAspect="1"/>
          </p:cNvPicPr>
          <p:nvPr/>
        </p:nvPicPr>
        <p:blipFill>
          <a:blip r:embed="rId2">
            <a:extLst>
              <a:ext uri="{28A0092B-C50C-407E-A947-70E740481C1C}">
                <a14:useLocalDpi xmlns:a14="http://schemas.microsoft.com/office/drawing/2010/main" val="0"/>
              </a:ext>
            </a:extLst>
          </a:blip>
          <a:srcRect t="68551" b="18354"/>
          <a:stretch/>
        </p:blipFill>
        <p:spPr>
          <a:xfrm>
            <a:off x="5193871" y="5181600"/>
            <a:ext cx="6998129" cy="1703784"/>
          </a:xfrm>
          <a:prstGeom prst="rect">
            <a:avLst/>
          </a:prstGeom>
        </p:spPr>
      </p:pic>
      <p:pic>
        <p:nvPicPr>
          <p:cNvPr id="5" name="Picture 4" descr="A white ambulance with red stripes&#10;&#10;Description automatically generated">
            <a:extLst>
              <a:ext uri="{FF2B5EF4-FFF2-40B4-BE49-F238E27FC236}">
                <a16:creationId xmlns:a16="http://schemas.microsoft.com/office/drawing/2014/main" id="{8E9AB51A-A683-69D1-86B7-3D98CFDDB475}"/>
              </a:ext>
            </a:extLst>
          </p:cNvPr>
          <p:cNvPicPr>
            <a:picLocks noChangeAspect="1"/>
          </p:cNvPicPr>
          <p:nvPr/>
        </p:nvPicPr>
        <p:blipFill>
          <a:blip r:embed="rId3" cstate="print">
            <a:extLst>
              <a:ext uri="{28A0092B-C50C-407E-A947-70E740481C1C}">
                <a14:useLocalDpi xmlns:a14="http://schemas.microsoft.com/office/drawing/2010/main" val="0"/>
              </a:ext>
            </a:extLst>
          </a:blip>
          <a:srcRect t="14379" b="17200"/>
          <a:stretch/>
        </p:blipFill>
        <p:spPr>
          <a:xfrm rot="21163110">
            <a:off x="5178871" y="3400145"/>
            <a:ext cx="4270720" cy="2843708"/>
          </a:xfrm>
          <a:prstGeom prst="rect">
            <a:avLst/>
          </a:prstGeom>
        </p:spPr>
      </p:pic>
      <p:pic>
        <p:nvPicPr>
          <p:cNvPr id="22" name="Picture 21" descr="A ambulance on a road with lights&#10;&#10;Description automatically generated">
            <a:extLst>
              <a:ext uri="{FF2B5EF4-FFF2-40B4-BE49-F238E27FC236}">
                <a16:creationId xmlns:a16="http://schemas.microsoft.com/office/drawing/2014/main" id="{1003AC03-9507-F1EF-F722-A3E5BF7BC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728" y="0"/>
            <a:ext cx="7029271" cy="6858000"/>
          </a:xfrm>
          <a:prstGeom prst="rect">
            <a:avLst/>
          </a:prstGeom>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Project Team and Guides</a:t>
            </a:r>
          </a:p>
        </p:txBody>
      </p:sp>
      <p:sp>
        <p:nvSpPr>
          <p:cNvPr id="5" name="Text Placeholder 4">
            <a:extLst>
              <a:ext uri="{FF2B5EF4-FFF2-40B4-BE49-F238E27FC236}">
                <a16:creationId xmlns:a16="http://schemas.microsoft.com/office/drawing/2014/main" id="{D2389D89-B8AE-3762-DC30-40EB81349D67}"/>
              </a:ext>
            </a:extLst>
          </p:cNvPr>
          <p:cNvSpPr>
            <a:spLocks noGrp="1"/>
          </p:cNvSpPr>
          <p:nvPr>
            <p:ph type="body" idx="1"/>
          </p:nvPr>
        </p:nvSpPr>
        <p:spPr/>
        <p:txBody>
          <a:bodyPr/>
          <a:lstStyle/>
          <a:p>
            <a:r>
              <a:rPr lang="en-US" b="1" dirty="0">
                <a:effectLst>
                  <a:outerShdw blurRad="38100" dist="38100" dir="2700000" algn="tl">
                    <a:srgbClr val="000000">
                      <a:alpha val="43137"/>
                    </a:srgbClr>
                  </a:outerShdw>
                </a:effectLst>
              </a:rPr>
              <a:t>Our Project Team</a:t>
            </a:r>
          </a:p>
        </p:txBody>
      </p:sp>
      <p:graphicFrame>
        <p:nvGraphicFramePr>
          <p:cNvPr id="8" name="Content Placeholder 7">
            <a:extLst>
              <a:ext uri="{FF2B5EF4-FFF2-40B4-BE49-F238E27FC236}">
                <a16:creationId xmlns:a16="http://schemas.microsoft.com/office/drawing/2014/main" id="{4F112652-6919-9FF0-C588-5377CB032A9B}"/>
              </a:ext>
            </a:extLst>
          </p:cNvPr>
          <p:cNvGraphicFramePr>
            <a:graphicFrameLocks noGrp="1"/>
          </p:cNvGraphicFramePr>
          <p:nvPr>
            <p:ph sz="half" idx="2"/>
            <p:extLst>
              <p:ext uri="{D42A27DB-BD31-4B8C-83A1-F6EECF244321}">
                <p14:modId xmlns:p14="http://schemas.microsoft.com/office/powerpoint/2010/main" val="1396387321"/>
              </p:ext>
            </p:extLst>
          </p:nvPr>
        </p:nvGraphicFramePr>
        <p:xfrm>
          <a:off x="1066800" y="2852936"/>
          <a:ext cx="4800600" cy="3547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8A890871-5AA7-DEF1-4CAB-C2CB1D9235D1}"/>
              </a:ext>
            </a:extLst>
          </p:cNvPr>
          <p:cNvSpPr>
            <a:spLocks noGrp="1"/>
          </p:cNvSpPr>
          <p:nvPr>
            <p:ph type="body" sz="quarter" idx="3"/>
          </p:nvPr>
        </p:nvSpPr>
        <p:spPr/>
        <p:txBody>
          <a:bodyPr/>
          <a:lstStyle/>
          <a:p>
            <a:r>
              <a:rPr lang="en-US" b="1" dirty="0">
                <a:effectLst>
                  <a:outerShdw blurRad="38100" dist="38100" dir="2700000" algn="tl">
                    <a:srgbClr val="000000">
                      <a:alpha val="43137"/>
                    </a:srgbClr>
                  </a:outerShdw>
                </a:effectLst>
              </a:rPr>
              <a:t>Supervisors and Mentors</a:t>
            </a:r>
          </a:p>
        </p:txBody>
      </p:sp>
      <p:graphicFrame>
        <p:nvGraphicFramePr>
          <p:cNvPr id="11" name="Content Placeholder 10">
            <a:extLst>
              <a:ext uri="{FF2B5EF4-FFF2-40B4-BE49-F238E27FC236}">
                <a16:creationId xmlns:a16="http://schemas.microsoft.com/office/drawing/2014/main" id="{E4A88D89-00D9-DFC1-4C41-A1C66FCB8B6F}"/>
              </a:ext>
            </a:extLst>
          </p:cNvPr>
          <p:cNvGraphicFramePr>
            <a:graphicFrameLocks noGrp="1"/>
          </p:cNvGraphicFramePr>
          <p:nvPr>
            <p:ph sz="quarter" idx="4"/>
            <p:extLst>
              <p:ext uri="{D42A27DB-BD31-4B8C-83A1-F6EECF244321}">
                <p14:modId xmlns:p14="http://schemas.microsoft.com/office/powerpoint/2010/main" val="971436930"/>
              </p:ext>
            </p:extLst>
          </p:nvPr>
        </p:nvGraphicFramePr>
        <p:xfrm>
          <a:off x="6263952" y="2590800"/>
          <a:ext cx="4800600" cy="381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16096A-AB82-7DE3-492C-0FDDDDC45519}"/>
              </a:ext>
            </a:extLst>
          </p:cNvPr>
          <p:cNvSpPr>
            <a:spLocks noGrp="1"/>
          </p:cNvSpPr>
          <p:nvPr>
            <p:ph type="title"/>
          </p:nvPr>
        </p:nvSpPr>
        <p:spPr/>
        <p:txBody>
          <a:bodyPr/>
          <a:lstStyle/>
          <a:p>
            <a:r>
              <a:rPr lang="en-US" dirty="0"/>
              <a:t>Introduction</a:t>
            </a:r>
            <a:endParaRPr lang="en-PK" dirty="0"/>
          </a:p>
        </p:txBody>
      </p:sp>
      <p:sp>
        <p:nvSpPr>
          <p:cNvPr id="8" name="Content Placeholder 7">
            <a:extLst>
              <a:ext uri="{FF2B5EF4-FFF2-40B4-BE49-F238E27FC236}">
                <a16:creationId xmlns:a16="http://schemas.microsoft.com/office/drawing/2014/main" id="{3EB6019B-A18F-3520-7575-EFDECFB659F6}"/>
              </a:ext>
            </a:extLst>
          </p:cNvPr>
          <p:cNvSpPr>
            <a:spLocks noGrp="1"/>
          </p:cNvSpPr>
          <p:nvPr>
            <p:ph idx="1"/>
          </p:nvPr>
        </p:nvSpPr>
        <p:spPr/>
        <p:txBody>
          <a:bodyPr>
            <a:normAutofit/>
          </a:bodyPr>
          <a:lstStyle/>
          <a:p>
            <a:pPr marL="0" indent="0" algn="just">
              <a:buNone/>
            </a:pPr>
            <a:r>
              <a:rPr lang="en-US" sz="2800" dirty="0" err="1"/>
              <a:t>Madadgaar</a:t>
            </a:r>
            <a:r>
              <a:rPr lang="en-US" sz="2800" dirty="0"/>
              <a:t> is an innovative mobile app that provides quick access to emergency medical services. It enables users to contact emergency services easily, with autonomous ambulance dispatching and live tracking for real-time updates. The app features an AI chatbot and useful resources, offering immediate medical guidance until professional help arrives. Supported by Rescue 1122 Gujranwala, </a:t>
            </a:r>
            <a:r>
              <a:rPr lang="en-US" sz="2800" dirty="0" err="1"/>
              <a:t>Madadgaar</a:t>
            </a:r>
            <a:r>
              <a:rPr lang="en-US" sz="2800" dirty="0"/>
              <a:t> aims to improve emergency response and save lives through technology.</a:t>
            </a:r>
            <a:endParaRPr lang="en-PK" sz="2800" dirty="0"/>
          </a:p>
        </p:txBody>
      </p:sp>
    </p:spTree>
    <p:extLst>
      <p:ext uri="{BB962C8B-B14F-4D97-AF65-F5344CB8AC3E}">
        <p14:creationId xmlns:p14="http://schemas.microsoft.com/office/powerpoint/2010/main" val="181482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A3ED-FE49-1797-79B9-148A655EE28F}"/>
              </a:ext>
            </a:extLst>
          </p:cNvPr>
          <p:cNvSpPr>
            <a:spLocks noGrp="1"/>
          </p:cNvSpPr>
          <p:nvPr>
            <p:ph type="title"/>
          </p:nvPr>
        </p:nvSpPr>
        <p:spPr/>
        <p:txBody>
          <a:bodyPr/>
          <a:lstStyle/>
          <a:p>
            <a:r>
              <a:rPr lang="en-US" dirty="0"/>
              <a:t>Problem Statement</a:t>
            </a:r>
            <a:endParaRPr lang="en-PK" dirty="0"/>
          </a:p>
        </p:txBody>
      </p:sp>
      <p:graphicFrame>
        <p:nvGraphicFramePr>
          <p:cNvPr id="6" name="Content Placeholder 5">
            <a:extLst>
              <a:ext uri="{FF2B5EF4-FFF2-40B4-BE49-F238E27FC236}">
                <a16:creationId xmlns:a16="http://schemas.microsoft.com/office/drawing/2014/main" id="{A9AB57AC-180D-2C73-8BE2-44C90BED34D9}"/>
              </a:ext>
            </a:extLst>
          </p:cNvPr>
          <p:cNvGraphicFramePr>
            <a:graphicFrameLocks noGrp="1"/>
          </p:cNvGraphicFramePr>
          <p:nvPr>
            <p:ph idx="1"/>
            <p:extLst>
              <p:ext uri="{D42A27DB-BD31-4B8C-83A1-F6EECF244321}">
                <p14:modId xmlns:p14="http://schemas.microsoft.com/office/powerpoint/2010/main" val="3014866738"/>
              </p:ext>
            </p:extLst>
          </p:nvPr>
        </p:nvGraphicFramePr>
        <p:xfrm>
          <a:off x="1524000" y="1828800"/>
          <a:ext cx="9144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839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D2-41BE-85C9-4F3F-33A67C6359A3}"/>
              </a:ext>
            </a:extLst>
          </p:cNvPr>
          <p:cNvSpPr>
            <a:spLocks noGrp="1"/>
          </p:cNvSpPr>
          <p:nvPr>
            <p:ph type="title"/>
          </p:nvPr>
        </p:nvSpPr>
        <p:spPr/>
        <p:txBody>
          <a:bodyPr/>
          <a:lstStyle/>
          <a:p>
            <a:r>
              <a:rPr lang="en-US" dirty="0"/>
              <a:t>Features</a:t>
            </a:r>
            <a:endParaRPr lang="en-PK" dirty="0"/>
          </a:p>
        </p:txBody>
      </p:sp>
      <p:sp>
        <p:nvSpPr>
          <p:cNvPr id="3" name="Content Placeholder 2">
            <a:extLst>
              <a:ext uri="{FF2B5EF4-FFF2-40B4-BE49-F238E27FC236}">
                <a16:creationId xmlns:a16="http://schemas.microsoft.com/office/drawing/2014/main" id="{5FFE1CE1-67CB-C38A-53D0-BA7E2128238F}"/>
              </a:ext>
            </a:extLst>
          </p:cNvPr>
          <p:cNvSpPr>
            <a:spLocks noGrp="1"/>
          </p:cNvSpPr>
          <p:nvPr>
            <p:ph idx="1"/>
          </p:nvPr>
        </p:nvSpPr>
        <p:spPr/>
        <p:txBody>
          <a:bodyPr>
            <a:normAutofit/>
          </a:bodyPr>
          <a:lstStyle/>
          <a:p>
            <a:r>
              <a:rPr lang="en-US" sz="2800" b="1" dirty="0"/>
              <a:t>Autonomous Dispatching:</a:t>
            </a:r>
            <a:r>
              <a:rPr lang="en-US" sz="2800" dirty="0"/>
              <a:t> System will select suitable ambulances automatically and dispatch them.</a:t>
            </a:r>
          </a:p>
          <a:p>
            <a:r>
              <a:rPr lang="en-US" sz="2800" b="1" dirty="0"/>
              <a:t>Autonomous Tracking:</a:t>
            </a:r>
            <a:r>
              <a:rPr lang="en-US" sz="2800" dirty="0"/>
              <a:t> System will provide live tracking of ambulances to user app.</a:t>
            </a:r>
          </a:p>
          <a:p>
            <a:r>
              <a:rPr lang="en-US" sz="2800" b="1" dirty="0"/>
              <a:t>Chatbot:</a:t>
            </a:r>
            <a:r>
              <a:rPr lang="en-US" sz="2800" dirty="0"/>
              <a:t> App will provide a chatbot helping user in urgent basic medical aid.</a:t>
            </a:r>
          </a:p>
          <a:p>
            <a:r>
              <a:rPr lang="en-US" sz="2800" b="1" dirty="0"/>
              <a:t>Medical blogs: </a:t>
            </a:r>
            <a:r>
              <a:rPr lang="en-US" sz="2800" dirty="0"/>
              <a:t>App will feature blogs helping users in maintain their health and training them for first aid.</a:t>
            </a:r>
            <a:endParaRPr lang="en-PK" sz="2800" b="1" dirty="0"/>
          </a:p>
        </p:txBody>
      </p:sp>
    </p:spTree>
    <p:extLst>
      <p:ext uri="{BB962C8B-B14F-4D97-AF65-F5344CB8AC3E}">
        <p14:creationId xmlns:p14="http://schemas.microsoft.com/office/powerpoint/2010/main" val="87610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5EBE-C4A0-07C2-96AD-73056A7CFF73}"/>
              </a:ext>
            </a:extLst>
          </p:cNvPr>
          <p:cNvSpPr>
            <a:spLocks noGrp="1"/>
          </p:cNvSpPr>
          <p:nvPr>
            <p:ph type="title"/>
          </p:nvPr>
        </p:nvSpPr>
        <p:spPr/>
        <p:txBody>
          <a:bodyPr/>
          <a:lstStyle/>
          <a:p>
            <a:r>
              <a:rPr lang="en-US" dirty="0"/>
              <a:t>Implementation Methodology</a:t>
            </a:r>
            <a:endParaRPr lang="en-PK" dirty="0"/>
          </a:p>
        </p:txBody>
      </p:sp>
      <p:sp>
        <p:nvSpPr>
          <p:cNvPr id="3" name="Content Placeholder 2">
            <a:extLst>
              <a:ext uri="{FF2B5EF4-FFF2-40B4-BE49-F238E27FC236}">
                <a16:creationId xmlns:a16="http://schemas.microsoft.com/office/drawing/2014/main" id="{1AF198A9-9317-34FB-00B2-8CDA77E617D8}"/>
              </a:ext>
            </a:extLst>
          </p:cNvPr>
          <p:cNvSpPr>
            <a:spLocks noGrp="1"/>
          </p:cNvSpPr>
          <p:nvPr>
            <p:ph idx="1"/>
          </p:nvPr>
        </p:nvSpPr>
        <p:spPr/>
        <p:txBody>
          <a:bodyPr>
            <a:normAutofit/>
          </a:bodyPr>
          <a:lstStyle/>
          <a:p>
            <a:pPr>
              <a:buFont typeface="Wingdings" panose="05000000000000000000" pitchFamily="2" charset="2"/>
              <a:buChar char="q"/>
            </a:pPr>
            <a:r>
              <a:rPr lang="en-US" sz="2800" b="1" dirty="0">
                <a:effectLst>
                  <a:outerShdw blurRad="38100" dist="38100" dir="2700000" algn="tl">
                    <a:srgbClr val="000000">
                      <a:alpha val="43137"/>
                    </a:srgbClr>
                  </a:outerShdw>
                </a:effectLst>
              </a:rPr>
              <a:t>Frontend</a:t>
            </a:r>
            <a:endParaRPr lang="en-US" sz="2800" dirty="0">
              <a:effectLst>
                <a:outerShdw blurRad="38100" dist="38100" dir="2700000" algn="tl">
                  <a:srgbClr val="000000">
                    <a:alpha val="43137"/>
                  </a:srgbClr>
                </a:outerShdw>
              </a:effectLst>
            </a:endParaRPr>
          </a:p>
          <a:p>
            <a:pPr marL="800100" lvl="1" indent="-342900"/>
            <a:r>
              <a:rPr lang="en-US" sz="2400" b="1" dirty="0">
                <a:effectLst>
                  <a:outerShdw blurRad="38100" dist="38100" dir="2700000" algn="tl">
                    <a:srgbClr val="000000">
                      <a:alpha val="43137"/>
                    </a:srgbClr>
                  </a:outerShdw>
                </a:effectLst>
              </a:rPr>
              <a:t>Mobile App:</a:t>
            </a:r>
            <a:r>
              <a:rPr lang="en-US" sz="2400" dirty="0"/>
              <a:t> Developed using Flutter for user interface and experience.</a:t>
            </a:r>
          </a:p>
          <a:p>
            <a:pPr marL="800100" lvl="1" indent="-342900"/>
            <a:r>
              <a:rPr lang="en-US" sz="2400" b="1" dirty="0">
                <a:effectLst>
                  <a:outerShdw blurRad="38100" dist="38100" dir="2700000" algn="tl">
                    <a:srgbClr val="000000">
                      <a:alpha val="43137"/>
                    </a:srgbClr>
                  </a:outerShdw>
                </a:effectLst>
              </a:rPr>
              <a:t>Web App:</a:t>
            </a:r>
            <a:r>
              <a:rPr lang="en-US" sz="2400" dirty="0"/>
              <a:t> Flutter-based web app for admin and control center functionalities.</a:t>
            </a:r>
          </a:p>
          <a:p>
            <a:pPr>
              <a:buFont typeface="Wingdings" panose="05000000000000000000" pitchFamily="2" charset="2"/>
              <a:buChar char="q"/>
            </a:pPr>
            <a:r>
              <a:rPr lang="en-US" sz="2800" b="1" dirty="0">
                <a:effectLst>
                  <a:outerShdw blurRad="38100" dist="38100" dir="2700000" algn="tl">
                    <a:srgbClr val="000000">
                      <a:alpha val="43137"/>
                    </a:srgbClr>
                  </a:outerShdw>
                </a:effectLst>
              </a:rPr>
              <a:t>Backend</a:t>
            </a:r>
            <a:endParaRPr lang="en-US" sz="2800" dirty="0"/>
          </a:p>
          <a:p>
            <a:pPr marL="800100" lvl="1" indent="-342900"/>
            <a:r>
              <a:rPr lang="en-US" sz="2400" b="1" dirty="0">
                <a:effectLst>
                  <a:outerShdw blurRad="38100" dist="38100" dir="2700000" algn="tl">
                    <a:srgbClr val="000000">
                      <a:alpha val="43137"/>
                    </a:srgbClr>
                  </a:outerShdw>
                </a:effectLst>
              </a:rPr>
              <a:t>Server:</a:t>
            </a:r>
            <a:r>
              <a:rPr lang="en-US" sz="2400" dirty="0"/>
              <a:t> Node.js for handling API requests and business logic.</a:t>
            </a:r>
          </a:p>
          <a:p>
            <a:pPr marL="800100" lvl="1" indent="-342900"/>
            <a:r>
              <a:rPr lang="en-US" sz="2400" b="1" dirty="0">
                <a:effectLst>
                  <a:outerShdw blurRad="38100" dist="38100" dir="2700000" algn="tl">
                    <a:srgbClr val="000000">
                      <a:alpha val="43137"/>
                    </a:srgbClr>
                  </a:outerShdw>
                </a:effectLst>
              </a:rPr>
              <a:t>Database &amp; Authentication:</a:t>
            </a:r>
            <a:r>
              <a:rPr lang="en-US" sz="2400" dirty="0"/>
              <a:t> Firebase for real-time database and user authentication.</a:t>
            </a:r>
          </a:p>
          <a:p>
            <a:pPr marL="800100" lvl="1" indent="-342900"/>
            <a:r>
              <a:rPr lang="en-US" sz="2400" b="1" dirty="0">
                <a:effectLst>
                  <a:outerShdw blurRad="38100" dist="38100" dir="2700000" algn="tl">
                    <a:srgbClr val="000000">
                      <a:alpha val="43137"/>
                    </a:srgbClr>
                  </a:outerShdw>
                </a:effectLst>
              </a:rPr>
              <a:t>Cloud Services:</a:t>
            </a:r>
            <a:r>
              <a:rPr lang="en-US" sz="2400" dirty="0"/>
              <a:t> Google Cloud Services for scalable infrastructure and additional services.</a:t>
            </a:r>
          </a:p>
          <a:p>
            <a:endParaRPr lang="en-PK" dirty="0"/>
          </a:p>
        </p:txBody>
      </p:sp>
    </p:spTree>
    <p:extLst>
      <p:ext uri="{BB962C8B-B14F-4D97-AF65-F5344CB8AC3E}">
        <p14:creationId xmlns:p14="http://schemas.microsoft.com/office/powerpoint/2010/main" val="424937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F4EB-A6F0-F38F-93F1-5F0E1571A561}"/>
              </a:ext>
            </a:extLst>
          </p:cNvPr>
          <p:cNvSpPr>
            <a:spLocks noGrp="1"/>
          </p:cNvSpPr>
          <p:nvPr>
            <p:ph type="title"/>
          </p:nvPr>
        </p:nvSpPr>
        <p:spPr/>
        <p:txBody>
          <a:bodyPr/>
          <a:lstStyle/>
          <a:p>
            <a:r>
              <a:rPr lang="en-US" dirty="0"/>
              <a:t>System Workflow</a:t>
            </a:r>
            <a:endParaRPr lang="en-PK" dirty="0"/>
          </a:p>
        </p:txBody>
      </p:sp>
      <p:grpSp>
        <p:nvGrpSpPr>
          <p:cNvPr id="1053" name="Content Placeholder 1050">
            <a:extLst>
              <a:ext uri="{FF2B5EF4-FFF2-40B4-BE49-F238E27FC236}">
                <a16:creationId xmlns:a16="http://schemas.microsoft.com/office/drawing/2014/main" id="{009BFDC5-E7DA-32D1-A37E-FA079880B0B2}"/>
              </a:ext>
            </a:extLst>
          </p:cNvPr>
          <p:cNvGrpSpPr/>
          <p:nvPr/>
        </p:nvGrpSpPr>
        <p:grpSpPr>
          <a:xfrm>
            <a:off x="1987081" y="3985292"/>
            <a:ext cx="1984842" cy="1220508"/>
            <a:chOff x="1845806" y="3985292"/>
            <a:chExt cx="2126117" cy="1220508"/>
          </a:xfrm>
        </p:grpSpPr>
        <p:sp>
          <p:nvSpPr>
            <p:cNvPr id="1054" name="Freeform: Shape 1053">
              <a:extLst>
                <a:ext uri="{FF2B5EF4-FFF2-40B4-BE49-F238E27FC236}">
                  <a16:creationId xmlns:a16="http://schemas.microsoft.com/office/drawing/2014/main" id="{F5C59336-B8E1-08CD-A6C0-A1098FC2B31A}"/>
                </a:ext>
              </a:extLst>
            </p:cNvPr>
            <p:cNvSpPr/>
            <p:nvPr/>
          </p:nvSpPr>
          <p:spPr>
            <a:xfrm>
              <a:off x="1845806" y="3985292"/>
              <a:ext cx="2084910" cy="1193036"/>
            </a:xfrm>
            <a:custGeom>
              <a:avLst/>
              <a:gdLst>
                <a:gd name="connsiteX0" fmla="*/ 0 w 2084910"/>
                <a:gd name="connsiteY0" fmla="*/ 0 h 1193036"/>
                <a:gd name="connsiteX1" fmla="*/ 0 w 2084910"/>
                <a:gd name="connsiteY1" fmla="*/ 1193037 h 1193036"/>
                <a:gd name="connsiteX2" fmla="*/ 2084911 w 2084910"/>
                <a:gd name="connsiteY2" fmla="*/ 1193037 h 1193036"/>
              </a:gdLst>
              <a:ahLst/>
              <a:cxnLst>
                <a:cxn ang="0">
                  <a:pos x="connsiteX0" y="connsiteY0"/>
                </a:cxn>
                <a:cxn ang="0">
                  <a:pos x="connsiteX1" y="connsiteY1"/>
                </a:cxn>
                <a:cxn ang="0">
                  <a:pos x="connsiteX2" y="connsiteY2"/>
                </a:cxn>
              </a:cxnLst>
              <a:rect l="l" t="t" r="r" b="b"/>
              <a:pathLst>
                <a:path w="2084910" h="1193036">
                  <a:moveTo>
                    <a:pt x="0" y="0"/>
                  </a:moveTo>
                  <a:lnTo>
                    <a:pt x="0" y="1193037"/>
                  </a:lnTo>
                  <a:lnTo>
                    <a:pt x="2084911" y="1193037"/>
                  </a:lnTo>
                </a:path>
              </a:pathLst>
            </a:custGeom>
            <a:noFill/>
            <a:ln w="7849" cap="flat">
              <a:solidFill>
                <a:srgbClr val="922223"/>
              </a:solidFill>
              <a:prstDash val="solid"/>
              <a:miter/>
            </a:ln>
          </p:spPr>
          <p:txBody>
            <a:bodyPr rtlCol="0" anchor="ctr"/>
            <a:lstStyle/>
            <a:p>
              <a:endParaRPr lang="en-PK" dirty="0"/>
            </a:p>
          </p:txBody>
        </p:sp>
        <p:sp>
          <p:nvSpPr>
            <p:cNvPr id="1055" name="Freeform: Shape 1054">
              <a:extLst>
                <a:ext uri="{FF2B5EF4-FFF2-40B4-BE49-F238E27FC236}">
                  <a16:creationId xmlns:a16="http://schemas.microsoft.com/office/drawing/2014/main" id="{4FE04698-9856-A42D-6168-179753644F0E}"/>
                </a:ext>
              </a:extLst>
            </p:cNvPr>
            <p:cNvSpPr/>
            <p:nvPr/>
          </p:nvSpPr>
          <p:spPr>
            <a:xfrm>
              <a:off x="3916980" y="5150858"/>
              <a:ext cx="54942" cy="54942"/>
            </a:xfrm>
            <a:custGeom>
              <a:avLst/>
              <a:gdLst>
                <a:gd name="connsiteX0" fmla="*/ 54942 w 54942"/>
                <a:gd name="connsiteY0" fmla="*/ 27471 h 54942"/>
                <a:gd name="connsiteX1" fmla="*/ 0 w 54942"/>
                <a:gd name="connsiteY1" fmla="*/ 54942 h 54942"/>
                <a:gd name="connsiteX2" fmla="*/ 13736 w 54942"/>
                <a:gd name="connsiteY2" fmla="*/ 27471 h 54942"/>
                <a:gd name="connsiteX3" fmla="*/ 0 w 54942"/>
                <a:gd name="connsiteY3" fmla="*/ 0 h 54942"/>
              </a:gdLst>
              <a:ahLst/>
              <a:cxnLst>
                <a:cxn ang="0">
                  <a:pos x="connsiteX0" y="connsiteY0"/>
                </a:cxn>
                <a:cxn ang="0">
                  <a:pos x="connsiteX1" y="connsiteY1"/>
                </a:cxn>
                <a:cxn ang="0">
                  <a:pos x="connsiteX2" y="connsiteY2"/>
                </a:cxn>
                <a:cxn ang="0">
                  <a:pos x="connsiteX3" y="connsiteY3"/>
                </a:cxn>
              </a:cxnLst>
              <a:rect l="l" t="t" r="r" b="b"/>
              <a:pathLst>
                <a:path w="54942" h="54942">
                  <a:moveTo>
                    <a:pt x="54942" y="27471"/>
                  </a:moveTo>
                  <a:lnTo>
                    <a:pt x="0" y="54942"/>
                  </a:lnTo>
                  <a:lnTo>
                    <a:pt x="13736" y="27471"/>
                  </a:lnTo>
                  <a:lnTo>
                    <a:pt x="0" y="0"/>
                  </a:lnTo>
                  <a:close/>
                </a:path>
              </a:pathLst>
            </a:custGeom>
            <a:solidFill>
              <a:srgbClr val="922223"/>
            </a:solidFill>
            <a:ln w="7849" cap="flat">
              <a:solidFill>
                <a:srgbClr val="922223"/>
              </a:solidFill>
              <a:prstDash val="solid"/>
              <a:miter/>
            </a:ln>
          </p:spPr>
          <p:txBody>
            <a:bodyPr rtlCol="0" anchor="ctr"/>
            <a:lstStyle/>
            <a:p>
              <a:endParaRPr lang="en-PK" dirty="0"/>
            </a:p>
          </p:txBody>
        </p:sp>
      </p:grpSp>
      <p:grpSp>
        <p:nvGrpSpPr>
          <p:cNvPr id="1057" name="Content Placeholder 1050">
            <a:extLst>
              <a:ext uri="{FF2B5EF4-FFF2-40B4-BE49-F238E27FC236}">
                <a16:creationId xmlns:a16="http://schemas.microsoft.com/office/drawing/2014/main" id="{2693A65B-2067-5981-3A4C-B051F6D2D3CB}"/>
              </a:ext>
            </a:extLst>
          </p:cNvPr>
          <p:cNvGrpSpPr/>
          <p:nvPr/>
        </p:nvGrpSpPr>
        <p:grpSpPr>
          <a:xfrm>
            <a:off x="2063553" y="2949234"/>
            <a:ext cx="7831328" cy="470935"/>
            <a:chOff x="2159763" y="2949234"/>
            <a:chExt cx="7735117" cy="470935"/>
          </a:xfrm>
        </p:grpSpPr>
        <p:sp>
          <p:nvSpPr>
            <p:cNvPr id="1058" name="Freeform: Shape 1057">
              <a:extLst>
                <a:ext uri="{FF2B5EF4-FFF2-40B4-BE49-F238E27FC236}">
                  <a16:creationId xmlns:a16="http://schemas.microsoft.com/office/drawing/2014/main" id="{52BD4667-41CD-5784-C5CC-5B9943FAA59D}"/>
                </a:ext>
              </a:extLst>
            </p:cNvPr>
            <p:cNvSpPr/>
            <p:nvPr/>
          </p:nvSpPr>
          <p:spPr>
            <a:xfrm>
              <a:off x="2159763" y="2949234"/>
              <a:ext cx="7707646" cy="470935"/>
            </a:xfrm>
            <a:custGeom>
              <a:avLst/>
              <a:gdLst>
                <a:gd name="connsiteX0" fmla="*/ 0 w 7707646"/>
                <a:gd name="connsiteY0" fmla="*/ 470936 h 470935"/>
                <a:gd name="connsiteX1" fmla="*/ 0 w 7707646"/>
                <a:gd name="connsiteY1" fmla="*/ 0 h 470935"/>
                <a:gd name="connsiteX2" fmla="*/ 7707647 w 7707646"/>
                <a:gd name="connsiteY2" fmla="*/ 0 h 470935"/>
                <a:gd name="connsiteX3" fmla="*/ 7707647 w 7707646"/>
                <a:gd name="connsiteY3" fmla="*/ 420938 h 470935"/>
              </a:gdLst>
              <a:ahLst/>
              <a:cxnLst>
                <a:cxn ang="0">
                  <a:pos x="connsiteX0" y="connsiteY0"/>
                </a:cxn>
                <a:cxn ang="0">
                  <a:pos x="connsiteX1" y="connsiteY1"/>
                </a:cxn>
                <a:cxn ang="0">
                  <a:pos x="connsiteX2" y="connsiteY2"/>
                </a:cxn>
                <a:cxn ang="0">
                  <a:pos x="connsiteX3" y="connsiteY3"/>
                </a:cxn>
              </a:cxnLst>
              <a:rect l="l" t="t" r="r" b="b"/>
              <a:pathLst>
                <a:path w="7707646" h="470935">
                  <a:moveTo>
                    <a:pt x="0" y="470936"/>
                  </a:moveTo>
                  <a:lnTo>
                    <a:pt x="0" y="0"/>
                  </a:lnTo>
                  <a:lnTo>
                    <a:pt x="7707647" y="0"/>
                  </a:lnTo>
                  <a:lnTo>
                    <a:pt x="7707647" y="420938"/>
                  </a:lnTo>
                </a:path>
              </a:pathLst>
            </a:custGeom>
            <a:noFill/>
            <a:ln w="7849" cap="flat">
              <a:solidFill>
                <a:srgbClr val="922223"/>
              </a:solidFill>
              <a:prstDash val="solid"/>
              <a:miter/>
            </a:ln>
          </p:spPr>
          <p:txBody>
            <a:bodyPr rtlCol="0" anchor="ctr"/>
            <a:lstStyle/>
            <a:p>
              <a:endParaRPr lang="en-PK" dirty="0"/>
            </a:p>
          </p:txBody>
        </p:sp>
        <p:sp>
          <p:nvSpPr>
            <p:cNvPr id="1059" name="Freeform: Shape 1058">
              <a:extLst>
                <a:ext uri="{FF2B5EF4-FFF2-40B4-BE49-F238E27FC236}">
                  <a16:creationId xmlns:a16="http://schemas.microsoft.com/office/drawing/2014/main" id="{C7F34E6B-6630-F194-5E14-08A22A737777}"/>
                </a:ext>
              </a:extLst>
            </p:cNvPr>
            <p:cNvSpPr/>
            <p:nvPr/>
          </p:nvSpPr>
          <p:spPr>
            <a:xfrm>
              <a:off x="9839938" y="3356436"/>
              <a:ext cx="54942" cy="54942"/>
            </a:xfrm>
            <a:custGeom>
              <a:avLst/>
              <a:gdLst>
                <a:gd name="connsiteX0" fmla="*/ 27471 w 54942"/>
                <a:gd name="connsiteY0" fmla="*/ 54942 h 54942"/>
                <a:gd name="connsiteX1" fmla="*/ 0 w 54942"/>
                <a:gd name="connsiteY1" fmla="*/ 0 h 54942"/>
                <a:gd name="connsiteX2" fmla="*/ 27471 w 54942"/>
                <a:gd name="connsiteY2" fmla="*/ 13736 h 54942"/>
                <a:gd name="connsiteX3" fmla="*/ 54942 w 54942"/>
                <a:gd name="connsiteY3" fmla="*/ 0 h 54942"/>
              </a:gdLst>
              <a:ahLst/>
              <a:cxnLst>
                <a:cxn ang="0">
                  <a:pos x="connsiteX0" y="connsiteY0"/>
                </a:cxn>
                <a:cxn ang="0">
                  <a:pos x="connsiteX1" y="connsiteY1"/>
                </a:cxn>
                <a:cxn ang="0">
                  <a:pos x="connsiteX2" y="connsiteY2"/>
                </a:cxn>
                <a:cxn ang="0">
                  <a:pos x="connsiteX3" y="connsiteY3"/>
                </a:cxn>
              </a:cxnLst>
              <a:rect l="l" t="t" r="r" b="b"/>
              <a:pathLst>
                <a:path w="54942" h="54942">
                  <a:moveTo>
                    <a:pt x="27471" y="54942"/>
                  </a:moveTo>
                  <a:lnTo>
                    <a:pt x="0" y="0"/>
                  </a:lnTo>
                  <a:lnTo>
                    <a:pt x="27471" y="13736"/>
                  </a:lnTo>
                  <a:lnTo>
                    <a:pt x="54942" y="0"/>
                  </a:lnTo>
                  <a:close/>
                </a:path>
              </a:pathLst>
            </a:custGeom>
            <a:solidFill>
              <a:srgbClr val="922223"/>
            </a:solidFill>
            <a:ln w="7849" cap="flat">
              <a:solidFill>
                <a:srgbClr val="922223"/>
              </a:solidFill>
              <a:prstDash val="solid"/>
              <a:miter/>
            </a:ln>
          </p:spPr>
          <p:txBody>
            <a:bodyPr rtlCol="0" anchor="ctr"/>
            <a:lstStyle/>
            <a:p>
              <a:endParaRPr lang="en-PK" dirty="0"/>
            </a:p>
          </p:txBody>
        </p:sp>
      </p:grpSp>
      <p:sp>
        <p:nvSpPr>
          <p:cNvPr id="1062" name="Freeform: Shape 1061">
            <a:extLst>
              <a:ext uri="{FF2B5EF4-FFF2-40B4-BE49-F238E27FC236}">
                <a16:creationId xmlns:a16="http://schemas.microsoft.com/office/drawing/2014/main" id="{E4491DFD-347B-5043-AB28-E4240B3367BC}"/>
              </a:ext>
            </a:extLst>
          </p:cNvPr>
          <p:cNvSpPr/>
          <p:nvPr/>
        </p:nvSpPr>
        <p:spPr>
          <a:xfrm>
            <a:off x="1531848" y="3420170"/>
            <a:ext cx="1255828" cy="565122"/>
          </a:xfrm>
          <a:custGeom>
            <a:avLst/>
            <a:gdLst>
              <a:gd name="connsiteX0" fmla="*/ 0 w 1255828"/>
              <a:gd name="connsiteY0" fmla="*/ 0 h 565122"/>
              <a:gd name="connsiteX1" fmla="*/ 1255828 w 1255828"/>
              <a:gd name="connsiteY1" fmla="*/ 0 h 565122"/>
              <a:gd name="connsiteX2" fmla="*/ 1255828 w 1255828"/>
              <a:gd name="connsiteY2" fmla="*/ 565123 h 565122"/>
              <a:gd name="connsiteX3" fmla="*/ 0 w 1255828"/>
              <a:gd name="connsiteY3" fmla="*/ 565123 h 565122"/>
            </a:gdLst>
            <a:ahLst/>
            <a:cxnLst>
              <a:cxn ang="0">
                <a:pos x="connsiteX0" y="connsiteY0"/>
              </a:cxn>
              <a:cxn ang="0">
                <a:pos x="connsiteX1" y="connsiteY1"/>
              </a:cxn>
              <a:cxn ang="0">
                <a:pos x="connsiteX2" y="connsiteY2"/>
              </a:cxn>
              <a:cxn ang="0">
                <a:pos x="connsiteX3" y="connsiteY3"/>
              </a:cxn>
            </a:cxnLst>
            <a:rect l="l" t="t" r="r" b="b"/>
            <a:pathLst>
              <a:path w="1255828" h="565122">
                <a:moveTo>
                  <a:pt x="0" y="0"/>
                </a:moveTo>
                <a:lnTo>
                  <a:pt x="1255828" y="0"/>
                </a:lnTo>
                <a:lnTo>
                  <a:pt x="1255828" y="565123"/>
                </a:lnTo>
                <a:lnTo>
                  <a:pt x="0" y="565123"/>
                </a:lnTo>
                <a:close/>
              </a:path>
            </a:pathLst>
          </a:custGeom>
          <a:noFill/>
          <a:ln w="15698" cap="flat">
            <a:noFill/>
            <a:prstDash val="solid"/>
            <a:miter/>
          </a:ln>
        </p:spPr>
        <p:txBody>
          <a:bodyPr rtlCol="0" anchor="ctr"/>
          <a:lstStyle/>
          <a:p>
            <a:pPr algn="ctr"/>
            <a:endParaRPr lang="en-US" sz="1000" dirty="0">
              <a:solidFill>
                <a:schemeClr val="bg1"/>
              </a:solidFill>
            </a:endParaRPr>
          </a:p>
          <a:p>
            <a:pPr algn="ctr"/>
            <a:endParaRPr lang="en-US" sz="1000" dirty="0">
              <a:solidFill>
                <a:schemeClr val="bg1"/>
              </a:solidFill>
            </a:endParaRPr>
          </a:p>
          <a:p>
            <a:pPr algn="ctr"/>
            <a:r>
              <a:rPr lang="en-US" sz="1000" dirty="0">
                <a:solidFill>
                  <a:srgbClr val="B82D2F"/>
                </a:solidFill>
              </a:rPr>
              <a:t>User Interface</a:t>
            </a:r>
            <a:endParaRPr lang="en-PK" sz="1000" dirty="0">
              <a:solidFill>
                <a:srgbClr val="B82D2F"/>
              </a:solidFill>
            </a:endParaRPr>
          </a:p>
        </p:txBody>
      </p:sp>
      <p:grpSp>
        <p:nvGrpSpPr>
          <p:cNvPr id="1065" name="Content Placeholder 1050">
            <a:extLst>
              <a:ext uri="{FF2B5EF4-FFF2-40B4-BE49-F238E27FC236}">
                <a16:creationId xmlns:a16="http://schemas.microsoft.com/office/drawing/2014/main" id="{08C2E355-BC50-1F0B-CA19-586D3B3C9270}"/>
              </a:ext>
            </a:extLst>
          </p:cNvPr>
          <p:cNvGrpSpPr/>
          <p:nvPr/>
        </p:nvGrpSpPr>
        <p:grpSpPr>
          <a:xfrm>
            <a:off x="2787677" y="3662616"/>
            <a:ext cx="1184246" cy="67978"/>
            <a:chOff x="2803375" y="3675652"/>
            <a:chExt cx="1168547" cy="54942"/>
          </a:xfrm>
        </p:grpSpPr>
        <p:sp>
          <p:nvSpPr>
            <p:cNvPr id="1066" name="Freeform: Shape 1065">
              <a:extLst>
                <a:ext uri="{FF2B5EF4-FFF2-40B4-BE49-F238E27FC236}">
                  <a16:creationId xmlns:a16="http://schemas.microsoft.com/office/drawing/2014/main" id="{B190C15E-FE67-4C61-97C9-83DB370DA9FC}"/>
                </a:ext>
              </a:extLst>
            </p:cNvPr>
            <p:cNvSpPr/>
            <p:nvPr/>
          </p:nvSpPr>
          <p:spPr>
            <a:xfrm>
              <a:off x="2803375" y="3702731"/>
              <a:ext cx="1127341" cy="3924"/>
            </a:xfrm>
            <a:custGeom>
              <a:avLst/>
              <a:gdLst>
                <a:gd name="connsiteX0" fmla="*/ 0 w 1127341"/>
                <a:gd name="connsiteY0" fmla="*/ 0 h 3924"/>
                <a:gd name="connsiteX1" fmla="*/ 592594 w 1127341"/>
                <a:gd name="connsiteY1" fmla="*/ 3924 h 3924"/>
                <a:gd name="connsiteX2" fmla="*/ 1127341 w 1127341"/>
                <a:gd name="connsiteY2" fmla="*/ 314 h 3924"/>
              </a:gdLst>
              <a:ahLst/>
              <a:cxnLst>
                <a:cxn ang="0">
                  <a:pos x="connsiteX0" y="connsiteY0"/>
                </a:cxn>
                <a:cxn ang="0">
                  <a:pos x="connsiteX1" y="connsiteY1"/>
                </a:cxn>
                <a:cxn ang="0">
                  <a:pos x="connsiteX2" y="connsiteY2"/>
                </a:cxn>
              </a:cxnLst>
              <a:rect l="l" t="t" r="r" b="b"/>
              <a:pathLst>
                <a:path w="1127341" h="3924">
                  <a:moveTo>
                    <a:pt x="0" y="0"/>
                  </a:moveTo>
                  <a:lnTo>
                    <a:pt x="592594" y="3924"/>
                  </a:lnTo>
                  <a:lnTo>
                    <a:pt x="1127341" y="314"/>
                  </a:lnTo>
                </a:path>
              </a:pathLst>
            </a:custGeom>
            <a:noFill/>
            <a:ln w="7849" cap="flat">
              <a:solidFill>
                <a:srgbClr val="922223"/>
              </a:solidFill>
              <a:prstDash val="solid"/>
              <a:miter/>
            </a:ln>
          </p:spPr>
          <p:txBody>
            <a:bodyPr rtlCol="0" anchor="ctr"/>
            <a:lstStyle/>
            <a:p>
              <a:endParaRPr lang="en-PK" dirty="0"/>
            </a:p>
          </p:txBody>
        </p:sp>
        <p:sp>
          <p:nvSpPr>
            <p:cNvPr id="1067" name="Freeform: Shape 1066">
              <a:extLst>
                <a:ext uri="{FF2B5EF4-FFF2-40B4-BE49-F238E27FC236}">
                  <a16:creationId xmlns:a16="http://schemas.microsoft.com/office/drawing/2014/main" id="{CB2054BC-C6A6-2C17-8EFA-7682192E623F}"/>
                </a:ext>
              </a:extLst>
            </p:cNvPr>
            <p:cNvSpPr/>
            <p:nvPr/>
          </p:nvSpPr>
          <p:spPr>
            <a:xfrm>
              <a:off x="3916823" y="3675652"/>
              <a:ext cx="55099" cy="54942"/>
            </a:xfrm>
            <a:custGeom>
              <a:avLst/>
              <a:gdLst>
                <a:gd name="connsiteX0" fmla="*/ 55100 w 55099"/>
                <a:gd name="connsiteY0" fmla="*/ 27157 h 54942"/>
                <a:gd name="connsiteX1" fmla="*/ 393 w 55099"/>
                <a:gd name="connsiteY1" fmla="*/ 54942 h 54942"/>
                <a:gd name="connsiteX2" fmla="*/ 13893 w 55099"/>
                <a:gd name="connsiteY2" fmla="*/ 27393 h 54942"/>
                <a:gd name="connsiteX3" fmla="*/ 0 w 55099"/>
                <a:gd name="connsiteY3" fmla="*/ 0 h 54942"/>
              </a:gdLst>
              <a:ahLst/>
              <a:cxnLst>
                <a:cxn ang="0">
                  <a:pos x="connsiteX0" y="connsiteY0"/>
                </a:cxn>
                <a:cxn ang="0">
                  <a:pos x="connsiteX1" y="connsiteY1"/>
                </a:cxn>
                <a:cxn ang="0">
                  <a:pos x="connsiteX2" y="connsiteY2"/>
                </a:cxn>
                <a:cxn ang="0">
                  <a:pos x="connsiteX3" y="connsiteY3"/>
                </a:cxn>
              </a:cxnLst>
              <a:rect l="l" t="t" r="r" b="b"/>
              <a:pathLst>
                <a:path w="55099" h="54942">
                  <a:moveTo>
                    <a:pt x="55100" y="27157"/>
                  </a:moveTo>
                  <a:lnTo>
                    <a:pt x="393" y="54942"/>
                  </a:lnTo>
                  <a:lnTo>
                    <a:pt x="13893" y="27393"/>
                  </a:lnTo>
                  <a:lnTo>
                    <a:pt x="0" y="0"/>
                  </a:lnTo>
                  <a:close/>
                </a:path>
              </a:pathLst>
            </a:custGeom>
            <a:solidFill>
              <a:srgbClr val="922223"/>
            </a:solidFill>
            <a:ln w="7849" cap="flat">
              <a:solidFill>
                <a:srgbClr val="922223"/>
              </a:solidFill>
              <a:prstDash val="solid"/>
              <a:miter/>
            </a:ln>
          </p:spPr>
          <p:txBody>
            <a:bodyPr rtlCol="0" anchor="ctr"/>
            <a:lstStyle/>
            <a:p>
              <a:endParaRPr lang="en-PK" dirty="0"/>
            </a:p>
          </p:txBody>
        </p:sp>
      </p:grpSp>
      <p:grpSp>
        <p:nvGrpSpPr>
          <p:cNvPr id="1070" name="Content Placeholder 1050">
            <a:extLst>
              <a:ext uri="{FF2B5EF4-FFF2-40B4-BE49-F238E27FC236}">
                <a16:creationId xmlns:a16="http://schemas.microsoft.com/office/drawing/2014/main" id="{37FE707C-2F12-3719-7392-43DA87D469C9}"/>
              </a:ext>
            </a:extLst>
          </p:cNvPr>
          <p:cNvGrpSpPr/>
          <p:nvPr/>
        </p:nvGrpSpPr>
        <p:grpSpPr>
          <a:xfrm>
            <a:off x="5236542" y="3675260"/>
            <a:ext cx="1404016" cy="54942"/>
            <a:chOff x="5236542" y="3675260"/>
            <a:chExt cx="1404016" cy="54942"/>
          </a:xfrm>
        </p:grpSpPr>
        <p:sp>
          <p:nvSpPr>
            <p:cNvPr id="1071" name="Freeform: Shape 1070">
              <a:extLst>
                <a:ext uri="{FF2B5EF4-FFF2-40B4-BE49-F238E27FC236}">
                  <a16:creationId xmlns:a16="http://schemas.microsoft.com/office/drawing/2014/main" id="{1F985A73-6484-4647-87C9-59A9D9080504}"/>
                </a:ext>
              </a:extLst>
            </p:cNvPr>
            <p:cNvSpPr/>
            <p:nvPr/>
          </p:nvSpPr>
          <p:spPr>
            <a:xfrm>
              <a:off x="5236542" y="3702731"/>
              <a:ext cx="1362809" cy="7848"/>
            </a:xfrm>
            <a:custGeom>
              <a:avLst/>
              <a:gdLst>
                <a:gd name="connsiteX0" fmla="*/ 0 w 1362809"/>
                <a:gd name="connsiteY0" fmla="*/ 0 h 7848"/>
                <a:gd name="connsiteX1" fmla="*/ 1362809 w 1362809"/>
                <a:gd name="connsiteY1" fmla="*/ 0 h 7848"/>
              </a:gdLst>
              <a:ahLst/>
              <a:cxnLst>
                <a:cxn ang="0">
                  <a:pos x="connsiteX0" y="connsiteY0"/>
                </a:cxn>
                <a:cxn ang="0">
                  <a:pos x="connsiteX1" y="connsiteY1"/>
                </a:cxn>
              </a:cxnLst>
              <a:rect l="l" t="t" r="r" b="b"/>
              <a:pathLst>
                <a:path w="1362809" h="7848">
                  <a:moveTo>
                    <a:pt x="0" y="0"/>
                  </a:moveTo>
                  <a:lnTo>
                    <a:pt x="1362809" y="0"/>
                  </a:lnTo>
                </a:path>
              </a:pathLst>
            </a:custGeom>
            <a:noFill/>
            <a:ln w="7849" cap="flat">
              <a:solidFill>
                <a:srgbClr val="922223"/>
              </a:solidFill>
              <a:prstDash val="solid"/>
              <a:miter/>
            </a:ln>
          </p:spPr>
          <p:txBody>
            <a:bodyPr rtlCol="0" anchor="ctr"/>
            <a:lstStyle/>
            <a:p>
              <a:endParaRPr lang="en-PK" dirty="0"/>
            </a:p>
          </p:txBody>
        </p:sp>
        <p:sp>
          <p:nvSpPr>
            <p:cNvPr id="1072" name="Freeform: Shape 1071">
              <a:extLst>
                <a:ext uri="{FF2B5EF4-FFF2-40B4-BE49-F238E27FC236}">
                  <a16:creationId xmlns:a16="http://schemas.microsoft.com/office/drawing/2014/main" id="{A5C32C86-2C5C-8316-EC3A-35E5C3202138}"/>
                </a:ext>
              </a:extLst>
            </p:cNvPr>
            <p:cNvSpPr/>
            <p:nvPr/>
          </p:nvSpPr>
          <p:spPr>
            <a:xfrm>
              <a:off x="6585616" y="3675260"/>
              <a:ext cx="54942" cy="54942"/>
            </a:xfrm>
            <a:custGeom>
              <a:avLst/>
              <a:gdLst>
                <a:gd name="connsiteX0" fmla="*/ 54942 w 54942"/>
                <a:gd name="connsiteY0" fmla="*/ 27471 h 54942"/>
                <a:gd name="connsiteX1" fmla="*/ 0 w 54942"/>
                <a:gd name="connsiteY1" fmla="*/ 54942 h 54942"/>
                <a:gd name="connsiteX2" fmla="*/ 13736 w 54942"/>
                <a:gd name="connsiteY2" fmla="*/ 27471 h 54942"/>
                <a:gd name="connsiteX3" fmla="*/ 0 w 54942"/>
                <a:gd name="connsiteY3" fmla="*/ 0 h 54942"/>
              </a:gdLst>
              <a:ahLst/>
              <a:cxnLst>
                <a:cxn ang="0">
                  <a:pos x="connsiteX0" y="connsiteY0"/>
                </a:cxn>
                <a:cxn ang="0">
                  <a:pos x="connsiteX1" y="connsiteY1"/>
                </a:cxn>
                <a:cxn ang="0">
                  <a:pos x="connsiteX2" y="connsiteY2"/>
                </a:cxn>
                <a:cxn ang="0">
                  <a:pos x="connsiteX3" y="connsiteY3"/>
                </a:cxn>
              </a:cxnLst>
              <a:rect l="l" t="t" r="r" b="b"/>
              <a:pathLst>
                <a:path w="54942" h="54942">
                  <a:moveTo>
                    <a:pt x="54942" y="27471"/>
                  </a:moveTo>
                  <a:lnTo>
                    <a:pt x="0" y="54942"/>
                  </a:lnTo>
                  <a:lnTo>
                    <a:pt x="13736" y="27471"/>
                  </a:lnTo>
                  <a:lnTo>
                    <a:pt x="0" y="0"/>
                  </a:lnTo>
                  <a:close/>
                </a:path>
              </a:pathLst>
            </a:custGeom>
            <a:solidFill>
              <a:srgbClr val="922223"/>
            </a:solidFill>
            <a:ln w="7849" cap="flat">
              <a:solidFill>
                <a:srgbClr val="922223"/>
              </a:solidFill>
              <a:prstDash val="solid"/>
              <a:miter/>
            </a:ln>
          </p:spPr>
          <p:txBody>
            <a:bodyPr rtlCol="0" anchor="ctr"/>
            <a:lstStyle/>
            <a:p>
              <a:endParaRPr lang="en-PK" dirty="0"/>
            </a:p>
          </p:txBody>
        </p:sp>
      </p:grpSp>
      <p:grpSp>
        <p:nvGrpSpPr>
          <p:cNvPr id="1074" name="Content Placeholder 1050">
            <a:extLst>
              <a:ext uri="{FF2B5EF4-FFF2-40B4-BE49-F238E27FC236}">
                <a16:creationId xmlns:a16="http://schemas.microsoft.com/office/drawing/2014/main" id="{39C2A2DF-A501-04C7-070C-6051EF1E12FD}"/>
              </a:ext>
            </a:extLst>
          </p:cNvPr>
          <p:cNvGrpSpPr/>
          <p:nvPr/>
        </p:nvGrpSpPr>
        <p:grpSpPr>
          <a:xfrm>
            <a:off x="4267200" y="3985292"/>
            <a:ext cx="54942" cy="760403"/>
            <a:chOff x="4267200" y="3985292"/>
            <a:chExt cx="54942" cy="760403"/>
          </a:xfrm>
          <a:solidFill>
            <a:srgbClr val="922223"/>
          </a:solidFill>
        </p:grpSpPr>
        <p:sp>
          <p:nvSpPr>
            <p:cNvPr id="1075" name="Freeform: Shape 1074">
              <a:extLst>
                <a:ext uri="{FF2B5EF4-FFF2-40B4-BE49-F238E27FC236}">
                  <a16:creationId xmlns:a16="http://schemas.microsoft.com/office/drawing/2014/main" id="{97762B87-E521-D6BF-9C32-179709C3328B}"/>
                </a:ext>
              </a:extLst>
            </p:cNvPr>
            <p:cNvSpPr/>
            <p:nvPr/>
          </p:nvSpPr>
          <p:spPr>
            <a:xfrm>
              <a:off x="4294671" y="3985292"/>
              <a:ext cx="7848" cy="719197"/>
            </a:xfrm>
            <a:custGeom>
              <a:avLst/>
              <a:gdLst>
                <a:gd name="connsiteX0" fmla="*/ 0 w 7848"/>
                <a:gd name="connsiteY0" fmla="*/ 0 h 719197"/>
                <a:gd name="connsiteX1" fmla="*/ 0 w 7848"/>
                <a:gd name="connsiteY1" fmla="*/ 719197 h 719197"/>
              </a:gdLst>
              <a:ahLst/>
              <a:cxnLst>
                <a:cxn ang="0">
                  <a:pos x="connsiteX0" y="connsiteY0"/>
                </a:cxn>
                <a:cxn ang="0">
                  <a:pos x="connsiteX1" y="connsiteY1"/>
                </a:cxn>
              </a:cxnLst>
              <a:rect l="l" t="t" r="r" b="b"/>
              <a:pathLst>
                <a:path w="7848" h="719197">
                  <a:moveTo>
                    <a:pt x="0" y="0"/>
                  </a:moveTo>
                  <a:lnTo>
                    <a:pt x="0" y="719197"/>
                  </a:lnTo>
                </a:path>
              </a:pathLst>
            </a:custGeom>
            <a:grpFill/>
            <a:ln w="7849" cap="flat">
              <a:solidFill>
                <a:srgbClr val="922223"/>
              </a:solidFill>
              <a:prstDash val="solid"/>
              <a:miter/>
            </a:ln>
          </p:spPr>
          <p:txBody>
            <a:bodyPr rtlCol="0" anchor="ctr"/>
            <a:lstStyle/>
            <a:p>
              <a:endParaRPr lang="en-PK" dirty="0"/>
            </a:p>
          </p:txBody>
        </p:sp>
        <p:sp>
          <p:nvSpPr>
            <p:cNvPr id="1076" name="Freeform: Shape 1075">
              <a:extLst>
                <a:ext uri="{FF2B5EF4-FFF2-40B4-BE49-F238E27FC236}">
                  <a16:creationId xmlns:a16="http://schemas.microsoft.com/office/drawing/2014/main" id="{73494FD9-6085-7EBC-1A9B-F262F078583F}"/>
                </a:ext>
              </a:extLst>
            </p:cNvPr>
            <p:cNvSpPr/>
            <p:nvPr/>
          </p:nvSpPr>
          <p:spPr>
            <a:xfrm>
              <a:off x="4267200" y="4690754"/>
              <a:ext cx="54942" cy="54942"/>
            </a:xfrm>
            <a:custGeom>
              <a:avLst/>
              <a:gdLst>
                <a:gd name="connsiteX0" fmla="*/ 27471 w 54942"/>
                <a:gd name="connsiteY0" fmla="*/ 54942 h 54942"/>
                <a:gd name="connsiteX1" fmla="*/ 0 w 54942"/>
                <a:gd name="connsiteY1" fmla="*/ 0 h 54942"/>
                <a:gd name="connsiteX2" fmla="*/ 27471 w 54942"/>
                <a:gd name="connsiteY2" fmla="*/ 13736 h 54942"/>
                <a:gd name="connsiteX3" fmla="*/ 54942 w 54942"/>
                <a:gd name="connsiteY3" fmla="*/ 0 h 54942"/>
              </a:gdLst>
              <a:ahLst/>
              <a:cxnLst>
                <a:cxn ang="0">
                  <a:pos x="connsiteX0" y="connsiteY0"/>
                </a:cxn>
                <a:cxn ang="0">
                  <a:pos x="connsiteX1" y="connsiteY1"/>
                </a:cxn>
                <a:cxn ang="0">
                  <a:pos x="connsiteX2" y="connsiteY2"/>
                </a:cxn>
                <a:cxn ang="0">
                  <a:pos x="connsiteX3" y="connsiteY3"/>
                </a:cxn>
              </a:cxnLst>
              <a:rect l="l" t="t" r="r" b="b"/>
              <a:pathLst>
                <a:path w="54942" h="54942">
                  <a:moveTo>
                    <a:pt x="27471" y="54942"/>
                  </a:moveTo>
                  <a:lnTo>
                    <a:pt x="0" y="0"/>
                  </a:lnTo>
                  <a:lnTo>
                    <a:pt x="27471" y="13736"/>
                  </a:lnTo>
                  <a:lnTo>
                    <a:pt x="54942" y="0"/>
                  </a:lnTo>
                  <a:close/>
                </a:path>
              </a:pathLst>
            </a:custGeom>
            <a:grpFill/>
            <a:ln w="7849" cap="flat">
              <a:solidFill>
                <a:srgbClr val="922223"/>
              </a:solidFill>
              <a:prstDash val="solid"/>
              <a:miter/>
            </a:ln>
          </p:spPr>
          <p:txBody>
            <a:bodyPr rtlCol="0" anchor="ctr"/>
            <a:lstStyle/>
            <a:p>
              <a:endParaRPr lang="en-PK" dirty="0"/>
            </a:p>
          </p:txBody>
        </p:sp>
      </p:grpSp>
      <p:sp>
        <p:nvSpPr>
          <p:cNvPr id="1078" name="Freeform: Shape 1077">
            <a:extLst>
              <a:ext uri="{FF2B5EF4-FFF2-40B4-BE49-F238E27FC236}">
                <a16:creationId xmlns:a16="http://schemas.microsoft.com/office/drawing/2014/main" id="{8DEBCD87-5DEB-7912-4871-89E450E08CDA}"/>
              </a:ext>
            </a:extLst>
          </p:cNvPr>
          <p:cNvSpPr/>
          <p:nvPr/>
        </p:nvSpPr>
        <p:spPr>
          <a:xfrm>
            <a:off x="3980714" y="3420170"/>
            <a:ext cx="1255828" cy="565122"/>
          </a:xfrm>
          <a:custGeom>
            <a:avLst/>
            <a:gdLst>
              <a:gd name="connsiteX0" fmla="*/ 0 w 1255828"/>
              <a:gd name="connsiteY0" fmla="*/ 0 h 565122"/>
              <a:gd name="connsiteX1" fmla="*/ 1255828 w 1255828"/>
              <a:gd name="connsiteY1" fmla="*/ 0 h 565122"/>
              <a:gd name="connsiteX2" fmla="*/ 1255828 w 1255828"/>
              <a:gd name="connsiteY2" fmla="*/ 565123 h 565122"/>
              <a:gd name="connsiteX3" fmla="*/ 0 w 1255828"/>
              <a:gd name="connsiteY3" fmla="*/ 565123 h 565122"/>
            </a:gdLst>
            <a:ahLst/>
            <a:cxnLst>
              <a:cxn ang="0">
                <a:pos x="connsiteX0" y="connsiteY0"/>
              </a:cxn>
              <a:cxn ang="0">
                <a:pos x="connsiteX1" y="connsiteY1"/>
              </a:cxn>
              <a:cxn ang="0">
                <a:pos x="connsiteX2" y="connsiteY2"/>
              </a:cxn>
              <a:cxn ang="0">
                <a:pos x="connsiteX3" y="connsiteY3"/>
              </a:cxn>
            </a:cxnLst>
            <a:rect l="l" t="t" r="r" b="b"/>
            <a:pathLst>
              <a:path w="1255828" h="565122">
                <a:moveTo>
                  <a:pt x="0" y="0"/>
                </a:moveTo>
                <a:lnTo>
                  <a:pt x="1255828" y="0"/>
                </a:lnTo>
                <a:lnTo>
                  <a:pt x="1255828" y="565123"/>
                </a:lnTo>
                <a:lnTo>
                  <a:pt x="0" y="565123"/>
                </a:lnTo>
                <a:close/>
              </a:path>
            </a:pathLst>
          </a:custGeom>
          <a:noFill/>
          <a:ln w="15698" cap="flat">
            <a:noFill/>
            <a:prstDash val="solid"/>
            <a:miter/>
          </a:ln>
        </p:spPr>
        <p:txBody>
          <a:bodyPr rtlCol="0" anchor="ctr"/>
          <a:lstStyle/>
          <a:p>
            <a:pPr algn="ctr"/>
            <a:endParaRPr lang="en-US" sz="1000" dirty="0">
              <a:solidFill>
                <a:schemeClr val="bg1"/>
              </a:solidFill>
            </a:endParaRPr>
          </a:p>
          <a:p>
            <a:pPr algn="ctr"/>
            <a:endParaRPr lang="en-US" sz="1000" dirty="0">
              <a:solidFill>
                <a:schemeClr val="bg1"/>
              </a:solidFill>
            </a:endParaRPr>
          </a:p>
          <a:p>
            <a:pPr algn="ctr"/>
            <a:r>
              <a:rPr lang="en-US" sz="1000" dirty="0">
                <a:solidFill>
                  <a:srgbClr val="B82D2F"/>
                </a:solidFill>
              </a:rPr>
              <a:t>Sever Endpoint</a:t>
            </a:r>
            <a:endParaRPr lang="en-PK" sz="1000" dirty="0">
              <a:solidFill>
                <a:srgbClr val="B82D2F"/>
              </a:solidFill>
            </a:endParaRPr>
          </a:p>
        </p:txBody>
      </p:sp>
      <p:grpSp>
        <p:nvGrpSpPr>
          <p:cNvPr id="1081" name="Content Placeholder 1050">
            <a:extLst>
              <a:ext uri="{FF2B5EF4-FFF2-40B4-BE49-F238E27FC236}">
                <a16:creationId xmlns:a16="http://schemas.microsoft.com/office/drawing/2014/main" id="{6B113918-B29A-6F1E-F776-5A2CA1517C98}"/>
              </a:ext>
            </a:extLst>
          </p:cNvPr>
          <p:cNvGrpSpPr/>
          <p:nvPr/>
        </p:nvGrpSpPr>
        <p:grpSpPr>
          <a:xfrm>
            <a:off x="7905177" y="3675260"/>
            <a:ext cx="1482505" cy="54942"/>
            <a:chOff x="7905177" y="3675260"/>
            <a:chExt cx="1482505" cy="54942"/>
          </a:xfrm>
        </p:grpSpPr>
        <p:sp>
          <p:nvSpPr>
            <p:cNvPr id="1082" name="Freeform: Shape 1081">
              <a:extLst>
                <a:ext uri="{FF2B5EF4-FFF2-40B4-BE49-F238E27FC236}">
                  <a16:creationId xmlns:a16="http://schemas.microsoft.com/office/drawing/2014/main" id="{FBF82F83-204F-66B6-DA77-13C908DEFCE5}"/>
                </a:ext>
              </a:extLst>
            </p:cNvPr>
            <p:cNvSpPr/>
            <p:nvPr/>
          </p:nvSpPr>
          <p:spPr>
            <a:xfrm>
              <a:off x="7905177" y="3702731"/>
              <a:ext cx="1441298" cy="7848"/>
            </a:xfrm>
            <a:custGeom>
              <a:avLst/>
              <a:gdLst>
                <a:gd name="connsiteX0" fmla="*/ 0 w 1441298"/>
                <a:gd name="connsiteY0" fmla="*/ 0 h 7848"/>
                <a:gd name="connsiteX1" fmla="*/ 1441299 w 1441298"/>
                <a:gd name="connsiteY1" fmla="*/ 0 h 7848"/>
              </a:gdLst>
              <a:ahLst/>
              <a:cxnLst>
                <a:cxn ang="0">
                  <a:pos x="connsiteX0" y="connsiteY0"/>
                </a:cxn>
                <a:cxn ang="0">
                  <a:pos x="connsiteX1" y="connsiteY1"/>
                </a:cxn>
              </a:cxnLst>
              <a:rect l="l" t="t" r="r" b="b"/>
              <a:pathLst>
                <a:path w="1441298" h="7848">
                  <a:moveTo>
                    <a:pt x="0" y="0"/>
                  </a:moveTo>
                  <a:lnTo>
                    <a:pt x="1441299" y="0"/>
                  </a:lnTo>
                </a:path>
              </a:pathLst>
            </a:custGeom>
            <a:noFill/>
            <a:ln w="7849" cap="flat">
              <a:solidFill>
                <a:srgbClr val="922223"/>
              </a:solidFill>
              <a:prstDash val="solid"/>
              <a:miter/>
            </a:ln>
          </p:spPr>
          <p:txBody>
            <a:bodyPr rtlCol="0" anchor="ctr"/>
            <a:lstStyle/>
            <a:p>
              <a:endParaRPr lang="en-PK" dirty="0"/>
            </a:p>
          </p:txBody>
        </p:sp>
        <p:sp>
          <p:nvSpPr>
            <p:cNvPr id="1083" name="Freeform: Shape 1082">
              <a:extLst>
                <a:ext uri="{FF2B5EF4-FFF2-40B4-BE49-F238E27FC236}">
                  <a16:creationId xmlns:a16="http://schemas.microsoft.com/office/drawing/2014/main" id="{F4316601-4294-5657-56E1-B2EF9A8EB363}"/>
                </a:ext>
              </a:extLst>
            </p:cNvPr>
            <p:cNvSpPr/>
            <p:nvPr/>
          </p:nvSpPr>
          <p:spPr>
            <a:xfrm>
              <a:off x="9332740" y="3675260"/>
              <a:ext cx="54942" cy="54942"/>
            </a:xfrm>
            <a:custGeom>
              <a:avLst/>
              <a:gdLst>
                <a:gd name="connsiteX0" fmla="*/ 54942 w 54942"/>
                <a:gd name="connsiteY0" fmla="*/ 27471 h 54942"/>
                <a:gd name="connsiteX1" fmla="*/ 0 w 54942"/>
                <a:gd name="connsiteY1" fmla="*/ 54942 h 54942"/>
                <a:gd name="connsiteX2" fmla="*/ 13736 w 54942"/>
                <a:gd name="connsiteY2" fmla="*/ 27471 h 54942"/>
                <a:gd name="connsiteX3" fmla="*/ 0 w 54942"/>
                <a:gd name="connsiteY3" fmla="*/ 0 h 54942"/>
              </a:gdLst>
              <a:ahLst/>
              <a:cxnLst>
                <a:cxn ang="0">
                  <a:pos x="connsiteX0" y="connsiteY0"/>
                </a:cxn>
                <a:cxn ang="0">
                  <a:pos x="connsiteX1" y="connsiteY1"/>
                </a:cxn>
                <a:cxn ang="0">
                  <a:pos x="connsiteX2" y="connsiteY2"/>
                </a:cxn>
                <a:cxn ang="0">
                  <a:pos x="connsiteX3" y="connsiteY3"/>
                </a:cxn>
              </a:cxnLst>
              <a:rect l="l" t="t" r="r" b="b"/>
              <a:pathLst>
                <a:path w="54942" h="54942">
                  <a:moveTo>
                    <a:pt x="54942" y="27471"/>
                  </a:moveTo>
                  <a:lnTo>
                    <a:pt x="0" y="54942"/>
                  </a:lnTo>
                  <a:lnTo>
                    <a:pt x="13736" y="27471"/>
                  </a:lnTo>
                  <a:lnTo>
                    <a:pt x="0" y="0"/>
                  </a:lnTo>
                  <a:close/>
                </a:path>
              </a:pathLst>
            </a:custGeom>
            <a:solidFill>
              <a:srgbClr val="922223"/>
            </a:solidFill>
            <a:ln w="7849" cap="flat">
              <a:solidFill>
                <a:srgbClr val="922223"/>
              </a:solidFill>
              <a:prstDash val="solid"/>
              <a:miter/>
            </a:ln>
          </p:spPr>
          <p:txBody>
            <a:bodyPr rtlCol="0" anchor="ctr"/>
            <a:lstStyle/>
            <a:p>
              <a:endParaRPr lang="en-PK" dirty="0"/>
            </a:p>
          </p:txBody>
        </p:sp>
      </p:grpSp>
      <p:sp>
        <p:nvSpPr>
          <p:cNvPr id="1086" name="Freeform: Shape 1085">
            <a:extLst>
              <a:ext uri="{FF2B5EF4-FFF2-40B4-BE49-F238E27FC236}">
                <a16:creationId xmlns:a16="http://schemas.microsoft.com/office/drawing/2014/main" id="{FFDC78F9-B4DD-ADE6-E0E3-5036C13F5D0C}"/>
              </a:ext>
            </a:extLst>
          </p:cNvPr>
          <p:cNvSpPr/>
          <p:nvPr/>
        </p:nvSpPr>
        <p:spPr>
          <a:xfrm>
            <a:off x="6649349" y="3274015"/>
            <a:ext cx="1255828" cy="857432"/>
          </a:xfrm>
          <a:custGeom>
            <a:avLst/>
            <a:gdLst>
              <a:gd name="connsiteX0" fmla="*/ 0 w 1255828"/>
              <a:gd name="connsiteY0" fmla="*/ 0 h 565122"/>
              <a:gd name="connsiteX1" fmla="*/ 1255828 w 1255828"/>
              <a:gd name="connsiteY1" fmla="*/ 0 h 565122"/>
              <a:gd name="connsiteX2" fmla="*/ 1255828 w 1255828"/>
              <a:gd name="connsiteY2" fmla="*/ 565123 h 565122"/>
              <a:gd name="connsiteX3" fmla="*/ 0 w 1255828"/>
              <a:gd name="connsiteY3" fmla="*/ 565123 h 565122"/>
            </a:gdLst>
            <a:ahLst/>
            <a:cxnLst>
              <a:cxn ang="0">
                <a:pos x="connsiteX0" y="connsiteY0"/>
              </a:cxn>
              <a:cxn ang="0">
                <a:pos x="connsiteX1" y="connsiteY1"/>
              </a:cxn>
              <a:cxn ang="0">
                <a:pos x="connsiteX2" y="connsiteY2"/>
              </a:cxn>
              <a:cxn ang="0">
                <a:pos x="connsiteX3" y="connsiteY3"/>
              </a:cxn>
            </a:cxnLst>
            <a:rect l="l" t="t" r="r" b="b"/>
            <a:pathLst>
              <a:path w="1255828" h="565122">
                <a:moveTo>
                  <a:pt x="0" y="0"/>
                </a:moveTo>
                <a:lnTo>
                  <a:pt x="1255828" y="0"/>
                </a:lnTo>
                <a:lnTo>
                  <a:pt x="1255828" y="565123"/>
                </a:lnTo>
                <a:lnTo>
                  <a:pt x="0" y="565123"/>
                </a:lnTo>
                <a:close/>
              </a:path>
            </a:pathLst>
          </a:custGeom>
          <a:noFill/>
          <a:ln w="15698" cap="flat">
            <a:noFill/>
            <a:prstDash val="solid"/>
            <a:miter/>
          </a:ln>
        </p:spPr>
        <p:txBody>
          <a:bodyPr rtlCol="0" anchor="ctr"/>
          <a:lstStyle/>
          <a:p>
            <a:pPr algn="ctr"/>
            <a:endParaRPr lang="en-US" sz="1000" dirty="0">
              <a:solidFill>
                <a:schemeClr val="bg1"/>
              </a:solidFill>
            </a:endParaRPr>
          </a:p>
          <a:p>
            <a:pPr algn="ctr"/>
            <a:endParaRPr lang="en-US" sz="1000" dirty="0">
              <a:solidFill>
                <a:schemeClr val="bg1"/>
              </a:solidFill>
            </a:endParaRPr>
          </a:p>
          <a:p>
            <a:pPr algn="ctr"/>
            <a:r>
              <a:rPr lang="en-US" sz="1000" dirty="0">
                <a:solidFill>
                  <a:srgbClr val="B82D2F"/>
                </a:solidFill>
              </a:rPr>
              <a:t>Ambulance Dispatcher</a:t>
            </a:r>
            <a:endParaRPr lang="en-PK" sz="1000" dirty="0">
              <a:solidFill>
                <a:srgbClr val="B82D2F"/>
              </a:solidFill>
            </a:endParaRPr>
          </a:p>
        </p:txBody>
      </p:sp>
      <p:grpSp>
        <p:nvGrpSpPr>
          <p:cNvPr id="1088" name="Content Placeholder 1050">
            <a:extLst>
              <a:ext uri="{FF2B5EF4-FFF2-40B4-BE49-F238E27FC236}">
                <a16:creationId xmlns:a16="http://schemas.microsoft.com/office/drawing/2014/main" id="{8D2134AA-934C-335C-1A68-524A075930F1}"/>
              </a:ext>
            </a:extLst>
          </p:cNvPr>
          <p:cNvGrpSpPr/>
          <p:nvPr/>
        </p:nvGrpSpPr>
        <p:grpSpPr>
          <a:xfrm>
            <a:off x="9682959" y="3994083"/>
            <a:ext cx="54942" cy="603425"/>
            <a:chOff x="9682959" y="3994083"/>
            <a:chExt cx="54942" cy="603425"/>
          </a:xfrm>
        </p:grpSpPr>
        <p:sp>
          <p:nvSpPr>
            <p:cNvPr id="1089" name="Freeform: Shape 1088">
              <a:extLst>
                <a:ext uri="{FF2B5EF4-FFF2-40B4-BE49-F238E27FC236}">
                  <a16:creationId xmlns:a16="http://schemas.microsoft.com/office/drawing/2014/main" id="{B64E3DC1-FA8E-DB26-2395-FF9694B69877}"/>
                </a:ext>
              </a:extLst>
            </p:cNvPr>
            <p:cNvSpPr/>
            <p:nvPr/>
          </p:nvSpPr>
          <p:spPr>
            <a:xfrm>
              <a:off x="9710430" y="4035290"/>
              <a:ext cx="7848" cy="562218"/>
            </a:xfrm>
            <a:custGeom>
              <a:avLst/>
              <a:gdLst>
                <a:gd name="connsiteX0" fmla="*/ 0 w 7848"/>
                <a:gd name="connsiteY0" fmla="*/ 562219 h 562218"/>
                <a:gd name="connsiteX1" fmla="*/ 0 w 7848"/>
                <a:gd name="connsiteY1" fmla="*/ 0 h 562218"/>
              </a:gdLst>
              <a:ahLst/>
              <a:cxnLst>
                <a:cxn ang="0">
                  <a:pos x="connsiteX0" y="connsiteY0"/>
                </a:cxn>
                <a:cxn ang="0">
                  <a:pos x="connsiteX1" y="connsiteY1"/>
                </a:cxn>
              </a:cxnLst>
              <a:rect l="l" t="t" r="r" b="b"/>
              <a:pathLst>
                <a:path w="7848" h="562218">
                  <a:moveTo>
                    <a:pt x="0" y="562219"/>
                  </a:moveTo>
                  <a:lnTo>
                    <a:pt x="0" y="0"/>
                  </a:lnTo>
                </a:path>
              </a:pathLst>
            </a:custGeom>
            <a:noFill/>
            <a:ln w="7849" cap="flat">
              <a:solidFill>
                <a:srgbClr val="922223"/>
              </a:solidFill>
              <a:prstDash val="solid"/>
              <a:miter/>
            </a:ln>
          </p:spPr>
          <p:txBody>
            <a:bodyPr rtlCol="0" anchor="ctr"/>
            <a:lstStyle/>
            <a:p>
              <a:endParaRPr lang="en-PK" dirty="0"/>
            </a:p>
          </p:txBody>
        </p:sp>
        <p:sp>
          <p:nvSpPr>
            <p:cNvPr id="1090" name="Freeform: Shape 1089">
              <a:extLst>
                <a:ext uri="{FF2B5EF4-FFF2-40B4-BE49-F238E27FC236}">
                  <a16:creationId xmlns:a16="http://schemas.microsoft.com/office/drawing/2014/main" id="{985BF205-E36B-66C4-0DA5-845086E86AF5}"/>
                </a:ext>
              </a:extLst>
            </p:cNvPr>
            <p:cNvSpPr/>
            <p:nvPr/>
          </p:nvSpPr>
          <p:spPr>
            <a:xfrm>
              <a:off x="9682959" y="3994083"/>
              <a:ext cx="54942" cy="54942"/>
            </a:xfrm>
            <a:custGeom>
              <a:avLst/>
              <a:gdLst>
                <a:gd name="connsiteX0" fmla="*/ 27471 w 54942"/>
                <a:gd name="connsiteY0" fmla="*/ 0 h 54942"/>
                <a:gd name="connsiteX1" fmla="*/ 54942 w 54942"/>
                <a:gd name="connsiteY1" fmla="*/ 54942 h 54942"/>
                <a:gd name="connsiteX2" fmla="*/ 27471 w 54942"/>
                <a:gd name="connsiteY2" fmla="*/ 41207 h 54942"/>
                <a:gd name="connsiteX3" fmla="*/ 0 w 54942"/>
                <a:gd name="connsiteY3" fmla="*/ 54942 h 54942"/>
              </a:gdLst>
              <a:ahLst/>
              <a:cxnLst>
                <a:cxn ang="0">
                  <a:pos x="connsiteX0" y="connsiteY0"/>
                </a:cxn>
                <a:cxn ang="0">
                  <a:pos x="connsiteX1" y="connsiteY1"/>
                </a:cxn>
                <a:cxn ang="0">
                  <a:pos x="connsiteX2" y="connsiteY2"/>
                </a:cxn>
                <a:cxn ang="0">
                  <a:pos x="connsiteX3" y="connsiteY3"/>
                </a:cxn>
              </a:cxnLst>
              <a:rect l="l" t="t" r="r" b="b"/>
              <a:pathLst>
                <a:path w="54942" h="54942">
                  <a:moveTo>
                    <a:pt x="27471" y="0"/>
                  </a:moveTo>
                  <a:lnTo>
                    <a:pt x="54942" y="54942"/>
                  </a:lnTo>
                  <a:lnTo>
                    <a:pt x="27471" y="41207"/>
                  </a:lnTo>
                  <a:lnTo>
                    <a:pt x="0" y="54942"/>
                  </a:lnTo>
                  <a:close/>
                </a:path>
              </a:pathLst>
            </a:custGeom>
            <a:solidFill>
              <a:srgbClr val="922223"/>
            </a:solidFill>
            <a:ln w="7849" cap="flat">
              <a:solidFill>
                <a:srgbClr val="922223"/>
              </a:solidFill>
              <a:prstDash val="solid"/>
              <a:miter/>
            </a:ln>
          </p:spPr>
          <p:txBody>
            <a:bodyPr rtlCol="0" anchor="ctr"/>
            <a:lstStyle/>
            <a:p>
              <a:endParaRPr lang="en-PK" dirty="0"/>
            </a:p>
          </p:txBody>
        </p:sp>
      </p:grpSp>
      <p:sp>
        <p:nvSpPr>
          <p:cNvPr id="1092" name="Freeform: Shape 1091">
            <a:extLst>
              <a:ext uri="{FF2B5EF4-FFF2-40B4-BE49-F238E27FC236}">
                <a16:creationId xmlns:a16="http://schemas.microsoft.com/office/drawing/2014/main" id="{A0C22B6D-621C-EC06-6C2D-DCCE1E748BCD}"/>
              </a:ext>
            </a:extLst>
          </p:cNvPr>
          <p:cNvSpPr/>
          <p:nvPr/>
        </p:nvSpPr>
        <p:spPr>
          <a:xfrm>
            <a:off x="9396473" y="4597508"/>
            <a:ext cx="1255828" cy="1063740"/>
          </a:xfrm>
          <a:custGeom>
            <a:avLst/>
            <a:gdLst>
              <a:gd name="connsiteX0" fmla="*/ 0 w 1255828"/>
              <a:gd name="connsiteY0" fmla="*/ 0 h 565122"/>
              <a:gd name="connsiteX1" fmla="*/ 1255828 w 1255828"/>
              <a:gd name="connsiteY1" fmla="*/ 0 h 565122"/>
              <a:gd name="connsiteX2" fmla="*/ 1255828 w 1255828"/>
              <a:gd name="connsiteY2" fmla="*/ 565123 h 565122"/>
              <a:gd name="connsiteX3" fmla="*/ 0 w 1255828"/>
              <a:gd name="connsiteY3" fmla="*/ 565123 h 565122"/>
            </a:gdLst>
            <a:ahLst/>
            <a:cxnLst>
              <a:cxn ang="0">
                <a:pos x="connsiteX0" y="connsiteY0"/>
              </a:cxn>
              <a:cxn ang="0">
                <a:pos x="connsiteX1" y="connsiteY1"/>
              </a:cxn>
              <a:cxn ang="0">
                <a:pos x="connsiteX2" y="connsiteY2"/>
              </a:cxn>
              <a:cxn ang="0">
                <a:pos x="connsiteX3" y="connsiteY3"/>
              </a:cxn>
            </a:cxnLst>
            <a:rect l="l" t="t" r="r" b="b"/>
            <a:pathLst>
              <a:path w="1255828" h="565122">
                <a:moveTo>
                  <a:pt x="0" y="0"/>
                </a:moveTo>
                <a:lnTo>
                  <a:pt x="1255828" y="0"/>
                </a:lnTo>
                <a:lnTo>
                  <a:pt x="1255828" y="565123"/>
                </a:lnTo>
                <a:lnTo>
                  <a:pt x="0" y="565123"/>
                </a:lnTo>
                <a:close/>
              </a:path>
            </a:pathLst>
          </a:custGeom>
          <a:noFill/>
          <a:ln w="15698" cap="flat">
            <a:noFill/>
            <a:prstDash val="solid"/>
            <a:miter/>
          </a:ln>
        </p:spPr>
        <p:txBody>
          <a:bodyPr rtlCol="0" anchor="ctr"/>
          <a:lstStyle/>
          <a:p>
            <a:pPr algn="ctr"/>
            <a:endParaRPr lang="en-US" sz="1000" dirty="0">
              <a:solidFill>
                <a:schemeClr val="bg1"/>
              </a:solidFill>
            </a:endParaRPr>
          </a:p>
          <a:p>
            <a:pPr algn="ctr"/>
            <a:endParaRPr lang="en-US" sz="1000" dirty="0">
              <a:solidFill>
                <a:schemeClr val="bg1"/>
              </a:solidFill>
            </a:endParaRPr>
          </a:p>
          <a:p>
            <a:pPr algn="ctr"/>
            <a:endParaRPr lang="en-US" sz="1000" dirty="0">
              <a:solidFill>
                <a:srgbClr val="B82D2F"/>
              </a:solidFill>
            </a:endParaRPr>
          </a:p>
          <a:p>
            <a:pPr algn="ctr"/>
            <a:r>
              <a:rPr lang="en-US" sz="1000" dirty="0">
                <a:solidFill>
                  <a:srgbClr val="B82D2F"/>
                </a:solidFill>
              </a:rPr>
              <a:t>Route optimization service</a:t>
            </a:r>
            <a:endParaRPr lang="en-PK" sz="1000" dirty="0">
              <a:solidFill>
                <a:srgbClr val="B82D2F"/>
              </a:solidFill>
            </a:endParaRPr>
          </a:p>
        </p:txBody>
      </p:sp>
      <p:grpSp>
        <p:nvGrpSpPr>
          <p:cNvPr id="1095" name="Content Placeholder 1050">
            <a:extLst>
              <a:ext uri="{FF2B5EF4-FFF2-40B4-BE49-F238E27FC236}">
                <a16:creationId xmlns:a16="http://schemas.microsoft.com/office/drawing/2014/main" id="{7FD22186-2D59-48CB-7608-3A73463B1A02}"/>
              </a:ext>
            </a:extLst>
          </p:cNvPr>
          <p:cNvGrpSpPr/>
          <p:nvPr/>
        </p:nvGrpSpPr>
        <p:grpSpPr>
          <a:xfrm>
            <a:off x="10310873" y="3985292"/>
            <a:ext cx="54942" cy="603425"/>
            <a:chOff x="10310873" y="3985292"/>
            <a:chExt cx="54942" cy="603425"/>
          </a:xfrm>
        </p:grpSpPr>
        <p:sp>
          <p:nvSpPr>
            <p:cNvPr id="1096" name="Freeform: Shape 1095">
              <a:extLst>
                <a:ext uri="{FF2B5EF4-FFF2-40B4-BE49-F238E27FC236}">
                  <a16:creationId xmlns:a16="http://schemas.microsoft.com/office/drawing/2014/main" id="{C2D1F82A-E2F3-2278-27BF-AE51FF3925AC}"/>
                </a:ext>
              </a:extLst>
            </p:cNvPr>
            <p:cNvSpPr/>
            <p:nvPr/>
          </p:nvSpPr>
          <p:spPr>
            <a:xfrm>
              <a:off x="10338345" y="3985292"/>
              <a:ext cx="7848" cy="562218"/>
            </a:xfrm>
            <a:custGeom>
              <a:avLst/>
              <a:gdLst>
                <a:gd name="connsiteX0" fmla="*/ 0 w 7848"/>
                <a:gd name="connsiteY0" fmla="*/ 0 h 562218"/>
                <a:gd name="connsiteX1" fmla="*/ 0 w 7848"/>
                <a:gd name="connsiteY1" fmla="*/ 562219 h 562218"/>
              </a:gdLst>
              <a:ahLst/>
              <a:cxnLst>
                <a:cxn ang="0">
                  <a:pos x="connsiteX0" y="connsiteY0"/>
                </a:cxn>
                <a:cxn ang="0">
                  <a:pos x="connsiteX1" y="connsiteY1"/>
                </a:cxn>
              </a:cxnLst>
              <a:rect l="l" t="t" r="r" b="b"/>
              <a:pathLst>
                <a:path w="7848" h="562218">
                  <a:moveTo>
                    <a:pt x="0" y="0"/>
                  </a:moveTo>
                  <a:lnTo>
                    <a:pt x="0" y="562219"/>
                  </a:lnTo>
                </a:path>
              </a:pathLst>
            </a:custGeom>
            <a:noFill/>
            <a:ln w="7849" cap="flat">
              <a:solidFill>
                <a:srgbClr val="922223"/>
              </a:solidFill>
              <a:prstDash val="solid"/>
              <a:miter/>
            </a:ln>
          </p:spPr>
          <p:txBody>
            <a:bodyPr rtlCol="0" anchor="ctr"/>
            <a:lstStyle/>
            <a:p>
              <a:endParaRPr lang="en-PK" dirty="0"/>
            </a:p>
          </p:txBody>
        </p:sp>
        <p:sp>
          <p:nvSpPr>
            <p:cNvPr id="1097" name="Freeform: Shape 1096">
              <a:extLst>
                <a:ext uri="{FF2B5EF4-FFF2-40B4-BE49-F238E27FC236}">
                  <a16:creationId xmlns:a16="http://schemas.microsoft.com/office/drawing/2014/main" id="{74C19021-20A1-419A-07CD-2B336B7A5802}"/>
                </a:ext>
              </a:extLst>
            </p:cNvPr>
            <p:cNvSpPr/>
            <p:nvPr/>
          </p:nvSpPr>
          <p:spPr>
            <a:xfrm>
              <a:off x="10310873" y="4533775"/>
              <a:ext cx="54942" cy="54942"/>
            </a:xfrm>
            <a:custGeom>
              <a:avLst/>
              <a:gdLst>
                <a:gd name="connsiteX0" fmla="*/ 27471 w 54942"/>
                <a:gd name="connsiteY0" fmla="*/ 54942 h 54942"/>
                <a:gd name="connsiteX1" fmla="*/ 0 w 54942"/>
                <a:gd name="connsiteY1" fmla="*/ 0 h 54942"/>
                <a:gd name="connsiteX2" fmla="*/ 27471 w 54942"/>
                <a:gd name="connsiteY2" fmla="*/ 13736 h 54942"/>
                <a:gd name="connsiteX3" fmla="*/ 54942 w 54942"/>
                <a:gd name="connsiteY3" fmla="*/ 0 h 54942"/>
              </a:gdLst>
              <a:ahLst/>
              <a:cxnLst>
                <a:cxn ang="0">
                  <a:pos x="connsiteX0" y="connsiteY0"/>
                </a:cxn>
                <a:cxn ang="0">
                  <a:pos x="connsiteX1" y="connsiteY1"/>
                </a:cxn>
                <a:cxn ang="0">
                  <a:pos x="connsiteX2" y="connsiteY2"/>
                </a:cxn>
                <a:cxn ang="0">
                  <a:pos x="connsiteX3" y="connsiteY3"/>
                </a:cxn>
              </a:cxnLst>
              <a:rect l="l" t="t" r="r" b="b"/>
              <a:pathLst>
                <a:path w="54942" h="54942">
                  <a:moveTo>
                    <a:pt x="27471" y="54942"/>
                  </a:moveTo>
                  <a:lnTo>
                    <a:pt x="0" y="0"/>
                  </a:lnTo>
                  <a:lnTo>
                    <a:pt x="27471" y="13736"/>
                  </a:lnTo>
                  <a:lnTo>
                    <a:pt x="54942" y="0"/>
                  </a:lnTo>
                  <a:close/>
                </a:path>
              </a:pathLst>
            </a:custGeom>
            <a:solidFill>
              <a:srgbClr val="922223"/>
            </a:solidFill>
            <a:ln w="7849" cap="flat">
              <a:solidFill>
                <a:srgbClr val="922223"/>
              </a:solidFill>
              <a:prstDash val="solid"/>
              <a:miter/>
            </a:ln>
          </p:spPr>
          <p:txBody>
            <a:bodyPr rtlCol="0" anchor="ctr"/>
            <a:lstStyle/>
            <a:p>
              <a:endParaRPr lang="en-PK" dirty="0"/>
            </a:p>
          </p:txBody>
        </p:sp>
      </p:grpSp>
      <p:grpSp>
        <p:nvGrpSpPr>
          <p:cNvPr id="1099" name="Content Placeholder 1050">
            <a:extLst>
              <a:ext uri="{FF2B5EF4-FFF2-40B4-BE49-F238E27FC236}">
                <a16:creationId xmlns:a16="http://schemas.microsoft.com/office/drawing/2014/main" id="{AB817E1C-81AD-F14B-892A-1BC48469DC5B}"/>
              </a:ext>
            </a:extLst>
          </p:cNvPr>
          <p:cNvGrpSpPr/>
          <p:nvPr/>
        </p:nvGrpSpPr>
        <p:grpSpPr>
          <a:xfrm>
            <a:off x="2207568" y="3104392"/>
            <a:ext cx="7433950" cy="313957"/>
            <a:chOff x="2366032" y="3106213"/>
            <a:chExt cx="7344398" cy="313957"/>
          </a:xfrm>
        </p:grpSpPr>
        <p:sp>
          <p:nvSpPr>
            <p:cNvPr id="1100" name="Freeform: Shape 1099">
              <a:extLst>
                <a:ext uri="{FF2B5EF4-FFF2-40B4-BE49-F238E27FC236}">
                  <a16:creationId xmlns:a16="http://schemas.microsoft.com/office/drawing/2014/main" id="{04050278-EF18-19CC-0EAA-FC84D04DF6EB}"/>
                </a:ext>
              </a:extLst>
            </p:cNvPr>
            <p:cNvSpPr/>
            <p:nvPr/>
          </p:nvSpPr>
          <p:spPr>
            <a:xfrm>
              <a:off x="2393425" y="3106213"/>
              <a:ext cx="7317005" cy="313957"/>
            </a:xfrm>
            <a:custGeom>
              <a:avLst/>
              <a:gdLst>
                <a:gd name="connsiteX0" fmla="*/ 7317006 w 7317005"/>
                <a:gd name="connsiteY0" fmla="*/ 313957 h 313957"/>
                <a:gd name="connsiteX1" fmla="*/ 7317006 w 7317005"/>
                <a:gd name="connsiteY1" fmla="*/ 0 h 313957"/>
                <a:gd name="connsiteX2" fmla="*/ 471 w 7317005"/>
                <a:gd name="connsiteY2" fmla="*/ 0 h 313957"/>
                <a:gd name="connsiteX3" fmla="*/ 0 w 7317005"/>
                <a:gd name="connsiteY3" fmla="*/ 256032 h 313957"/>
              </a:gdLst>
              <a:ahLst/>
              <a:cxnLst>
                <a:cxn ang="0">
                  <a:pos x="connsiteX0" y="connsiteY0"/>
                </a:cxn>
                <a:cxn ang="0">
                  <a:pos x="connsiteX1" y="connsiteY1"/>
                </a:cxn>
                <a:cxn ang="0">
                  <a:pos x="connsiteX2" y="connsiteY2"/>
                </a:cxn>
                <a:cxn ang="0">
                  <a:pos x="connsiteX3" y="connsiteY3"/>
                </a:cxn>
              </a:cxnLst>
              <a:rect l="l" t="t" r="r" b="b"/>
              <a:pathLst>
                <a:path w="7317005" h="313957">
                  <a:moveTo>
                    <a:pt x="7317006" y="313957"/>
                  </a:moveTo>
                  <a:lnTo>
                    <a:pt x="7317006" y="0"/>
                  </a:lnTo>
                  <a:lnTo>
                    <a:pt x="471" y="0"/>
                  </a:lnTo>
                  <a:lnTo>
                    <a:pt x="0" y="256032"/>
                  </a:lnTo>
                </a:path>
              </a:pathLst>
            </a:custGeom>
            <a:noFill/>
            <a:ln w="7849" cap="flat">
              <a:solidFill>
                <a:srgbClr val="922223"/>
              </a:solidFill>
              <a:prstDash val="solid"/>
              <a:miter/>
            </a:ln>
          </p:spPr>
          <p:txBody>
            <a:bodyPr rtlCol="0" anchor="ctr"/>
            <a:lstStyle/>
            <a:p>
              <a:endParaRPr lang="en-PK" dirty="0"/>
            </a:p>
          </p:txBody>
        </p:sp>
        <p:sp>
          <p:nvSpPr>
            <p:cNvPr id="1101" name="Freeform: Shape 1100">
              <a:extLst>
                <a:ext uri="{FF2B5EF4-FFF2-40B4-BE49-F238E27FC236}">
                  <a16:creationId xmlns:a16="http://schemas.microsoft.com/office/drawing/2014/main" id="{EA953811-71CF-72F5-3DFA-9B72136E099D}"/>
                </a:ext>
              </a:extLst>
            </p:cNvPr>
            <p:cNvSpPr/>
            <p:nvPr/>
          </p:nvSpPr>
          <p:spPr>
            <a:xfrm>
              <a:off x="2366032" y="3348509"/>
              <a:ext cx="54942" cy="54942"/>
            </a:xfrm>
            <a:custGeom>
              <a:avLst/>
              <a:gdLst>
                <a:gd name="connsiteX0" fmla="*/ 27314 w 54942"/>
                <a:gd name="connsiteY0" fmla="*/ 54943 h 54942"/>
                <a:gd name="connsiteX1" fmla="*/ 0 w 54942"/>
                <a:gd name="connsiteY1" fmla="*/ 0 h 54942"/>
                <a:gd name="connsiteX2" fmla="*/ 27393 w 54942"/>
                <a:gd name="connsiteY2" fmla="*/ 13736 h 54942"/>
                <a:gd name="connsiteX3" fmla="*/ 54942 w 54942"/>
                <a:gd name="connsiteY3" fmla="*/ 79 h 54942"/>
              </a:gdLst>
              <a:ahLst/>
              <a:cxnLst>
                <a:cxn ang="0">
                  <a:pos x="connsiteX0" y="connsiteY0"/>
                </a:cxn>
                <a:cxn ang="0">
                  <a:pos x="connsiteX1" y="connsiteY1"/>
                </a:cxn>
                <a:cxn ang="0">
                  <a:pos x="connsiteX2" y="connsiteY2"/>
                </a:cxn>
                <a:cxn ang="0">
                  <a:pos x="connsiteX3" y="connsiteY3"/>
                </a:cxn>
              </a:cxnLst>
              <a:rect l="l" t="t" r="r" b="b"/>
              <a:pathLst>
                <a:path w="54942" h="54942">
                  <a:moveTo>
                    <a:pt x="27314" y="54943"/>
                  </a:moveTo>
                  <a:lnTo>
                    <a:pt x="0" y="0"/>
                  </a:lnTo>
                  <a:lnTo>
                    <a:pt x="27393" y="13736"/>
                  </a:lnTo>
                  <a:lnTo>
                    <a:pt x="54942" y="79"/>
                  </a:lnTo>
                  <a:close/>
                </a:path>
              </a:pathLst>
            </a:custGeom>
            <a:solidFill>
              <a:srgbClr val="922223"/>
            </a:solidFill>
            <a:ln w="7849" cap="flat">
              <a:solidFill>
                <a:srgbClr val="922223"/>
              </a:solidFill>
              <a:prstDash val="solid"/>
              <a:miter/>
            </a:ln>
          </p:spPr>
          <p:txBody>
            <a:bodyPr rtlCol="0" anchor="ctr"/>
            <a:lstStyle/>
            <a:p>
              <a:endParaRPr lang="en-PK" dirty="0"/>
            </a:p>
          </p:txBody>
        </p:sp>
      </p:grpSp>
      <p:sp>
        <p:nvSpPr>
          <p:cNvPr id="1103" name="Freeform: Shape 1102">
            <a:extLst>
              <a:ext uri="{FF2B5EF4-FFF2-40B4-BE49-F238E27FC236}">
                <a16:creationId xmlns:a16="http://schemas.microsoft.com/office/drawing/2014/main" id="{90422780-0627-D763-1C8F-2265312ACE0F}"/>
              </a:ext>
            </a:extLst>
          </p:cNvPr>
          <p:cNvSpPr/>
          <p:nvPr/>
        </p:nvSpPr>
        <p:spPr>
          <a:xfrm>
            <a:off x="9396473" y="3420170"/>
            <a:ext cx="1255828" cy="565122"/>
          </a:xfrm>
          <a:custGeom>
            <a:avLst/>
            <a:gdLst>
              <a:gd name="connsiteX0" fmla="*/ 0 w 1255828"/>
              <a:gd name="connsiteY0" fmla="*/ 0 h 565122"/>
              <a:gd name="connsiteX1" fmla="*/ 1255828 w 1255828"/>
              <a:gd name="connsiteY1" fmla="*/ 0 h 565122"/>
              <a:gd name="connsiteX2" fmla="*/ 1255828 w 1255828"/>
              <a:gd name="connsiteY2" fmla="*/ 565123 h 565122"/>
              <a:gd name="connsiteX3" fmla="*/ 0 w 1255828"/>
              <a:gd name="connsiteY3" fmla="*/ 565123 h 565122"/>
            </a:gdLst>
            <a:ahLst/>
            <a:cxnLst>
              <a:cxn ang="0">
                <a:pos x="connsiteX0" y="connsiteY0"/>
              </a:cxn>
              <a:cxn ang="0">
                <a:pos x="connsiteX1" y="connsiteY1"/>
              </a:cxn>
              <a:cxn ang="0">
                <a:pos x="connsiteX2" y="connsiteY2"/>
              </a:cxn>
              <a:cxn ang="0">
                <a:pos x="connsiteX3" y="connsiteY3"/>
              </a:cxn>
            </a:cxnLst>
            <a:rect l="l" t="t" r="r" b="b"/>
            <a:pathLst>
              <a:path w="1255828" h="565122">
                <a:moveTo>
                  <a:pt x="0" y="0"/>
                </a:moveTo>
                <a:lnTo>
                  <a:pt x="1255828" y="0"/>
                </a:lnTo>
                <a:lnTo>
                  <a:pt x="1255828" y="565123"/>
                </a:lnTo>
                <a:lnTo>
                  <a:pt x="0" y="565123"/>
                </a:lnTo>
                <a:close/>
              </a:path>
            </a:pathLst>
          </a:custGeom>
          <a:noFill/>
          <a:ln w="15698" cap="flat">
            <a:noFill/>
            <a:prstDash val="solid"/>
            <a:miter/>
          </a:ln>
        </p:spPr>
        <p:txBody>
          <a:bodyPr rtlCol="0" anchor="ctr"/>
          <a:lstStyle/>
          <a:p>
            <a:pPr algn="ctr"/>
            <a:endParaRPr lang="en-US" sz="1000" dirty="0">
              <a:solidFill>
                <a:schemeClr val="bg1"/>
              </a:solidFill>
            </a:endParaRPr>
          </a:p>
          <a:p>
            <a:pPr algn="ctr"/>
            <a:endParaRPr lang="en-US" sz="1000" dirty="0">
              <a:solidFill>
                <a:schemeClr val="bg1"/>
              </a:solidFill>
            </a:endParaRPr>
          </a:p>
          <a:p>
            <a:pPr algn="ctr"/>
            <a:r>
              <a:rPr lang="en-US" sz="1000" dirty="0">
                <a:solidFill>
                  <a:srgbClr val="B82D2F"/>
                </a:solidFill>
              </a:rPr>
              <a:t>Ambulance &amp; crew</a:t>
            </a:r>
            <a:endParaRPr lang="en-PK" sz="1000" dirty="0">
              <a:solidFill>
                <a:srgbClr val="B82D2F"/>
              </a:solidFill>
            </a:endParaRPr>
          </a:p>
        </p:txBody>
      </p:sp>
      <p:grpSp>
        <p:nvGrpSpPr>
          <p:cNvPr id="1105" name="Content Placeholder 1050">
            <a:extLst>
              <a:ext uri="{FF2B5EF4-FFF2-40B4-BE49-F238E27FC236}">
                <a16:creationId xmlns:a16="http://schemas.microsoft.com/office/drawing/2014/main" id="{73EF2D1B-B1B0-08A1-D761-0112B478BB8C}"/>
              </a:ext>
            </a:extLst>
          </p:cNvPr>
          <p:cNvGrpSpPr/>
          <p:nvPr/>
        </p:nvGrpSpPr>
        <p:grpSpPr>
          <a:xfrm>
            <a:off x="4895114" y="3994083"/>
            <a:ext cx="54942" cy="760403"/>
            <a:chOff x="4895114" y="3994083"/>
            <a:chExt cx="54942" cy="760403"/>
          </a:xfrm>
          <a:solidFill>
            <a:srgbClr val="922223"/>
          </a:solidFill>
        </p:grpSpPr>
        <p:sp>
          <p:nvSpPr>
            <p:cNvPr id="1106" name="Freeform: Shape 1105">
              <a:extLst>
                <a:ext uri="{FF2B5EF4-FFF2-40B4-BE49-F238E27FC236}">
                  <a16:creationId xmlns:a16="http://schemas.microsoft.com/office/drawing/2014/main" id="{94F13CA8-1A1F-6E12-8412-201B33773230}"/>
                </a:ext>
              </a:extLst>
            </p:cNvPr>
            <p:cNvSpPr/>
            <p:nvPr/>
          </p:nvSpPr>
          <p:spPr>
            <a:xfrm>
              <a:off x="4922585" y="4035290"/>
              <a:ext cx="7848" cy="719197"/>
            </a:xfrm>
            <a:custGeom>
              <a:avLst/>
              <a:gdLst>
                <a:gd name="connsiteX0" fmla="*/ 0 w 7848"/>
                <a:gd name="connsiteY0" fmla="*/ 719197 h 719197"/>
                <a:gd name="connsiteX1" fmla="*/ 0 w 7848"/>
                <a:gd name="connsiteY1" fmla="*/ 0 h 719197"/>
              </a:gdLst>
              <a:ahLst/>
              <a:cxnLst>
                <a:cxn ang="0">
                  <a:pos x="connsiteX0" y="connsiteY0"/>
                </a:cxn>
                <a:cxn ang="0">
                  <a:pos x="connsiteX1" y="connsiteY1"/>
                </a:cxn>
              </a:cxnLst>
              <a:rect l="l" t="t" r="r" b="b"/>
              <a:pathLst>
                <a:path w="7848" h="719197">
                  <a:moveTo>
                    <a:pt x="0" y="719197"/>
                  </a:moveTo>
                  <a:lnTo>
                    <a:pt x="0" y="0"/>
                  </a:lnTo>
                </a:path>
              </a:pathLst>
            </a:custGeom>
            <a:grpFill/>
            <a:ln w="7849" cap="flat">
              <a:solidFill>
                <a:srgbClr val="922223"/>
              </a:solidFill>
              <a:prstDash val="solid"/>
              <a:miter/>
            </a:ln>
          </p:spPr>
          <p:txBody>
            <a:bodyPr rtlCol="0" anchor="ctr"/>
            <a:lstStyle/>
            <a:p>
              <a:endParaRPr lang="en-PK" dirty="0"/>
            </a:p>
          </p:txBody>
        </p:sp>
        <p:sp>
          <p:nvSpPr>
            <p:cNvPr id="1107" name="Freeform: Shape 1106">
              <a:extLst>
                <a:ext uri="{FF2B5EF4-FFF2-40B4-BE49-F238E27FC236}">
                  <a16:creationId xmlns:a16="http://schemas.microsoft.com/office/drawing/2014/main" id="{92F269E5-B0FF-76F6-3CA8-C8D1C96AE4CC}"/>
                </a:ext>
              </a:extLst>
            </p:cNvPr>
            <p:cNvSpPr/>
            <p:nvPr/>
          </p:nvSpPr>
          <p:spPr>
            <a:xfrm>
              <a:off x="4895114" y="3994083"/>
              <a:ext cx="54942" cy="54942"/>
            </a:xfrm>
            <a:custGeom>
              <a:avLst/>
              <a:gdLst>
                <a:gd name="connsiteX0" fmla="*/ 27471 w 54942"/>
                <a:gd name="connsiteY0" fmla="*/ 0 h 54942"/>
                <a:gd name="connsiteX1" fmla="*/ 54942 w 54942"/>
                <a:gd name="connsiteY1" fmla="*/ 54942 h 54942"/>
                <a:gd name="connsiteX2" fmla="*/ 27471 w 54942"/>
                <a:gd name="connsiteY2" fmla="*/ 41207 h 54942"/>
                <a:gd name="connsiteX3" fmla="*/ 0 w 54942"/>
                <a:gd name="connsiteY3" fmla="*/ 54942 h 54942"/>
              </a:gdLst>
              <a:ahLst/>
              <a:cxnLst>
                <a:cxn ang="0">
                  <a:pos x="connsiteX0" y="connsiteY0"/>
                </a:cxn>
                <a:cxn ang="0">
                  <a:pos x="connsiteX1" y="connsiteY1"/>
                </a:cxn>
                <a:cxn ang="0">
                  <a:pos x="connsiteX2" y="connsiteY2"/>
                </a:cxn>
                <a:cxn ang="0">
                  <a:pos x="connsiteX3" y="connsiteY3"/>
                </a:cxn>
              </a:cxnLst>
              <a:rect l="l" t="t" r="r" b="b"/>
              <a:pathLst>
                <a:path w="54942" h="54942">
                  <a:moveTo>
                    <a:pt x="27471" y="0"/>
                  </a:moveTo>
                  <a:lnTo>
                    <a:pt x="54942" y="54942"/>
                  </a:lnTo>
                  <a:lnTo>
                    <a:pt x="27471" y="41207"/>
                  </a:lnTo>
                  <a:lnTo>
                    <a:pt x="0" y="54942"/>
                  </a:lnTo>
                  <a:close/>
                </a:path>
              </a:pathLst>
            </a:custGeom>
            <a:grpFill/>
            <a:ln w="7849" cap="flat">
              <a:solidFill>
                <a:srgbClr val="922223"/>
              </a:solidFill>
              <a:prstDash val="solid"/>
              <a:miter/>
            </a:ln>
          </p:spPr>
          <p:txBody>
            <a:bodyPr rtlCol="0" anchor="ctr"/>
            <a:lstStyle/>
            <a:p>
              <a:endParaRPr lang="en-PK" dirty="0"/>
            </a:p>
          </p:txBody>
        </p:sp>
      </p:grpSp>
      <p:grpSp>
        <p:nvGrpSpPr>
          <p:cNvPr id="1108" name="Content Placeholder 1050">
            <a:extLst>
              <a:ext uri="{FF2B5EF4-FFF2-40B4-BE49-F238E27FC236}">
                <a16:creationId xmlns:a16="http://schemas.microsoft.com/office/drawing/2014/main" id="{70182214-C74C-5B1F-4980-E1BFF41F1B02}"/>
              </a:ext>
            </a:extLst>
          </p:cNvPr>
          <p:cNvGrpSpPr/>
          <p:nvPr/>
        </p:nvGrpSpPr>
        <p:grpSpPr>
          <a:xfrm>
            <a:off x="2132291" y="3994082"/>
            <a:ext cx="1848422" cy="1019093"/>
            <a:chOff x="2132291" y="3994083"/>
            <a:chExt cx="1848422" cy="901684"/>
          </a:xfrm>
        </p:grpSpPr>
        <p:sp>
          <p:nvSpPr>
            <p:cNvPr id="1109" name="Freeform: Shape 1108">
              <a:extLst>
                <a:ext uri="{FF2B5EF4-FFF2-40B4-BE49-F238E27FC236}">
                  <a16:creationId xmlns:a16="http://schemas.microsoft.com/office/drawing/2014/main" id="{CD968A9F-68B6-BF0D-0C1C-4C3F7E24A5C8}"/>
                </a:ext>
              </a:extLst>
            </p:cNvPr>
            <p:cNvSpPr/>
            <p:nvPr/>
          </p:nvSpPr>
          <p:spPr>
            <a:xfrm>
              <a:off x="2159763" y="4035290"/>
              <a:ext cx="1820951" cy="860477"/>
            </a:xfrm>
            <a:custGeom>
              <a:avLst/>
              <a:gdLst>
                <a:gd name="connsiteX0" fmla="*/ 1820951 w 1820951"/>
                <a:gd name="connsiteY0" fmla="*/ 860478 h 860477"/>
                <a:gd name="connsiteX1" fmla="*/ 0 w 1820951"/>
                <a:gd name="connsiteY1" fmla="*/ 860478 h 860477"/>
                <a:gd name="connsiteX2" fmla="*/ 0 w 1820951"/>
                <a:gd name="connsiteY2" fmla="*/ 0 h 860477"/>
              </a:gdLst>
              <a:ahLst/>
              <a:cxnLst>
                <a:cxn ang="0">
                  <a:pos x="connsiteX0" y="connsiteY0"/>
                </a:cxn>
                <a:cxn ang="0">
                  <a:pos x="connsiteX1" y="connsiteY1"/>
                </a:cxn>
                <a:cxn ang="0">
                  <a:pos x="connsiteX2" y="connsiteY2"/>
                </a:cxn>
              </a:cxnLst>
              <a:rect l="l" t="t" r="r" b="b"/>
              <a:pathLst>
                <a:path w="1820951" h="860477">
                  <a:moveTo>
                    <a:pt x="1820951" y="860478"/>
                  </a:moveTo>
                  <a:lnTo>
                    <a:pt x="0" y="860478"/>
                  </a:lnTo>
                  <a:lnTo>
                    <a:pt x="0" y="0"/>
                  </a:lnTo>
                </a:path>
              </a:pathLst>
            </a:custGeom>
            <a:noFill/>
            <a:ln w="7849" cap="flat">
              <a:solidFill>
                <a:srgbClr val="922223"/>
              </a:solidFill>
              <a:prstDash val="solid"/>
              <a:miter/>
            </a:ln>
          </p:spPr>
          <p:txBody>
            <a:bodyPr rtlCol="0" anchor="ctr"/>
            <a:lstStyle/>
            <a:p>
              <a:endParaRPr lang="en-PK" dirty="0"/>
            </a:p>
          </p:txBody>
        </p:sp>
        <p:sp>
          <p:nvSpPr>
            <p:cNvPr id="1110" name="Freeform: Shape 1109">
              <a:extLst>
                <a:ext uri="{FF2B5EF4-FFF2-40B4-BE49-F238E27FC236}">
                  <a16:creationId xmlns:a16="http://schemas.microsoft.com/office/drawing/2014/main" id="{D086E2E0-A3D6-9C5E-356E-8BC3FA2E4569}"/>
                </a:ext>
              </a:extLst>
            </p:cNvPr>
            <p:cNvSpPr/>
            <p:nvPr/>
          </p:nvSpPr>
          <p:spPr>
            <a:xfrm>
              <a:off x="2132291" y="3994083"/>
              <a:ext cx="54942" cy="54942"/>
            </a:xfrm>
            <a:custGeom>
              <a:avLst/>
              <a:gdLst>
                <a:gd name="connsiteX0" fmla="*/ 27471 w 54942"/>
                <a:gd name="connsiteY0" fmla="*/ 0 h 54942"/>
                <a:gd name="connsiteX1" fmla="*/ 54942 w 54942"/>
                <a:gd name="connsiteY1" fmla="*/ 54942 h 54942"/>
                <a:gd name="connsiteX2" fmla="*/ 27471 w 54942"/>
                <a:gd name="connsiteY2" fmla="*/ 41207 h 54942"/>
                <a:gd name="connsiteX3" fmla="*/ 0 w 54942"/>
                <a:gd name="connsiteY3" fmla="*/ 54942 h 54942"/>
              </a:gdLst>
              <a:ahLst/>
              <a:cxnLst>
                <a:cxn ang="0">
                  <a:pos x="connsiteX0" y="connsiteY0"/>
                </a:cxn>
                <a:cxn ang="0">
                  <a:pos x="connsiteX1" y="connsiteY1"/>
                </a:cxn>
                <a:cxn ang="0">
                  <a:pos x="connsiteX2" y="connsiteY2"/>
                </a:cxn>
                <a:cxn ang="0">
                  <a:pos x="connsiteX3" y="connsiteY3"/>
                </a:cxn>
              </a:cxnLst>
              <a:rect l="l" t="t" r="r" b="b"/>
              <a:pathLst>
                <a:path w="54942" h="54942">
                  <a:moveTo>
                    <a:pt x="27471" y="0"/>
                  </a:moveTo>
                  <a:lnTo>
                    <a:pt x="54942" y="54942"/>
                  </a:lnTo>
                  <a:lnTo>
                    <a:pt x="27471" y="41207"/>
                  </a:lnTo>
                  <a:lnTo>
                    <a:pt x="0" y="54942"/>
                  </a:lnTo>
                  <a:close/>
                </a:path>
              </a:pathLst>
            </a:custGeom>
            <a:solidFill>
              <a:srgbClr val="922223"/>
            </a:solidFill>
            <a:ln w="7849" cap="flat">
              <a:solidFill>
                <a:srgbClr val="922223"/>
              </a:solidFill>
              <a:prstDash val="solid"/>
              <a:miter/>
            </a:ln>
          </p:spPr>
          <p:txBody>
            <a:bodyPr rtlCol="0" anchor="ctr"/>
            <a:lstStyle/>
            <a:p>
              <a:endParaRPr lang="en-PK" dirty="0"/>
            </a:p>
          </p:txBody>
        </p:sp>
      </p:grpSp>
      <p:sp>
        <p:nvSpPr>
          <p:cNvPr id="1112" name="Freeform: Shape 1111">
            <a:extLst>
              <a:ext uri="{FF2B5EF4-FFF2-40B4-BE49-F238E27FC236}">
                <a16:creationId xmlns:a16="http://schemas.microsoft.com/office/drawing/2014/main" id="{4C581588-C04B-20EA-B2A4-E3FEE2FFDAFD}"/>
              </a:ext>
            </a:extLst>
          </p:cNvPr>
          <p:cNvSpPr/>
          <p:nvPr/>
        </p:nvSpPr>
        <p:spPr>
          <a:xfrm>
            <a:off x="3980714" y="4754487"/>
            <a:ext cx="1255828" cy="719196"/>
          </a:xfrm>
          <a:custGeom>
            <a:avLst/>
            <a:gdLst>
              <a:gd name="connsiteX0" fmla="*/ 0 w 1255828"/>
              <a:gd name="connsiteY0" fmla="*/ 0 h 565122"/>
              <a:gd name="connsiteX1" fmla="*/ 1255828 w 1255828"/>
              <a:gd name="connsiteY1" fmla="*/ 0 h 565122"/>
              <a:gd name="connsiteX2" fmla="*/ 1255828 w 1255828"/>
              <a:gd name="connsiteY2" fmla="*/ 565123 h 565122"/>
              <a:gd name="connsiteX3" fmla="*/ 0 w 1255828"/>
              <a:gd name="connsiteY3" fmla="*/ 565123 h 565122"/>
            </a:gdLst>
            <a:ahLst/>
            <a:cxnLst>
              <a:cxn ang="0">
                <a:pos x="connsiteX0" y="connsiteY0"/>
              </a:cxn>
              <a:cxn ang="0">
                <a:pos x="connsiteX1" y="connsiteY1"/>
              </a:cxn>
              <a:cxn ang="0">
                <a:pos x="connsiteX2" y="connsiteY2"/>
              </a:cxn>
              <a:cxn ang="0">
                <a:pos x="connsiteX3" y="connsiteY3"/>
              </a:cxn>
            </a:cxnLst>
            <a:rect l="l" t="t" r="r" b="b"/>
            <a:pathLst>
              <a:path w="1255828" h="565122">
                <a:moveTo>
                  <a:pt x="0" y="0"/>
                </a:moveTo>
                <a:lnTo>
                  <a:pt x="1255828" y="0"/>
                </a:lnTo>
                <a:lnTo>
                  <a:pt x="1255828" y="565123"/>
                </a:lnTo>
                <a:lnTo>
                  <a:pt x="0" y="565123"/>
                </a:lnTo>
                <a:close/>
              </a:path>
            </a:pathLst>
          </a:custGeom>
          <a:noFill/>
          <a:ln w="15698" cap="flat">
            <a:noFill/>
            <a:prstDash val="solid"/>
            <a:miter/>
          </a:ln>
        </p:spPr>
        <p:txBody>
          <a:bodyPr rtlCol="0" anchor="ctr"/>
          <a:lstStyle/>
          <a:p>
            <a:pPr algn="ctr"/>
            <a:endParaRPr lang="en-US" sz="1000" dirty="0">
              <a:solidFill>
                <a:schemeClr val="bg1"/>
              </a:solidFill>
            </a:endParaRPr>
          </a:p>
          <a:p>
            <a:pPr algn="ctr"/>
            <a:endParaRPr lang="en-US" sz="1000" dirty="0">
              <a:solidFill>
                <a:schemeClr val="bg1"/>
              </a:solidFill>
            </a:endParaRPr>
          </a:p>
          <a:p>
            <a:pPr algn="ctr"/>
            <a:r>
              <a:rPr lang="en-US" sz="1000" dirty="0">
                <a:solidFill>
                  <a:srgbClr val="B82D2F"/>
                </a:solidFill>
              </a:rPr>
              <a:t>Chatbot and helping material</a:t>
            </a:r>
            <a:endParaRPr lang="en-PK" sz="1000" dirty="0">
              <a:solidFill>
                <a:srgbClr val="B82D2F"/>
              </a:solidFill>
            </a:endParaRPr>
          </a:p>
        </p:txBody>
      </p:sp>
      <p:sp>
        <p:nvSpPr>
          <p:cNvPr id="1117" name="TextBox 1116">
            <a:extLst>
              <a:ext uri="{FF2B5EF4-FFF2-40B4-BE49-F238E27FC236}">
                <a16:creationId xmlns:a16="http://schemas.microsoft.com/office/drawing/2014/main" id="{37167801-A513-D1B0-1A44-B20890536651}"/>
              </a:ext>
            </a:extLst>
          </p:cNvPr>
          <p:cNvSpPr txBox="1"/>
          <p:nvPr/>
        </p:nvSpPr>
        <p:spPr>
          <a:xfrm>
            <a:off x="9303738" y="4131447"/>
            <a:ext cx="1441298" cy="338554"/>
          </a:xfrm>
          <a:prstGeom prst="rect">
            <a:avLst/>
          </a:prstGeom>
          <a:noFill/>
        </p:spPr>
        <p:txBody>
          <a:bodyPr wrap="square" rtlCol="0">
            <a:spAutoFit/>
          </a:bodyPr>
          <a:lstStyle/>
          <a:p>
            <a:pPr algn="ctr"/>
            <a:r>
              <a:rPr lang="en-US" sz="800" dirty="0">
                <a:solidFill>
                  <a:srgbClr val="B82D2F"/>
                </a:solidFill>
                <a:latin typeface="+mj-lt"/>
                <a:cs typeface="Helvetica" panose="020B0604020202020204" pitchFamily="34" charset="0"/>
              </a:rPr>
              <a:t>Route</a:t>
            </a:r>
          </a:p>
          <a:p>
            <a:pPr algn="ctr"/>
            <a:r>
              <a:rPr lang="en-US" sz="800" dirty="0">
                <a:solidFill>
                  <a:srgbClr val="B82D2F"/>
                </a:solidFill>
                <a:latin typeface="+mj-lt"/>
                <a:cs typeface="Helvetica" panose="020B0604020202020204" pitchFamily="34" charset="0"/>
              </a:rPr>
              <a:t>optimization</a:t>
            </a:r>
            <a:endParaRPr lang="en-PK" sz="800" dirty="0">
              <a:solidFill>
                <a:srgbClr val="B82D2F"/>
              </a:solidFill>
              <a:latin typeface="+mj-lt"/>
              <a:cs typeface="Helvetica" panose="020B0604020202020204" pitchFamily="34" charset="0"/>
            </a:endParaRPr>
          </a:p>
        </p:txBody>
      </p:sp>
      <p:sp>
        <p:nvSpPr>
          <p:cNvPr id="1118" name="TextBox 1117">
            <a:extLst>
              <a:ext uri="{FF2B5EF4-FFF2-40B4-BE49-F238E27FC236}">
                <a16:creationId xmlns:a16="http://schemas.microsoft.com/office/drawing/2014/main" id="{7586291E-667B-5725-9352-0169B84A11EE}"/>
              </a:ext>
            </a:extLst>
          </p:cNvPr>
          <p:cNvSpPr txBox="1"/>
          <p:nvPr/>
        </p:nvSpPr>
        <p:spPr>
          <a:xfrm>
            <a:off x="5077482" y="2918840"/>
            <a:ext cx="1872208" cy="215444"/>
          </a:xfrm>
          <a:prstGeom prst="rect">
            <a:avLst/>
          </a:prstGeom>
          <a:noFill/>
        </p:spPr>
        <p:txBody>
          <a:bodyPr wrap="square" rtlCol="0">
            <a:spAutoFit/>
          </a:bodyPr>
          <a:lstStyle/>
          <a:p>
            <a:pPr algn="ctr"/>
            <a:r>
              <a:rPr lang="en-US" sz="800" dirty="0">
                <a:solidFill>
                  <a:srgbClr val="B82D2F"/>
                </a:solidFill>
                <a:latin typeface="+mj-lt"/>
                <a:cs typeface="Helvetica" panose="020B0604020202020204" pitchFamily="34" charset="0"/>
              </a:rPr>
              <a:t>Live Tracking</a:t>
            </a:r>
            <a:endParaRPr lang="en-PK" sz="800" dirty="0">
              <a:solidFill>
                <a:srgbClr val="B82D2F"/>
              </a:solidFill>
              <a:latin typeface="+mj-lt"/>
              <a:cs typeface="Helvetica" panose="020B0604020202020204" pitchFamily="34" charset="0"/>
            </a:endParaRPr>
          </a:p>
        </p:txBody>
      </p:sp>
      <p:sp>
        <p:nvSpPr>
          <p:cNvPr id="1119" name="TextBox 1118">
            <a:extLst>
              <a:ext uri="{FF2B5EF4-FFF2-40B4-BE49-F238E27FC236}">
                <a16:creationId xmlns:a16="http://schemas.microsoft.com/office/drawing/2014/main" id="{6DA8B7B9-672D-1E36-DF7D-80EB8F31C71B}"/>
              </a:ext>
            </a:extLst>
          </p:cNvPr>
          <p:cNvSpPr txBox="1"/>
          <p:nvPr/>
        </p:nvSpPr>
        <p:spPr>
          <a:xfrm>
            <a:off x="7968910" y="3508914"/>
            <a:ext cx="1363830" cy="215444"/>
          </a:xfrm>
          <a:prstGeom prst="rect">
            <a:avLst/>
          </a:prstGeom>
          <a:noFill/>
        </p:spPr>
        <p:txBody>
          <a:bodyPr wrap="square" rtlCol="0">
            <a:spAutoFit/>
          </a:bodyPr>
          <a:lstStyle/>
          <a:p>
            <a:pPr algn="ctr"/>
            <a:r>
              <a:rPr lang="en-US" sz="800" dirty="0">
                <a:solidFill>
                  <a:srgbClr val="B82D2F"/>
                </a:solidFill>
                <a:latin typeface="+mj-lt"/>
                <a:cs typeface="Helvetica" panose="020B0604020202020204" pitchFamily="34" charset="0"/>
              </a:rPr>
              <a:t>Finds suitable ambulance</a:t>
            </a:r>
            <a:endParaRPr lang="en-PK" sz="800" dirty="0">
              <a:solidFill>
                <a:srgbClr val="B82D2F"/>
              </a:solidFill>
              <a:latin typeface="+mj-lt"/>
              <a:cs typeface="Helvetica" panose="020B0604020202020204" pitchFamily="34" charset="0"/>
            </a:endParaRPr>
          </a:p>
        </p:txBody>
      </p:sp>
      <p:sp>
        <p:nvSpPr>
          <p:cNvPr id="1120" name="TextBox 1119">
            <a:extLst>
              <a:ext uri="{FF2B5EF4-FFF2-40B4-BE49-F238E27FC236}">
                <a16:creationId xmlns:a16="http://schemas.microsoft.com/office/drawing/2014/main" id="{FAC7B31D-9DA7-D9DA-6245-659248D0EDAB}"/>
              </a:ext>
            </a:extLst>
          </p:cNvPr>
          <p:cNvSpPr txBox="1"/>
          <p:nvPr/>
        </p:nvSpPr>
        <p:spPr>
          <a:xfrm>
            <a:off x="5374595" y="3501588"/>
            <a:ext cx="1081655" cy="215444"/>
          </a:xfrm>
          <a:prstGeom prst="rect">
            <a:avLst/>
          </a:prstGeom>
          <a:noFill/>
        </p:spPr>
        <p:txBody>
          <a:bodyPr wrap="square" rtlCol="0">
            <a:spAutoFit/>
          </a:bodyPr>
          <a:lstStyle/>
          <a:p>
            <a:pPr algn="ctr"/>
            <a:r>
              <a:rPr lang="en-US" sz="800" dirty="0">
                <a:solidFill>
                  <a:srgbClr val="B82D2F"/>
                </a:solidFill>
                <a:latin typeface="+mj-lt"/>
                <a:cs typeface="Helvetica" panose="020B0604020202020204" pitchFamily="34" charset="0"/>
              </a:rPr>
              <a:t>Valid Request</a:t>
            </a:r>
            <a:endParaRPr lang="en-PK" sz="800" dirty="0">
              <a:solidFill>
                <a:srgbClr val="B82D2F"/>
              </a:solidFill>
              <a:latin typeface="+mj-lt"/>
              <a:cs typeface="Helvetica" panose="020B0604020202020204" pitchFamily="34" charset="0"/>
            </a:endParaRPr>
          </a:p>
        </p:txBody>
      </p:sp>
      <p:sp>
        <p:nvSpPr>
          <p:cNvPr id="1122" name="TextBox 1121">
            <a:extLst>
              <a:ext uri="{FF2B5EF4-FFF2-40B4-BE49-F238E27FC236}">
                <a16:creationId xmlns:a16="http://schemas.microsoft.com/office/drawing/2014/main" id="{B3517F80-E3F5-82C2-6ADF-39038FD3D353}"/>
              </a:ext>
            </a:extLst>
          </p:cNvPr>
          <p:cNvSpPr txBox="1"/>
          <p:nvPr/>
        </p:nvSpPr>
        <p:spPr>
          <a:xfrm>
            <a:off x="2917042" y="3392173"/>
            <a:ext cx="948371" cy="338554"/>
          </a:xfrm>
          <a:prstGeom prst="rect">
            <a:avLst/>
          </a:prstGeom>
          <a:noFill/>
        </p:spPr>
        <p:txBody>
          <a:bodyPr wrap="square" rtlCol="0">
            <a:spAutoFit/>
          </a:bodyPr>
          <a:lstStyle/>
          <a:p>
            <a:pPr algn="ctr"/>
            <a:r>
              <a:rPr lang="en-US" sz="800" dirty="0">
                <a:solidFill>
                  <a:srgbClr val="B82D2F"/>
                </a:solidFill>
                <a:latin typeface="+mj-lt"/>
                <a:cs typeface="Helvetica" panose="020B0604020202020204" pitchFamily="34" charset="0"/>
              </a:rPr>
              <a:t>User reports an emergency</a:t>
            </a:r>
            <a:endParaRPr lang="en-PK" sz="800" dirty="0">
              <a:solidFill>
                <a:srgbClr val="B82D2F"/>
              </a:solidFill>
              <a:latin typeface="+mj-lt"/>
              <a:cs typeface="Helvetica" panose="020B0604020202020204" pitchFamily="34" charset="0"/>
            </a:endParaRPr>
          </a:p>
        </p:txBody>
      </p:sp>
      <p:sp>
        <p:nvSpPr>
          <p:cNvPr id="1123" name="TextBox 1122">
            <a:extLst>
              <a:ext uri="{FF2B5EF4-FFF2-40B4-BE49-F238E27FC236}">
                <a16:creationId xmlns:a16="http://schemas.microsoft.com/office/drawing/2014/main" id="{A3AB6761-0122-5993-1B26-7B788A592F25}"/>
              </a:ext>
            </a:extLst>
          </p:cNvPr>
          <p:cNvSpPr txBox="1"/>
          <p:nvPr/>
        </p:nvSpPr>
        <p:spPr>
          <a:xfrm>
            <a:off x="2917042" y="3679676"/>
            <a:ext cx="948371" cy="338554"/>
          </a:xfrm>
          <a:prstGeom prst="rect">
            <a:avLst/>
          </a:prstGeom>
          <a:noFill/>
        </p:spPr>
        <p:txBody>
          <a:bodyPr wrap="square" rtlCol="0">
            <a:spAutoFit/>
          </a:bodyPr>
          <a:lstStyle/>
          <a:p>
            <a:pPr algn="ctr"/>
            <a:r>
              <a:rPr lang="en-US" sz="800" dirty="0">
                <a:solidFill>
                  <a:srgbClr val="B82D2F"/>
                </a:solidFill>
                <a:latin typeface="+mj-lt"/>
                <a:cs typeface="Helvetica" panose="020B0604020202020204" pitchFamily="34" charset="0"/>
              </a:rPr>
              <a:t>along with GPS coordinates</a:t>
            </a:r>
            <a:endParaRPr lang="en-PK" sz="800" dirty="0">
              <a:solidFill>
                <a:srgbClr val="B82D2F"/>
              </a:solidFill>
              <a:latin typeface="+mj-lt"/>
              <a:cs typeface="Helvetica" panose="020B0604020202020204" pitchFamily="34" charset="0"/>
            </a:endParaRPr>
          </a:p>
        </p:txBody>
      </p:sp>
      <p:pic>
        <p:nvPicPr>
          <p:cNvPr id="4" name="Graphic 3" descr="Syncing cloud with solid fill">
            <a:extLst>
              <a:ext uri="{FF2B5EF4-FFF2-40B4-BE49-F238E27FC236}">
                <a16:creationId xmlns:a16="http://schemas.microsoft.com/office/drawing/2014/main" id="{7784BB78-915D-3F6A-3565-478A903E98B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387930" y="3418349"/>
            <a:ext cx="445754" cy="445754"/>
          </a:xfrm>
          <a:prstGeom prst="rect">
            <a:avLst/>
          </a:prstGeom>
        </p:spPr>
      </p:pic>
      <p:pic>
        <p:nvPicPr>
          <p:cNvPr id="6" name="Graphic 5" descr="Ui Ux with solid fill">
            <a:extLst>
              <a:ext uri="{FF2B5EF4-FFF2-40B4-BE49-F238E27FC236}">
                <a16:creationId xmlns:a16="http://schemas.microsoft.com/office/drawing/2014/main" id="{86B31463-3638-7263-5766-F6DA9604E20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990728" y="3442027"/>
            <a:ext cx="361334" cy="361334"/>
          </a:xfrm>
          <a:prstGeom prst="rect">
            <a:avLst/>
          </a:prstGeom>
        </p:spPr>
      </p:pic>
      <p:pic>
        <p:nvPicPr>
          <p:cNvPr id="8" name="Graphic 7" descr="Ambulance with solid fill">
            <a:extLst>
              <a:ext uri="{FF2B5EF4-FFF2-40B4-BE49-F238E27FC236}">
                <a16:creationId xmlns:a16="http://schemas.microsoft.com/office/drawing/2014/main" id="{5CFEA060-5FDF-FBC1-4CCF-0F545D3F7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01684" y="3330473"/>
            <a:ext cx="606164" cy="606164"/>
          </a:xfrm>
          <a:prstGeom prst="rect">
            <a:avLst/>
          </a:prstGeom>
        </p:spPr>
      </p:pic>
      <p:pic>
        <p:nvPicPr>
          <p:cNvPr id="10" name="Picture 9">
            <a:extLst>
              <a:ext uri="{FF2B5EF4-FFF2-40B4-BE49-F238E27FC236}">
                <a16:creationId xmlns:a16="http://schemas.microsoft.com/office/drawing/2014/main" id="{DF26817E-B46A-F58F-B66B-D44091B1C2D4}"/>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4342826" y="4657188"/>
            <a:ext cx="559075" cy="559075"/>
          </a:xfrm>
          <a:prstGeom prst="rect">
            <a:avLst/>
          </a:prstGeom>
        </p:spPr>
      </p:pic>
      <p:pic>
        <p:nvPicPr>
          <p:cNvPr id="5" name="Picture 4" descr="Gears with solid fill">
            <a:extLst>
              <a:ext uri="{FF2B5EF4-FFF2-40B4-BE49-F238E27FC236}">
                <a16:creationId xmlns:a16="http://schemas.microsoft.com/office/drawing/2014/main" id="{B605C311-5B9F-D416-C0A0-3530594ECA10}"/>
              </a:ext>
            </a:extLst>
          </p:cNvPr>
          <p:cNvPicPr>
            <a:picLocks noChangeAspect="1"/>
          </p:cNvPicPr>
          <p:nvPr/>
        </p:nvPicPr>
        <p:blipFill>
          <a:blip r:embed="rId9">
            <a:extLst>
              <a:ext uri="{96DAC541-7B7A-43D3-8B79-37D633B846F1}">
                <asvg:svgBlip xmlns:asvg="http://schemas.microsoft.com/office/drawing/2016/SVG/main" r:embed="rId10"/>
              </a:ext>
            </a:extLst>
          </a:blip>
          <a:srcRect t="-1171" b="1621"/>
          <a:stretch/>
        </p:blipFill>
        <p:spPr>
          <a:xfrm>
            <a:off x="7024360" y="3222864"/>
            <a:ext cx="503770" cy="501494"/>
          </a:xfrm>
          <a:prstGeom prst="rect">
            <a:avLst/>
          </a:prstGeom>
        </p:spPr>
      </p:pic>
      <p:pic>
        <p:nvPicPr>
          <p:cNvPr id="9" name="Graphic 8" descr="Route (Two Pins With A Path) with solid fill">
            <a:extLst>
              <a:ext uri="{FF2B5EF4-FFF2-40B4-BE49-F238E27FC236}">
                <a16:creationId xmlns:a16="http://schemas.microsoft.com/office/drawing/2014/main" id="{72C6F285-A9E4-B93E-8DA6-6EF3DEF866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52986" y="4531269"/>
            <a:ext cx="679953" cy="679953"/>
          </a:xfrm>
          <a:prstGeom prst="rect">
            <a:avLst/>
          </a:prstGeom>
        </p:spPr>
      </p:pic>
    </p:spTree>
    <p:extLst>
      <p:ext uri="{BB962C8B-B14F-4D97-AF65-F5344CB8AC3E}">
        <p14:creationId xmlns:p14="http://schemas.microsoft.com/office/powerpoint/2010/main" val="415215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FF17-873A-AE5B-CEA1-068E9509418B}"/>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800D39B3-15D9-12F7-7767-AB112C849F80}"/>
              </a:ext>
            </a:extLst>
          </p:cNvPr>
          <p:cNvSpPr>
            <a:spLocks noGrp="1"/>
          </p:cNvSpPr>
          <p:nvPr>
            <p:ph idx="1"/>
          </p:nvPr>
        </p:nvSpPr>
        <p:spPr/>
        <p:txBody>
          <a:bodyPr>
            <a:normAutofit/>
          </a:bodyPr>
          <a:lstStyle/>
          <a:p>
            <a:pPr marL="0" indent="0" algn="just">
              <a:buNone/>
            </a:pPr>
            <a:r>
              <a:rPr lang="en-US" sz="2800" dirty="0"/>
              <a:t>Madadgaar uses a modern tech stack to deliver quick and reliable emergency services. With mobile and web apps, robust backend support, and cloud infrastructure, including Google Cloud, the system enhances emergency response and user experience. This integrated approach ensures timely assistance, helps save lives, and positions Madadgaar as a fundamental service in the development of smart cities.</a:t>
            </a:r>
            <a:endParaRPr lang="en-PK" sz="2800" dirty="0"/>
          </a:p>
        </p:txBody>
      </p:sp>
    </p:spTree>
    <p:extLst>
      <p:ext uri="{BB962C8B-B14F-4D97-AF65-F5344CB8AC3E}">
        <p14:creationId xmlns:p14="http://schemas.microsoft.com/office/powerpoint/2010/main" val="266563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F71CD6-FACD-84B0-5C60-EF3C574D0D50}"/>
              </a:ext>
            </a:extLst>
          </p:cNvPr>
          <p:cNvSpPr>
            <a:spLocks noGrp="1"/>
          </p:cNvSpPr>
          <p:nvPr>
            <p:ph type="title"/>
          </p:nvPr>
        </p:nvSpPr>
        <p:spPr/>
        <p:txBody>
          <a:bodyPr/>
          <a:lstStyle/>
          <a:p>
            <a:r>
              <a:rPr lang="en-US" dirty="0"/>
              <a:t>Jazaak Allah</a:t>
            </a:r>
            <a:endParaRPr lang="en-PK" dirty="0"/>
          </a:p>
        </p:txBody>
      </p:sp>
      <p:sp>
        <p:nvSpPr>
          <p:cNvPr id="5" name="Text Placeholder 4">
            <a:extLst>
              <a:ext uri="{FF2B5EF4-FFF2-40B4-BE49-F238E27FC236}">
                <a16:creationId xmlns:a16="http://schemas.microsoft.com/office/drawing/2014/main" id="{74518A0E-A976-6953-5B21-66955E7A2246}"/>
              </a:ext>
            </a:extLst>
          </p:cNvPr>
          <p:cNvSpPr>
            <a:spLocks noGrp="1"/>
          </p:cNvSpPr>
          <p:nvPr>
            <p:ph type="body" idx="1"/>
          </p:nvPr>
        </p:nvSpPr>
        <p:spPr/>
        <p:txBody>
          <a:bodyPr/>
          <a:lstStyle/>
          <a:p>
            <a:r>
              <a:rPr lang="en-US" dirty="0"/>
              <a:t>For listening us with extreme patience</a:t>
            </a:r>
            <a:endParaRPr lang="en-PK" dirty="0"/>
          </a:p>
        </p:txBody>
      </p:sp>
    </p:spTree>
    <p:extLst>
      <p:ext uri="{BB962C8B-B14F-4D97-AF65-F5344CB8AC3E}">
        <p14:creationId xmlns:p14="http://schemas.microsoft.com/office/powerpoint/2010/main" val="204791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8255</TotalTime>
  <Words>403</Words>
  <Application>Microsoft Office PowerPoint</Application>
  <PresentationFormat>Widescreen</PresentationFormat>
  <Paragraphs>65</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Franklin Gothic Medium</vt:lpstr>
      <vt:lpstr>Wingdings</vt:lpstr>
      <vt:lpstr>Medical Design 16x9</vt:lpstr>
      <vt:lpstr>Madadgaar</vt:lpstr>
      <vt:lpstr>Our Project Team and Guides</vt:lpstr>
      <vt:lpstr>Introduction</vt:lpstr>
      <vt:lpstr>Problem Statement</vt:lpstr>
      <vt:lpstr>Features</vt:lpstr>
      <vt:lpstr>Implementation Methodology</vt:lpstr>
      <vt:lpstr>System Workflow</vt:lpstr>
      <vt:lpstr>Conclusion</vt:lpstr>
      <vt:lpstr>Jazaak Allah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Madadgaar</dc:title>
  <dc:creator>Saad Ullah Mughal</dc:creator>
  <cp:lastModifiedBy>Hafiz Abdul Samad</cp:lastModifiedBy>
  <cp:revision>86</cp:revision>
  <dcterms:created xsi:type="dcterms:W3CDTF">2024-09-08T09:29:06Z</dcterms:created>
  <dcterms:modified xsi:type="dcterms:W3CDTF">2024-09-18T06:10:11Z</dcterms:modified>
</cp:coreProperties>
</file>