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8" r:id="rId1"/>
  </p:sldMasterIdLst>
  <p:sldIdLst>
    <p:sldId id="256" r:id="rId2"/>
    <p:sldId id="275" r:id="rId3"/>
    <p:sldId id="276" r:id="rId4"/>
    <p:sldId id="277" r:id="rId5"/>
    <p:sldId id="293" r:id="rId6"/>
    <p:sldId id="289" r:id="rId7"/>
    <p:sldId id="292" r:id="rId8"/>
    <p:sldId id="279" r:id="rId9"/>
    <p:sldId id="288" r:id="rId10"/>
    <p:sldId id="290" r:id="rId11"/>
    <p:sldId id="257" r:id="rId12"/>
    <p:sldId id="263" r:id="rId13"/>
    <p:sldId id="286" r:id="rId14"/>
    <p:sldId id="285" r:id="rId15"/>
    <p:sldId id="282" r:id="rId16"/>
    <p:sldId id="264" r:id="rId17"/>
    <p:sldId id="280" r:id="rId18"/>
    <p:sldId id="281" r:id="rId19"/>
    <p:sldId id="284" r:id="rId20"/>
    <p:sldId id="283" r:id="rId21"/>
    <p:sldId id="28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B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9" d="100"/>
          <a:sy n="69" d="100"/>
        </p:scale>
        <p:origin x="32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30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4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95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7900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01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4583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65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04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8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0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9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915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9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5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1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12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4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70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A31E69-1671-4E45-AADF-8CE9036AAD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/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425" y="1055801"/>
            <a:ext cx="6259398" cy="772999"/>
          </a:xfr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rgbClr val="FFFFFF"/>
                </a:solidFill>
              </a:rPr>
              <a:t>            </a:t>
            </a:r>
            <a:br>
              <a:rPr lang="en-AU" dirty="0">
                <a:solidFill>
                  <a:srgbClr val="FFFFFF"/>
                </a:solidFill>
              </a:rPr>
            </a:br>
            <a:r>
              <a:rPr lang="en-AU" dirty="0">
                <a:solidFill>
                  <a:srgbClr val="FFFFFF"/>
                </a:solidFill>
              </a:rPr>
              <a:t>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4505D-552F-489C-AB5C-996FBA3FCDA4}"/>
              </a:ext>
            </a:extLst>
          </p:cNvPr>
          <p:cNvSpPr txBox="1"/>
          <p:nvPr/>
        </p:nvSpPr>
        <p:spPr>
          <a:xfrm>
            <a:off x="593888" y="1121790"/>
            <a:ext cx="1084082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 </a:t>
            </a: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for health and safety in mining sector</a:t>
            </a:r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-Alisha Panday</a:t>
            </a: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-Meharban Singh</a:t>
            </a:r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Name:</a:t>
            </a: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-Dr. Naeem Janjua</a:t>
            </a:r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Name:</a:t>
            </a:r>
          </a:p>
          <a:p>
            <a:r>
              <a:rPr lang="en-A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Dr. Desmond Dev Menon/Mark Joyce(Gen Core Health Tech Pty. ltd. )</a:t>
            </a:r>
            <a:endParaRPr lang="en-A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09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655D73-D7EA-4E8F-BA27-4999A45E8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91" y="1246412"/>
            <a:ext cx="8107716" cy="2178162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E693AC-4B5C-4252-B5A8-979416E2F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796" y="4221529"/>
            <a:ext cx="8315105" cy="23206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99A951-B69F-46F2-A2D9-E2CCDE18516A}"/>
              </a:ext>
            </a:extLst>
          </p:cNvPr>
          <p:cNvSpPr txBox="1"/>
          <p:nvPr/>
        </p:nvSpPr>
        <p:spPr>
          <a:xfrm>
            <a:off x="4072380" y="160256"/>
            <a:ext cx="18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Anomaly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7B4FB-3F2D-45A6-B5D8-9F222D307313}"/>
              </a:ext>
            </a:extLst>
          </p:cNvPr>
          <p:cNvSpPr txBox="1"/>
          <p:nvPr/>
        </p:nvSpPr>
        <p:spPr>
          <a:xfrm>
            <a:off x="4072380" y="877080"/>
            <a:ext cx="232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rows in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A5A6D-B5B9-4DD8-B479-2386FB52982C}"/>
              </a:ext>
            </a:extLst>
          </p:cNvPr>
          <p:cNvSpPr txBox="1"/>
          <p:nvPr/>
        </p:nvSpPr>
        <p:spPr>
          <a:xfrm>
            <a:off x="3733014" y="3835030"/>
            <a:ext cx="333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Unformatted Data</a:t>
            </a:r>
          </a:p>
        </p:txBody>
      </p:sp>
    </p:spTree>
    <p:extLst>
      <p:ext uri="{BB962C8B-B14F-4D97-AF65-F5344CB8AC3E}">
        <p14:creationId xmlns:p14="http://schemas.microsoft.com/office/powerpoint/2010/main" val="476665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F2F25DB-02F7-4120-A796-940E36684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70773"/>
            <a:ext cx="10905066" cy="4607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F06D2-BD36-4E88-8F74-D342493FF5D4}"/>
              </a:ext>
            </a:extLst>
          </p:cNvPr>
          <p:cNvSpPr txBox="1"/>
          <p:nvPr/>
        </p:nvSpPr>
        <p:spPr>
          <a:xfrm>
            <a:off x="952107" y="452486"/>
            <a:ext cx="893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3698387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5B52EA1-93C8-4D8C-8AB3-2C707F76F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54" b="4"/>
          <a:stretch/>
        </p:blipFill>
        <p:spPr>
          <a:xfrm>
            <a:off x="759909" y="2228439"/>
            <a:ext cx="9290304" cy="3280831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  <p:sp>
        <p:nvSpPr>
          <p:cNvPr id="7" name="TextBox 6"/>
          <p:cNvSpPr txBox="1"/>
          <p:nvPr/>
        </p:nvSpPr>
        <p:spPr>
          <a:xfrm>
            <a:off x="1485773" y="84842"/>
            <a:ext cx="6762681" cy="11160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Co-relation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777088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EC523B-3CA3-4C23-9B03-B68784948C1A}"/>
              </a:ext>
            </a:extLst>
          </p:cNvPr>
          <p:cNvSpPr txBox="1"/>
          <p:nvPr/>
        </p:nvSpPr>
        <p:spPr>
          <a:xfrm>
            <a:off x="2243580" y="575036"/>
            <a:ext cx="7598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Predictive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CF7FC-C92C-474F-8191-7D490D58677E}"/>
              </a:ext>
            </a:extLst>
          </p:cNvPr>
          <p:cNvSpPr txBox="1"/>
          <p:nvPr/>
        </p:nvSpPr>
        <p:spPr>
          <a:xfrm>
            <a:off x="838986" y="2328421"/>
            <a:ext cx="90025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830168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EC899F-F552-4EA8-AB5A-B172C45F3757}"/>
              </a:ext>
            </a:extLst>
          </p:cNvPr>
          <p:cNvSpPr txBox="1"/>
          <p:nvPr/>
        </p:nvSpPr>
        <p:spPr>
          <a:xfrm>
            <a:off x="2941164" y="452486"/>
            <a:ext cx="5505254" cy="471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Simple Linear Regression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DDB9B-22CD-42D7-AC5C-C7C27FA01849}"/>
              </a:ext>
            </a:extLst>
          </p:cNvPr>
          <p:cNvSpPr txBox="1"/>
          <p:nvPr/>
        </p:nvSpPr>
        <p:spPr>
          <a:xfrm>
            <a:off x="838986" y="1246521"/>
            <a:ext cx="789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equation that describes how y is related to x and an error term is called linear regression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656555-6793-46BF-A995-9CAAE2FCA164}"/>
              </a:ext>
            </a:extLst>
          </p:cNvPr>
          <p:cNvSpPr txBox="1"/>
          <p:nvPr/>
        </p:nvSpPr>
        <p:spPr>
          <a:xfrm>
            <a:off x="1168925" y="2343406"/>
            <a:ext cx="5806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Linear Regression Model</a:t>
            </a:r>
          </a:p>
          <a:p>
            <a:endParaRPr lang="en-US" dirty="0"/>
          </a:p>
          <a:p>
            <a:r>
              <a:rPr lang="en-US" dirty="0"/>
              <a:t>                                 Y = B0 + B1X + E</a:t>
            </a:r>
          </a:p>
        </p:txBody>
      </p:sp>
      <p:pic>
        <p:nvPicPr>
          <p:cNvPr id="6" name="Picture 5" descr="A picture containing sky, map, different, photo&#10;&#10;Description generated with very high confidence">
            <a:extLst>
              <a:ext uri="{FF2B5EF4-FFF2-40B4-BE49-F238E27FC236}">
                <a16:creationId xmlns:a16="http://schemas.microsoft.com/office/drawing/2014/main" id="{5FCF53CE-4918-4D50-B1B2-6BBD279E6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53" y="3604168"/>
            <a:ext cx="7975075" cy="275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8D38A70-3D01-48E4-87D5-5362741E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08" y="1225332"/>
            <a:ext cx="10190376" cy="52679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7AB157-9F1B-4553-BF4C-87E50D006456}"/>
              </a:ext>
            </a:extLst>
          </p:cNvPr>
          <p:cNvSpPr txBox="1"/>
          <p:nvPr/>
        </p:nvSpPr>
        <p:spPr>
          <a:xfrm>
            <a:off x="2367280" y="264160"/>
            <a:ext cx="6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linear regression to predict SO2</a:t>
            </a:r>
          </a:p>
        </p:txBody>
      </p:sp>
    </p:spTree>
    <p:extLst>
      <p:ext uri="{BB962C8B-B14F-4D97-AF65-F5344CB8AC3E}">
        <p14:creationId xmlns:p14="http://schemas.microsoft.com/office/powerpoint/2010/main" val="885234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0487" y="581891"/>
            <a:ext cx="2357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401" y="1120909"/>
            <a:ext cx="10908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scatter Diagram showing the relationship between the sulphur dioxide and temperature as follow: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7062" y="1998483"/>
            <a:ext cx="33098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sample co relation coefficient between these variable is .566. The scatter diagram and the sample correlation coefficient indicates a positive relationship between </a:t>
            </a:r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sulphur dioxide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temperature. 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the sample data supports the conclusion that if temperature increase SO2 also increase.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C40FC1-1CFE-428A-9CBB-D39968DF8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54" y="1998483"/>
            <a:ext cx="7041822" cy="381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61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F04CB639-A21F-4AF2-90B1-99AE22CCB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0" y="1480008"/>
            <a:ext cx="6730738" cy="4901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E15018-0338-4766-BDAA-192EE0677EA3}"/>
              </a:ext>
            </a:extLst>
          </p:cNvPr>
          <p:cNvSpPr txBox="1"/>
          <p:nvPr/>
        </p:nvSpPr>
        <p:spPr>
          <a:xfrm>
            <a:off x="744718" y="565608"/>
            <a:ext cx="100395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scatter Diagram showing the relationship between the Temperature and Humidity as follow: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AE40E8-DD34-4C58-A2FD-E1C862CD6404}"/>
              </a:ext>
            </a:extLst>
          </p:cNvPr>
          <p:cNvSpPr txBox="1"/>
          <p:nvPr/>
        </p:nvSpPr>
        <p:spPr>
          <a:xfrm>
            <a:off x="7107810" y="1734532"/>
            <a:ext cx="49773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sample co relation coefficient between these variable is -0.831402. The scatter diagram and the sample correlation coefficient indicates a Negative  relationship between </a:t>
            </a:r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temperature. 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the sample data supports the conclusion that if temperature increase then humidity will decrease.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59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E53EB-7BC9-4CC3-9E5F-43070643785E}"/>
              </a:ext>
            </a:extLst>
          </p:cNvPr>
          <p:cNvSpPr txBox="1"/>
          <p:nvPr/>
        </p:nvSpPr>
        <p:spPr>
          <a:xfrm>
            <a:off x="895546" y="735291"/>
            <a:ext cx="10473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Multicollinearity</a:t>
            </a:r>
          </a:p>
          <a:p>
            <a:endParaRPr lang="en-US" b="1" dirty="0"/>
          </a:p>
          <a:p>
            <a:r>
              <a:rPr lang="en-US" b="1" dirty="0"/>
              <a:t>Multicollinearity</a:t>
            </a:r>
            <a:r>
              <a:rPr lang="en-US" dirty="0"/>
              <a:t> is a state of very high intercorrelations or inter-associations among the independent variables. It is therefore a type of disturbance in the data, and if present in the data the statistical inferences made about the data may not be reliable.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727CCC-417F-4E6F-A6CE-C57C64A5C633}"/>
              </a:ext>
            </a:extLst>
          </p:cNvPr>
          <p:cNvSpPr txBox="1"/>
          <p:nvPr/>
        </p:nvSpPr>
        <p:spPr>
          <a:xfrm>
            <a:off x="895546" y="2489616"/>
            <a:ext cx="5458120" cy="376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Multicollinearity can result in several problems. 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486AD-64AB-4DAB-89AA-6C192B1E6AB4}"/>
              </a:ext>
            </a:extLst>
          </p:cNvPr>
          <p:cNvSpPr txBox="1"/>
          <p:nvPr/>
        </p:nvSpPr>
        <p:spPr>
          <a:xfrm>
            <a:off x="1074656" y="3214541"/>
            <a:ext cx="10294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Multicollinearity makes it tedious to assess the relative importance of the independent variables in explaining the variation caused by the dependent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partial regression coefficient due to multicollinearity may not be estimated precisely. The standard errors are likely to be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1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1A30C-E3B5-45BF-A8D5-2180D6E270DC}"/>
              </a:ext>
            </a:extLst>
          </p:cNvPr>
          <p:cNvSpPr txBox="1"/>
          <p:nvPr/>
        </p:nvSpPr>
        <p:spPr>
          <a:xfrm>
            <a:off x="3431357" y="480767"/>
            <a:ext cx="4345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Multiple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4150C-4C40-45BA-9B56-4EDC0CDF8411}"/>
              </a:ext>
            </a:extLst>
          </p:cNvPr>
          <p:cNvSpPr txBox="1"/>
          <p:nvPr/>
        </p:nvSpPr>
        <p:spPr>
          <a:xfrm>
            <a:off x="405353" y="1611984"/>
            <a:ext cx="10708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equation that describes how the dependent variable y is related to the independent variables x1,x2……,</a:t>
            </a:r>
            <a:r>
              <a:rPr lang="en-US" dirty="0" err="1"/>
              <a:t>xq</a:t>
            </a:r>
            <a:r>
              <a:rPr lang="en-US" dirty="0"/>
              <a:t> and an error term is called the multiple regression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9773F-FB02-4E05-9481-DADDD906F3C5}"/>
              </a:ext>
            </a:extLst>
          </p:cNvPr>
          <p:cNvSpPr txBox="1"/>
          <p:nvPr/>
        </p:nvSpPr>
        <p:spPr>
          <a:xfrm>
            <a:off x="1300899" y="2988297"/>
            <a:ext cx="4628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regression model</a:t>
            </a:r>
          </a:p>
          <a:p>
            <a:endParaRPr lang="en-US" dirty="0"/>
          </a:p>
          <a:p>
            <a:r>
              <a:rPr lang="en-US" dirty="0"/>
              <a:t>y = B0+ B1X1 + B2X2 +……  +BqXq + 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6294C-B149-4C6F-91F0-1A375C98E175}"/>
              </a:ext>
            </a:extLst>
          </p:cNvPr>
          <p:cNvSpPr txBox="1"/>
          <p:nvPr/>
        </p:nvSpPr>
        <p:spPr>
          <a:xfrm>
            <a:off x="1121790" y="4628561"/>
            <a:ext cx="9681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multiple regression model, B0,B1,B2,….Bq are parameters and the error term e.</a:t>
            </a:r>
          </a:p>
          <a:p>
            <a:endParaRPr lang="en-US" dirty="0"/>
          </a:p>
          <a:p>
            <a:r>
              <a:rPr lang="en-US" dirty="0"/>
              <a:t>q is number of independent variables.</a:t>
            </a:r>
          </a:p>
          <a:p>
            <a:endParaRPr lang="en-US" dirty="0"/>
          </a:p>
          <a:p>
            <a:r>
              <a:rPr lang="en-US" dirty="0"/>
              <a:t>y is dependent variable.</a:t>
            </a:r>
          </a:p>
        </p:txBody>
      </p:sp>
    </p:spTree>
    <p:extLst>
      <p:ext uri="{BB962C8B-B14F-4D97-AF65-F5344CB8AC3E}">
        <p14:creationId xmlns:p14="http://schemas.microsoft.com/office/powerpoint/2010/main" val="393133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5025" y="501042"/>
            <a:ext cx="10893817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</a:t>
            </a:r>
          </a:p>
          <a:p>
            <a:endParaRPr lang="en-AU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development of descriptive and predictive models for health and safety for mining discovery team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consists of two modules</a:t>
            </a:r>
          </a:p>
          <a:p>
            <a:endParaRPr lang="en-A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 the first module we pre-process the real data set provided by the client and perform all the task required to prepare the data for second module.</a:t>
            </a:r>
          </a:p>
          <a:p>
            <a:pPr marL="342900" indent="-34290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data analytics techniques (Descriptive analytic and Predictive analytic) on it and generates some result in the form of graphs with the help of data models developed in anaconda python.</a:t>
            </a:r>
          </a:p>
          <a:p>
            <a:pPr marL="342900" indent="-34290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702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50470BD-B161-4E12-B402-97420E1C7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59" y="850373"/>
            <a:ext cx="7984503" cy="46266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37A8A2-2CF7-4572-B134-E646DD8F99B9}"/>
              </a:ext>
            </a:extLst>
          </p:cNvPr>
          <p:cNvSpPr txBox="1"/>
          <p:nvPr/>
        </p:nvSpPr>
        <p:spPr>
          <a:xfrm>
            <a:off x="4147793" y="273377"/>
            <a:ext cx="2630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Multiple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722F9-EBA0-4DF6-9A39-969BF42EC1D4}"/>
              </a:ext>
            </a:extLst>
          </p:cNvPr>
          <p:cNvSpPr txBox="1"/>
          <p:nvPr/>
        </p:nvSpPr>
        <p:spPr>
          <a:xfrm>
            <a:off x="2097464" y="5938885"/>
            <a:ext cx="727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-1.2645 + 0.1650 * x1 - 0.0144 * x2 - 7.0040 * x3 + 0.6378 * x4</a:t>
            </a:r>
          </a:p>
        </p:txBody>
      </p:sp>
    </p:spTree>
    <p:extLst>
      <p:ext uri="{BB962C8B-B14F-4D97-AF65-F5344CB8AC3E}">
        <p14:creationId xmlns:p14="http://schemas.microsoft.com/office/powerpoint/2010/main" val="2878306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5766BF-376F-4B5B-A866-03987B676FDB}"/>
              </a:ext>
            </a:extLst>
          </p:cNvPr>
          <p:cNvSpPr txBox="1"/>
          <p:nvPr/>
        </p:nvSpPr>
        <p:spPr>
          <a:xfrm>
            <a:off x="1112363" y="556181"/>
            <a:ext cx="3902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Remaining Tasks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A598A-BAEC-4500-B8D0-29DB3513DD34}"/>
              </a:ext>
            </a:extLst>
          </p:cNvPr>
          <p:cNvSpPr txBox="1"/>
          <p:nvPr/>
        </p:nvSpPr>
        <p:spPr>
          <a:xfrm>
            <a:off x="669303" y="1517716"/>
            <a:ext cx="95964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the Selected model-</a:t>
            </a:r>
          </a:p>
          <a:p>
            <a:pPr lvl="1"/>
            <a:r>
              <a:rPr lang="en-US" dirty="0"/>
              <a:t>Train the model with sample data.</a:t>
            </a:r>
          </a:p>
          <a:p>
            <a:pPr lvl="1"/>
            <a:r>
              <a:rPr lang="en-US" dirty="0"/>
              <a:t>Generate predicted values.</a:t>
            </a:r>
          </a:p>
          <a:p>
            <a:pPr lvl="1"/>
            <a:r>
              <a:rPr lang="en-US" dirty="0"/>
              <a:t>Compare the predicted values with Existed values.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Testing for an overall Regression Relationship.</a:t>
            </a:r>
          </a:p>
          <a:p>
            <a:pPr lvl="1"/>
            <a:r>
              <a:rPr lang="en-US" dirty="0"/>
              <a:t>Generate Scatter chart of Predicted Values and residuals</a:t>
            </a:r>
          </a:p>
          <a:p>
            <a:endParaRPr lang="en-US" dirty="0"/>
          </a:p>
          <a:p>
            <a:r>
              <a:rPr lang="en-US" dirty="0"/>
              <a:t>Testing Individual Regression Parameters.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3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9141" y="739035"/>
            <a:ext cx="1106048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to the Problem </a:t>
            </a:r>
          </a:p>
          <a:p>
            <a:endParaRPr lang="en-A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real-time wireless sensor for monitoring gas and particulates has been developed as an Occupational Health and Safety device to provide mining discovery teams real-time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collected and collated continuously at the operations centre is expected to be fed into an algorithm.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using the predictive modelling algorithm, need to predict the level of dangerous gases.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an instance, if level of dangerous gas such as- “Carbon monoxide (CO)” is High then it can be detected and alert the mining team.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621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1771" y="551146"/>
            <a:ext cx="110604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</a:t>
            </a:r>
          </a:p>
          <a:p>
            <a:r>
              <a:rPr lang="en-A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endParaRPr lang="en-AU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health and safety is major concern to save a life and to have a safe working environment for mining discovery teams </a:t>
            </a:r>
          </a:p>
          <a:p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-The first requirement for this project is data pre-processing.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Real-world data is often incomplete, inconsistent, and/or lacking in certain behaviors or trends, and is likely to contain many errors. </a:t>
            </a:r>
          </a:p>
          <a:p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-Descriptive Analytics: encompasses the set of technique that describe what has happened in the past.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are using the data dash board which are collection of tables, charts, maps and summary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statistics that gets updated as new data becomes available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 second, phase we will apply predictive analytics techniques on our given sample data to develop the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which will use to predict the desire value</a:t>
            </a: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75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F8250A-B5BC-48E8-9E34-320C6AB6135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24">
            <a:extLst>
              <a:ext uri="{FF2B5EF4-FFF2-40B4-BE49-F238E27FC236}">
                <a16:creationId xmlns:a16="http://schemas.microsoft.com/office/drawing/2014/main" id="{A2829537-8D6E-4F27-8454-8F19BEA8C11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4DD0C901-89A1-4FD6-9751-D6F8E97308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1" r="2" b="8012"/>
          <a:stretch/>
        </p:blipFill>
        <p:spPr>
          <a:xfrm>
            <a:off x="792480" y="786117"/>
            <a:ext cx="10607040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6977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  <a:effectLst/>
        </p:spPr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512F9CB-A1A0-4043-A103-F6A4B94B695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DBE6588-EE16-4389-857C-86A156D49E5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7FD48D2-B0A7-413D-B947-AA55AC1296D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BE668D0-D906-4EEE-B32F-8C028624B8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1DE67A3-B8F6-4CFD-A8E0-D15200F231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62362DE-7747-4D8B-99FA-8E36F0B15F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5123E6E-F713-4254-A6BF-358CC8EC6C9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65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E61462F-726A-4811-AB96-4DA0679A5D6F}"/>
              </a:ext>
            </a:extLst>
          </p:cNvPr>
          <p:cNvSpPr txBox="1"/>
          <p:nvPr/>
        </p:nvSpPr>
        <p:spPr>
          <a:xfrm>
            <a:off x="1484373" y="77260"/>
            <a:ext cx="9434453" cy="1517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Architectural  Framework</a:t>
            </a: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BEFA60E8-883B-41AE-A2A7-DD8671D6A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595" y="1902186"/>
            <a:ext cx="7950609" cy="472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85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ircuit board&#10;&#10;Description generated with very high confidence">
            <a:extLst>
              <a:ext uri="{FF2B5EF4-FFF2-40B4-BE49-F238E27FC236}">
                <a16:creationId xmlns:a16="http://schemas.microsoft.com/office/drawing/2014/main" id="{76B0240C-ABD8-4331-AAFE-EDA1DBD09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1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212F8F-D812-4A16-BE82-F3500DE321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6C88E13-31B9-4116-BD4E-3188DD8EC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99" y="786117"/>
            <a:ext cx="9670338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355225-1A6C-4213-A4FE-6FC726D71019}"/>
              </a:ext>
            </a:extLst>
          </p:cNvPr>
          <p:cNvSpPr txBox="1"/>
          <p:nvPr/>
        </p:nvSpPr>
        <p:spPr>
          <a:xfrm>
            <a:off x="2448560" y="233680"/>
            <a:ext cx="689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Raw Data in python editor (SPYDER)</a:t>
            </a:r>
          </a:p>
        </p:txBody>
      </p:sp>
    </p:spTree>
    <p:extLst>
      <p:ext uri="{BB962C8B-B14F-4D97-AF65-F5344CB8AC3E}">
        <p14:creationId xmlns:p14="http://schemas.microsoft.com/office/powerpoint/2010/main" val="128212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8556EF-9A9C-461D-9146-5CBC5906E955}"/>
              </a:ext>
            </a:extLst>
          </p:cNvPr>
          <p:cNvSpPr txBox="1"/>
          <p:nvPr/>
        </p:nvSpPr>
        <p:spPr>
          <a:xfrm>
            <a:off x="1140643" y="1489435"/>
            <a:ext cx="7682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preparation</a:t>
            </a:r>
            <a:r>
              <a:rPr lang="en-US" dirty="0"/>
              <a:t> (or </a:t>
            </a:r>
            <a:r>
              <a:rPr lang="en-US" b="1" dirty="0"/>
              <a:t>data</a:t>
            </a:r>
            <a:r>
              <a:rPr lang="en-US" dirty="0"/>
              <a:t> preprocessing) in this context </a:t>
            </a:r>
            <a:r>
              <a:rPr lang="en-US" b="1" dirty="0"/>
              <a:t>means</a:t>
            </a:r>
            <a:r>
              <a:rPr lang="en-US" dirty="0"/>
              <a:t> manipulation of </a:t>
            </a:r>
            <a:r>
              <a:rPr lang="en-US" b="1" dirty="0"/>
              <a:t>data</a:t>
            </a:r>
            <a:r>
              <a:rPr lang="en-US" dirty="0"/>
              <a:t> into a form suitable for further analysis and processing. It is a process that involves many different tasks and which cannot be fully automated. Many of the </a:t>
            </a:r>
            <a:r>
              <a:rPr lang="en-US" b="1" dirty="0"/>
              <a:t>data preparation</a:t>
            </a:r>
            <a:r>
              <a:rPr lang="en-US" dirty="0"/>
              <a:t> activities are routine, tedious, and time consuming.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9A20D-025D-4974-8928-32F19ED977E6}"/>
              </a:ext>
            </a:extLst>
          </p:cNvPr>
          <p:cNvSpPr txBox="1"/>
          <p:nvPr/>
        </p:nvSpPr>
        <p:spPr>
          <a:xfrm>
            <a:off x="1508289" y="386499"/>
            <a:ext cx="616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Pre-Processing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10E2D-EB14-48F8-AE0B-07CD6DE31FC5}"/>
              </a:ext>
            </a:extLst>
          </p:cNvPr>
          <p:cNvSpPr txBox="1"/>
          <p:nvPr/>
        </p:nvSpPr>
        <p:spPr>
          <a:xfrm>
            <a:off x="1451728" y="3478491"/>
            <a:ext cx="8427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Statistically adjust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the data set for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7031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1277</TotalTime>
  <Words>889</Words>
  <Application>Microsoft Office PowerPoint</Application>
  <PresentationFormat>Widescreen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Times New Roman</vt:lpstr>
      <vt:lpstr>Wingdings 3</vt:lpstr>
      <vt:lpstr>Slice</vt:lpstr>
      <vt:lpstr>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Edith Cowan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statistics</dc:title>
  <dc:creator>Alisha PANDAY</dc:creator>
  <cp:lastModifiedBy> MEHARBAN SINGH</cp:lastModifiedBy>
  <cp:revision>117</cp:revision>
  <dcterms:created xsi:type="dcterms:W3CDTF">2017-10-10T11:34:50Z</dcterms:created>
  <dcterms:modified xsi:type="dcterms:W3CDTF">2017-10-15T17:28:56Z</dcterms:modified>
</cp:coreProperties>
</file>