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5" r:id="rId10"/>
    <p:sldId id="263"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83262A-D93A-4BB8-A4BC-1E2025E027CF}"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D743E-B56C-4F48-9DDD-C24D7403FB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83262A-D93A-4BB8-A4BC-1E2025E027CF}"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D743E-B56C-4F48-9DDD-C24D7403FB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83262A-D93A-4BB8-A4BC-1E2025E027CF}"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D743E-B56C-4F48-9DDD-C24D7403FB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83262A-D93A-4BB8-A4BC-1E2025E027CF}"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D743E-B56C-4F48-9DDD-C24D7403FB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83262A-D93A-4BB8-A4BC-1E2025E027CF}"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CD743E-B56C-4F48-9DDD-C24D7403FB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83262A-D93A-4BB8-A4BC-1E2025E027CF}"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D743E-B56C-4F48-9DDD-C24D7403FB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83262A-D93A-4BB8-A4BC-1E2025E027CF}" type="datetimeFigureOut">
              <a:rPr lang="en-US" smtClean="0"/>
              <a:pPr/>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CD743E-B56C-4F48-9DDD-C24D7403FB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83262A-D93A-4BB8-A4BC-1E2025E027CF}" type="datetimeFigureOut">
              <a:rPr lang="en-US" smtClean="0"/>
              <a:pPr/>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CD743E-B56C-4F48-9DDD-C24D7403FB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83262A-D93A-4BB8-A4BC-1E2025E027CF}" type="datetimeFigureOut">
              <a:rPr lang="en-US" smtClean="0"/>
              <a:pPr/>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CD743E-B56C-4F48-9DDD-C24D7403FB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83262A-D93A-4BB8-A4BC-1E2025E027CF}"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D743E-B56C-4F48-9DDD-C24D7403FB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83262A-D93A-4BB8-A4BC-1E2025E027CF}"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CD743E-B56C-4F48-9DDD-C24D7403FB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3262A-D93A-4BB8-A4BC-1E2025E027CF}" type="datetimeFigureOut">
              <a:rPr lang="en-US" smtClean="0"/>
              <a:pPr/>
              <a:t>11/29/2022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D743E-B56C-4F48-9DDD-C24D7403FB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714348" y="571480"/>
            <a:ext cx="7772400" cy="1470025"/>
          </a:xfrm>
        </p:spPr>
        <p:txBody>
          <a:bodyPr>
            <a:normAutofit fontScale="90000"/>
          </a:bodyPr>
          <a:lstStyle/>
          <a:p>
            <a:r>
              <a:rPr lang="en-IN" sz="3100" b="1" dirty="0" smtClean="0">
                <a:solidFill>
                  <a:schemeClr val="tx1">
                    <a:lumMod val="95000"/>
                    <a:lumOff val="5000"/>
                  </a:schemeClr>
                </a:solidFill>
                <a:latin typeface="Times New Roman" pitchFamily="18" charset="0"/>
                <a:cs typeface="Times New Roman" pitchFamily="18" charset="0"/>
              </a:rPr>
              <a:t>SNS COLLEGE OF TECHNOLOGY</a:t>
            </a:r>
            <a:r>
              <a:rPr lang="en-IN" dirty="0" smtClean="0">
                <a:solidFill>
                  <a:schemeClr val="tx1">
                    <a:lumMod val="95000"/>
                    <a:lumOff val="5000"/>
                  </a:schemeClr>
                </a:solidFill>
                <a:latin typeface="Algerian" panose="04020705040A02060702" pitchFamily="82" charset="0"/>
                <a:cs typeface="Aparajita" pitchFamily="34" charset="0"/>
              </a:rPr>
              <a:t/>
            </a:r>
            <a:br>
              <a:rPr lang="en-IN" dirty="0" smtClean="0">
                <a:solidFill>
                  <a:schemeClr val="tx1">
                    <a:lumMod val="95000"/>
                    <a:lumOff val="5000"/>
                  </a:schemeClr>
                </a:solidFill>
                <a:latin typeface="Algerian" panose="04020705040A02060702" pitchFamily="82" charset="0"/>
                <a:cs typeface="Aparajita" pitchFamily="34" charset="0"/>
              </a:rPr>
            </a:br>
            <a:r>
              <a:rPr lang="en-IN" sz="3100" dirty="0" smtClean="0">
                <a:solidFill>
                  <a:schemeClr val="tx1">
                    <a:lumMod val="95000"/>
                    <a:lumOff val="5000"/>
                  </a:schemeClr>
                </a:solidFill>
                <a:latin typeface="Times New Roman" pitchFamily="18" charset="0"/>
                <a:cs typeface="Times New Roman" pitchFamily="18" charset="0"/>
              </a:rPr>
              <a:t>An Autonomous Institution</a:t>
            </a:r>
            <a:r>
              <a:rPr lang="en-IN" dirty="0" smtClean="0">
                <a:solidFill>
                  <a:schemeClr val="tx1">
                    <a:lumMod val="95000"/>
                    <a:lumOff val="5000"/>
                  </a:schemeClr>
                </a:solidFill>
                <a:latin typeface="Times New Roman" pitchFamily="18" charset="0"/>
                <a:cs typeface="Times New Roman" pitchFamily="18" charset="0"/>
              </a:rPr>
              <a:t/>
            </a:r>
            <a:br>
              <a:rPr lang="en-IN" dirty="0" smtClean="0">
                <a:solidFill>
                  <a:schemeClr val="tx1">
                    <a:lumMod val="95000"/>
                    <a:lumOff val="5000"/>
                  </a:schemeClr>
                </a:solidFill>
                <a:latin typeface="Times New Roman" pitchFamily="18" charset="0"/>
                <a:cs typeface="Times New Roman" pitchFamily="18" charset="0"/>
              </a:rPr>
            </a:br>
            <a:endParaRPr lang="en-US" dirty="0"/>
          </a:p>
        </p:txBody>
      </p:sp>
      <p:sp>
        <p:nvSpPr>
          <p:cNvPr id="3" name="Subtitle 2"/>
          <p:cNvSpPr>
            <a:spLocks noGrp="1"/>
          </p:cNvSpPr>
          <p:nvPr>
            <p:ph type="subTitle" idx="1"/>
          </p:nvPr>
        </p:nvSpPr>
        <p:spPr>
          <a:xfrm>
            <a:off x="1285852" y="2000240"/>
            <a:ext cx="6400800" cy="1824038"/>
          </a:xfrm>
        </p:spPr>
        <p:txBody>
          <a:bodyPr>
            <a:noAutofit/>
          </a:bodyPr>
          <a:lstStyle/>
          <a:p>
            <a:r>
              <a:rPr lang="en-US" sz="2800" b="1" dirty="0" smtClean="0">
                <a:solidFill>
                  <a:schemeClr val="tx1"/>
                </a:solidFill>
                <a:latin typeface="Times New Roman" pitchFamily="18" charset="0"/>
                <a:cs typeface="Times New Roman" pitchFamily="18" charset="0"/>
              </a:rPr>
              <a:t>AI-powered Nutrition Analyzer for Fitness Enthusiasts</a:t>
            </a:r>
          </a:p>
          <a:p>
            <a:endParaRPr lang="en-US" sz="2000"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                          PRESENTED BY :</a:t>
            </a:r>
          </a:p>
          <a:p>
            <a:r>
              <a:rPr lang="en-US" sz="2000" dirty="0" smtClean="0">
                <a:solidFill>
                  <a:schemeClr val="tx1"/>
                </a:solidFill>
                <a:latin typeface="Times New Roman" pitchFamily="18" charset="0"/>
                <a:cs typeface="Times New Roman" pitchFamily="18" charset="0"/>
              </a:rPr>
              <a:t>                                             MADHAVAN.M</a:t>
            </a:r>
          </a:p>
          <a:p>
            <a:r>
              <a:rPr lang="en-US" sz="2000" dirty="0" smtClean="0">
                <a:solidFill>
                  <a:schemeClr val="tx1"/>
                </a:solidFill>
                <a:latin typeface="Times New Roman" pitchFamily="18" charset="0"/>
                <a:cs typeface="Times New Roman" pitchFamily="18" charset="0"/>
              </a:rPr>
              <a:t>                                   MEHA V.S</a:t>
            </a:r>
          </a:p>
          <a:p>
            <a:r>
              <a:rPr lang="en-US" sz="2000" dirty="0" smtClean="0">
                <a:solidFill>
                  <a:schemeClr val="tx1"/>
                </a:solidFill>
                <a:latin typeface="Times New Roman" pitchFamily="18" charset="0"/>
                <a:cs typeface="Times New Roman" pitchFamily="18" charset="0"/>
              </a:rPr>
              <a:t>                                    NEERAJ.D</a:t>
            </a:r>
          </a:p>
          <a:p>
            <a:r>
              <a:rPr lang="en-US" sz="2000" dirty="0" smtClean="0">
                <a:solidFill>
                  <a:schemeClr val="tx1"/>
                </a:solidFill>
                <a:latin typeface="Times New Roman" pitchFamily="18" charset="0"/>
                <a:cs typeface="Times New Roman" pitchFamily="18" charset="0"/>
              </a:rPr>
              <a:t>                                         NANDHINI.S</a:t>
            </a:r>
            <a:endParaRPr lang="en-US" sz="2000" dirty="0" smtClean="0">
              <a:solidFill>
                <a:schemeClr val="tx1"/>
              </a:solidFill>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95D7D8BD-DCCA-484B-AAF3-3A120C6BF3E2}"/>
              </a:ext>
            </a:extLst>
          </p:cNvPr>
          <p:cNvPicPr>
            <a:picLocks noChangeAspect="1"/>
          </p:cNvPicPr>
          <p:nvPr/>
        </p:nvPicPr>
        <p:blipFill>
          <a:blip r:embed="rId2" cstate="print"/>
          <a:stretch>
            <a:fillRect/>
          </a:stretch>
        </p:blipFill>
        <p:spPr>
          <a:xfrm>
            <a:off x="97005" y="151297"/>
            <a:ext cx="828429" cy="836030"/>
          </a:xfrm>
          <a:prstGeom prst="rect">
            <a:avLst/>
          </a:prstGeom>
        </p:spPr>
      </p:pic>
      <p:pic>
        <p:nvPicPr>
          <p:cNvPr id="8" name="Picture 5">
            <a:extLst>
              <a:ext uri="{FF2B5EF4-FFF2-40B4-BE49-F238E27FC236}">
                <a16:creationId xmlns="" xmlns:a16="http://schemas.microsoft.com/office/drawing/2014/main" id="{03B7EC79-8FD6-7146-9CD4-194294B703B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14694" y="214290"/>
            <a:ext cx="1129306" cy="7988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SYSTEM  REQUIREMENTS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571472" y="1643050"/>
            <a:ext cx="8229600" cy="4525963"/>
          </a:xfrm>
        </p:spPr>
        <p:txBody>
          <a:bodyPr>
            <a:normAutofit/>
          </a:bodyPr>
          <a:lstStyle/>
          <a:p>
            <a:pPr>
              <a:buNone/>
            </a:pPr>
            <a:r>
              <a:rPr lang="en-US" sz="2000" b="1" dirty="0" smtClean="0">
                <a:latin typeface="Times New Roman" pitchFamily="18" charset="0"/>
                <a:cs typeface="Times New Roman" pitchFamily="18" charset="0"/>
              </a:rPr>
              <a:t>Hardware Specifications: </a:t>
            </a:r>
          </a:p>
          <a:p>
            <a:r>
              <a:rPr lang="en-US" sz="2000" dirty="0" smtClean="0">
                <a:latin typeface="Times New Roman" pitchFamily="18" charset="0"/>
                <a:cs typeface="Times New Roman" pitchFamily="18" charset="0"/>
              </a:rPr>
              <a:t>Windows (minimum 10), Mac &amp; Linux </a:t>
            </a:r>
          </a:p>
          <a:p>
            <a:r>
              <a:rPr lang="en-US" sz="2000" dirty="0" smtClean="0">
                <a:latin typeface="Times New Roman" pitchFamily="18" charset="0"/>
                <a:cs typeface="Times New Roman" pitchFamily="18" charset="0"/>
              </a:rPr>
              <a:t>Ram - 4GB ( minimum) </a:t>
            </a:r>
          </a:p>
          <a:p>
            <a:r>
              <a:rPr lang="en-US" sz="2000" dirty="0" smtClean="0">
                <a:latin typeface="Times New Roman" pitchFamily="18" charset="0"/>
                <a:cs typeface="Times New Roman" pitchFamily="18" charset="0"/>
              </a:rPr>
              <a:t>Hard Disk - 100GB (minimum) </a:t>
            </a:r>
          </a:p>
          <a:p>
            <a:r>
              <a:rPr lang="en-US" sz="2000" dirty="0" smtClean="0">
                <a:latin typeface="Times New Roman" pitchFamily="18" charset="0"/>
                <a:cs typeface="Times New Roman" pitchFamily="18" charset="0"/>
              </a:rPr>
              <a:t>Processor - Intel i3 (minimum), Mac M1</a:t>
            </a:r>
          </a:p>
          <a:p>
            <a:pPr>
              <a:buNone/>
            </a:pPr>
            <a:r>
              <a:rPr lang="en-US" sz="2000" b="1" dirty="0" smtClean="0">
                <a:latin typeface="Times New Roman" pitchFamily="18" charset="0"/>
                <a:cs typeface="Times New Roman" pitchFamily="18" charset="0"/>
              </a:rPr>
              <a:t>Software Specifications: </a:t>
            </a:r>
          </a:p>
          <a:p>
            <a:r>
              <a:rPr lang="en-US" sz="2000" dirty="0" smtClean="0">
                <a:latin typeface="Times New Roman" pitchFamily="18" charset="0"/>
                <a:cs typeface="Times New Roman" pitchFamily="18" charset="0"/>
              </a:rPr>
              <a:t>Anaconda Navigator - https://www.anaconda.com/products/distribution</a:t>
            </a:r>
          </a:p>
          <a:p>
            <a:r>
              <a:rPr lang="en-US" sz="2000" dirty="0" smtClean="0">
                <a:latin typeface="Times New Roman" pitchFamily="18" charset="0"/>
                <a:cs typeface="Times New Roman" pitchFamily="18" charset="0"/>
              </a:rPr>
              <a:t>Google </a:t>
            </a:r>
            <a:r>
              <a:rPr lang="en-US" sz="2000" dirty="0" err="1" smtClean="0">
                <a:latin typeface="Times New Roman" pitchFamily="18" charset="0"/>
                <a:cs typeface="Times New Roman" pitchFamily="18" charset="0"/>
              </a:rPr>
              <a:t>Colab</a:t>
            </a:r>
            <a:r>
              <a:rPr lang="en-US" sz="2000" dirty="0" smtClean="0">
                <a:latin typeface="Times New Roman" pitchFamily="18" charset="0"/>
                <a:cs typeface="Times New Roman" pitchFamily="18" charset="0"/>
              </a:rPr>
              <a:t> - https://colab.research.google.com/ </a:t>
            </a:r>
          </a:p>
          <a:p>
            <a:r>
              <a:rPr lang="en-US" sz="2000" dirty="0" err="1" smtClean="0">
                <a:latin typeface="Times New Roman" pitchFamily="18" charset="0"/>
                <a:cs typeface="Times New Roman" pitchFamily="18" charset="0"/>
              </a:rPr>
              <a:t>Spyder</a:t>
            </a:r>
            <a:r>
              <a:rPr lang="en-US" sz="2000" dirty="0" smtClean="0">
                <a:latin typeface="Times New Roman" pitchFamily="18" charset="0"/>
                <a:cs typeface="Times New Roman" pitchFamily="18" charset="0"/>
              </a:rPr>
              <a:t> / VS Code / </a:t>
            </a:r>
            <a:r>
              <a:rPr lang="en-US" sz="2000" dirty="0" err="1" smtClean="0">
                <a:latin typeface="Times New Roman" pitchFamily="18" charset="0"/>
                <a:cs typeface="Times New Roman" pitchFamily="18" charset="0"/>
              </a:rPr>
              <a:t>Pycharm</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Jupyter</a:t>
            </a:r>
            <a:r>
              <a:rPr lang="en-US" sz="2000" dirty="0" smtClean="0">
                <a:latin typeface="Times New Roman" pitchFamily="18" charset="0"/>
                <a:cs typeface="Times New Roman" pitchFamily="18" charset="0"/>
              </a:rPr>
              <a:t>  Notebook</a:t>
            </a:r>
            <a:endParaRPr lang="en-US" sz="2000"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95D7D8BD-DCCA-484B-AAF3-3A120C6BF3E2}"/>
              </a:ext>
            </a:extLst>
          </p:cNvPr>
          <p:cNvPicPr>
            <a:picLocks noChangeAspect="1"/>
          </p:cNvPicPr>
          <p:nvPr/>
        </p:nvPicPr>
        <p:blipFill>
          <a:blip r:embed="rId2" cstate="print"/>
          <a:stretch>
            <a:fillRect/>
          </a:stretch>
        </p:blipFill>
        <p:spPr>
          <a:xfrm>
            <a:off x="97005" y="151297"/>
            <a:ext cx="828429" cy="836030"/>
          </a:xfrm>
          <a:prstGeom prst="rect">
            <a:avLst/>
          </a:prstGeom>
        </p:spPr>
      </p:pic>
      <p:pic>
        <p:nvPicPr>
          <p:cNvPr id="5" name="Picture 5">
            <a:extLst>
              <a:ext uri="{FF2B5EF4-FFF2-40B4-BE49-F238E27FC236}">
                <a16:creationId xmlns="" xmlns:a16="http://schemas.microsoft.com/office/drawing/2014/main" id="{03B7EC79-8FD6-7146-9CD4-194294B703B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86710" y="214290"/>
            <a:ext cx="1129306" cy="7988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IMPLEMENTATION</a:t>
            </a:r>
            <a:endParaRPr lang="en-US" sz="2800" b="1" dirty="0">
              <a:latin typeface="Times New Roman" pitchFamily="18" charset="0"/>
              <a:cs typeface="Times New Roman" pitchFamily="18" charset="0"/>
            </a:endParaRPr>
          </a:p>
        </p:txBody>
      </p:sp>
      <p:pic>
        <p:nvPicPr>
          <p:cNvPr id="4" name="Content Placeholder 3" descr="......jpg"/>
          <p:cNvPicPr>
            <a:picLocks noGrp="1" noChangeAspect="1"/>
          </p:cNvPicPr>
          <p:nvPr>
            <p:ph idx="1"/>
          </p:nvPr>
        </p:nvPicPr>
        <p:blipFill>
          <a:blip r:embed="rId2"/>
          <a:srcRect l="12673" r="12673"/>
          <a:stretch>
            <a:fillRect/>
          </a:stretch>
        </p:blipFill>
        <p:spPr>
          <a:xfrm>
            <a:off x="1500166" y="1500174"/>
            <a:ext cx="6143668" cy="3703320"/>
          </a:xfrm>
        </p:spPr>
      </p:pic>
      <p:pic>
        <p:nvPicPr>
          <p:cNvPr id="5" name="Picture 4">
            <a:extLst>
              <a:ext uri="{FF2B5EF4-FFF2-40B4-BE49-F238E27FC236}">
                <a16:creationId xmlns="" xmlns:a16="http://schemas.microsoft.com/office/drawing/2014/main" id="{95D7D8BD-DCCA-484B-AAF3-3A120C6BF3E2}"/>
              </a:ext>
            </a:extLst>
          </p:cNvPr>
          <p:cNvPicPr>
            <a:picLocks noChangeAspect="1"/>
          </p:cNvPicPr>
          <p:nvPr/>
        </p:nvPicPr>
        <p:blipFill>
          <a:blip r:embed="rId3" cstate="print"/>
          <a:stretch>
            <a:fillRect/>
          </a:stretch>
        </p:blipFill>
        <p:spPr>
          <a:xfrm>
            <a:off x="97005" y="151297"/>
            <a:ext cx="828429" cy="836030"/>
          </a:xfrm>
          <a:prstGeom prst="rect">
            <a:avLst/>
          </a:prstGeom>
        </p:spPr>
      </p:pic>
      <p:pic>
        <p:nvPicPr>
          <p:cNvPr id="6" name="Picture 5">
            <a:extLst>
              <a:ext uri="{FF2B5EF4-FFF2-40B4-BE49-F238E27FC236}">
                <a16:creationId xmlns="" xmlns:a16="http://schemas.microsoft.com/office/drawing/2014/main" id="{03B7EC79-8FD6-7146-9CD4-194294B703B7}"/>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014694" y="285728"/>
            <a:ext cx="1129306" cy="7988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9999.jpg"/>
          <p:cNvPicPr>
            <a:picLocks noGrp="1" noChangeAspect="1"/>
          </p:cNvPicPr>
          <p:nvPr>
            <p:ph idx="1"/>
          </p:nvPr>
        </p:nvPicPr>
        <p:blipFill>
          <a:blip r:embed="rId2"/>
          <a:srcRect l="12383" r="12850"/>
          <a:stretch>
            <a:fillRect/>
          </a:stretch>
        </p:blipFill>
        <p:spPr>
          <a:xfrm>
            <a:off x="1571604" y="1285860"/>
            <a:ext cx="5715040" cy="3643338"/>
          </a:xfrm>
        </p:spPr>
      </p:pic>
      <p:pic>
        <p:nvPicPr>
          <p:cNvPr id="6" name="Picture 5">
            <a:extLst>
              <a:ext uri="{FF2B5EF4-FFF2-40B4-BE49-F238E27FC236}">
                <a16:creationId xmlns="" xmlns:a16="http://schemas.microsoft.com/office/drawing/2014/main" id="{95D7D8BD-DCCA-484B-AAF3-3A120C6BF3E2}"/>
              </a:ext>
            </a:extLst>
          </p:cNvPr>
          <p:cNvPicPr>
            <a:picLocks noChangeAspect="1"/>
          </p:cNvPicPr>
          <p:nvPr/>
        </p:nvPicPr>
        <p:blipFill>
          <a:blip r:embed="rId3" cstate="print"/>
          <a:stretch>
            <a:fillRect/>
          </a:stretch>
        </p:blipFill>
        <p:spPr>
          <a:xfrm>
            <a:off x="97005" y="151297"/>
            <a:ext cx="828429" cy="836030"/>
          </a:xfrm>
          <a:prstGeom prst="rect">
            <a:avLst/>
          </a:prstGeom>
        </p:spPr>
      </p:pic>
      <p:pic>
        <p:nvPicPr>
          <p:cNvPr id="7" name="Picture 5">
            <a:extLst>
              <a:ext uri="{FF2B5EF4-FFF2-40B4-BE49-F238E27FC236}">
                <a16:creationId xmlns="" xmlns:a16="http://schemas.microsoft.com/office/drawing/2014/main" id="{03B7EC79-8FD6-7146-9CD4-194294B703B7}"/>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8014694" y="214290"/>
            <a:ext cx="1129306" cy="7988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11-29 at 9.25.50 PM.jpeg"/>
          <p:cNvPicPr>
            <a:picLocks noGrp="1" noChangeAspect="1"/>
          </p:cNvPicPr>
          <p:nvPr>
            <p:ph idx="1"/>
          </p:nvPr>
        </p:nvPicPr>
        <p:blipFill>
          <a:blip r:embed="rId2"/>
          <a:srcRect l="12673" r="12673"/>
          <a:stretch>
            <a:fillRect/>
          </a:stretch>
        </p:blipFill>
        <p:spPr>
          <a:xfrm>
            <a:off x="1500166" y="1571612"/>
            <a:ext cx="6143668" cy="3703320"/>
          </a:xfrm>
          <a:prstGeom prst="rect">
            <a:avLst/>
          </a:prstGeom>
        </p:spPr>
      </p:pic>
      <p:pic>
        <p:nvPicPr>
          <p:cNvPr id="5" name="Picture 4">
            <a:extLst>
              <a:ext uri="{FF2B5EF4-FFF2-40B4-BE49-F238E27FC236}">
                <a16:creationId xmlns="" xmlns:a16="http://schemas.microsoft.com/office/drawing/2014/main" id="{95D7D8BD-DCCA-484B-AAF3-3A120C6BF3E2}"/>
              </a:ext>
            </a:extLst>
          </p:cNvPr>
          <p:cNvPicPr>
            <a:picLocks noChangeAspect="1"/>
          </p:cNvPicPr>
          <p:nvPr/>
        </p:nvPicPr>
        <p:blipFill>
          <a:blip r:embed="rId3" cstate="print"/>
          <a:stretch>
            <a:fillRect/>
          </a:stretch>
        </p:blipFill>
        <p:spPr>
          <a:xfrm>
            <a:off x="97005" y="235516"/>
            <a:ext cx="828429" cy="836030"/>
          </a:xfrm>
          <a:prstGeom prst="rect">
            <a:avLst/>
          </a:prstGeom>
        </p:spPr>
      </p:pic>
      <p:pic>
        <p:nvPicPr>
          <p:cNvPr id="6" name="Picture 5">
            <a:extLst>
              <a:ext uri="{FF2B5EF4-FFF2-40B4-BE49-F238E27FC236}">
                <a16:creationId xmlns="" xmlns:a16="http://schemas.microsoft.com/office/drawing/2014/main" id="{03B7EC79-8FD6-7146-9CD4-194294B703B7}"/>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7715272" y="214290"/>
            <a:ext cx="1129306" cy="7988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2910" y="2643182"/>
            <a:ext cx="8229600" cy="1143000"/>
          </a:xfrm>
        </p:spPr>
        <p:txBody>
          <a:bodyPr/>
          <a:lstStyle/>
          <a:p>
            <a:r>
              <a:rPr lang="en-US" b="1" dirty="0" smtClean="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en-US" sz="2800" b="1" dirty="0" smtClean="0">
                <a:latin typeface="Times New Roman" pitchFamily="18" charset="0"/>
                <a:cs typeface="Times New Roman" pitchFamily="18" charset="0"/>
              </a:rPr>
              <a:t>PROBLEM  STATEMENT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28596" y="1214422"/>
            <a:ext cx="8229600" cy="4525963"/>
          </a:xfrm>
        </p:spPr>
        <p:txBody>
          <a:bodyPr>
            <a:normAutofit fontScale="25000" lnSpcReduction="20000"/>
          </a:bodyPr>
          <a:lstStyle/>
          <a:p>
            <a:pPr algn="just">
              <a:lnSpc>
                <a:spcPct val="170000"/>
              </a:lnSpc>
              <a:buNone/>
            </a:pPr>
            <a:r>
              <a:rPr lang="en-US" sz="1400"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Food </a:t>
            </a:r>
            <a:r>
              <a:rPr lang="en-US" sz="8000" dirty="0">
                <a:latin typeface="Times New Roman" pitchFamily="18" charset="0"/>
                <a:cs typeface="Times New Roman" pitchFamily="18" charset="0"/>
              </a:rPr>
              <a:t>is essential for human life and has been the concern of many healthcare conventions. Nowadays new dietary assessment and nutrition analysis tools enable more opportunities to help people understand their daily eating habits, exploring nutrition patterns and maintain a healthy diet. Nutritional analysis is the process of determining the nutritional content of food. It is a vital part of analytical chemistry that provides information about the chemical composition, processing, quality control and contamination of </a:t>
            </a:r>
            <a:r>
              <a:rPr lang="en-US" sz="8000" dirty="0" smtClean="0">
                <a:latin typeface="Times New Roman" pitchFamily="18" charset="0"/>
                <a:cs typeface="Times New Roman" pitchFamily="18" charset="0"/>
              </a:rPr>
              <a:t>food. The main aim of the project is to building a model which is used for classifying the fruit depends on the different characteristics like </a:t>
            </a:r>
            <a:r>
              <a:rPr lang="en-US" sz="8000" dirty="0" err="1" smtClean="0">
                <a:latin typeface="Times New Roman" pitchFamily="18" charset="0"/>
                <a:cs typeface="Times New Roman" pitchFamily="18" charset="0"/>
              </a:rPr>
              <a:t>colour</a:t>
            </a:r>
            <a:r>
              <a:rPr lang="en-US" sz="8000" dirty="0" smtClean="0">
                <a:latin typeface="Times New Roman" pitchFamily="18" charset="0"/>
                <a:cs typeface="Times New Roman" pitchFamily="18" charset="0"/>
              </a:rPr>
              <a:t>, shape, texture etc. Here the user can capture the images of different fruits and then the image will be sent the trained model. </a:t>
            </a:r>
            <a:endParaRPr lang="en-US" sz="8000" dirty="0"/>
          </a:p>
        </p:txBody>
      </p:sp>
      <p:pic>
        <p:nvPicPr>
          <p:cNvPr id="4" name="Picture 3">
            <a:extLst>
              <a:ext uri="{FF2B5EF4-FFF2-40B4-BE49-F238E27FC236}">
                <a16:creationId xmlns="" xmlns:a16="http://schemas.microsoft.com/office/drawing/2014/main" id="{95D7D8BD-DCCA-484B-AAF3-3A120C6BF3E2}"/>
              </a:ext>
            </a:extLst>
          </p:cNvPr>
          <p:cNvPicPr>
            <a:picLocks noChangeAspect="1"/>
          </p:cNvPicPr>
          <p:nvPr/>
        </p:nvPicPr>
        <p:blipFill>
          <a:blip r:embed="rId2" cstate="print"/>
          <a:stretch>
            <a:fillRect/>
          </a:stretch>
        </p:blipFill>
        <p:spPr>
          <a:xfrm>
            <a:off x="97005" y="151297"/>
            <a:ext cx="828429" cy="836030"/>
          </a:xfrm>
          <a:prstGeom prst="rect">
            <a:avLst/>
          </a:prstGeom>
        </p:spPr>
      </p:pic>
      <p:pic>
        <p:nvPicPr>
          <p:cNvPr id="5" name="Picture 5">
            <a:extLst>
              <a:ext uri="{FF2B5EF4-FFF2-40B4-BE49-F238E27FC236}">
                <a16:creationId xmlns="" xmlns:a16="http://schemas.microsoft.com/office/drawing/2014/main" id="{03B7EC79-8FD6-7146-9CD4-194294B703B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14694" y="214290"/>
            <a:ext cx="1129306" cy="7988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1143000"/>
          </a:xfrm>
        </p:spPr>
        <p:txBody>
          <a:bodyPr>
            <a:normAutofit/>
          </a:bodyPr>
          <a:lstStyle/>
          <a:p>
            <a:r>
              <a:rPr lang="en-US" sz="2800" b="1" dirty="0" smtClean="0">
                <a:latin typeface="Times New Roman" pitchFamily="18" charset="0"/>
                <a:cs typeface="Times New Roman" pitchFamily="18" charset="0"/>
              </a:rPr>
              <a:t>INTRODUCTION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28596" y="1285860"/>
            <a:ext cx="8229600" cy="4525963"/>
          </a:xfrm>
        </p:spPr>
        <p:txBody>
          <a:bodyPr>
            <a:noAutofit/>
          </a:bodyPr>
          <a:lstStyle/>
          <a:p>
            <a:pPr algn="just">
              <a:lnSpc>
                <a:spcPct val="150000"/>
              </a:lnSpc>
              <a:buNone/>
            </a:pPr>
            <a:r>
              <a:rPr lang="en-US" sz="1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 world where we're constantly bombarded with information and choices, it's difficult to know what's best for our health. Fortunately, there are now AI - powered nutrition analysis tools that can help us make better decisions about what to eat. These tools use data from our own bodies to provide personalized recommendations about which foods will help us reach our goals. Whether we're trying to lose weight, gain muscle, or just improve our overall health, i</a:t>
            </a:r>
            <a:r>
              <a:rPr lang="en-US" sz="2000" dirty="0" smtClean="0">
                <a:latin typeface="Times New Roman" pitchFamily="18" charset="0"/>
                <a:cs typeface="Times New Roman" pitchFamily="18" charset="0"/>
              </a:rPr>
              <a:t>t can </a:t>
            </a:r>
            <a:r>
              <a:rPr lang="en-US" sz="2000" dirty="0">
                <a:latin typeface="Times New Roman" pitchFamily="18" charset="0"/>
                <a:cs typeface="Times New Roman" pitchFamily="18" charset="0"/>
              </a:rPr>
              <a:t>be a valuable asset in our quest for </a:t>
            </a:r>
            <a:r>
              <a:rPr lang="en-US" sz="2000" dirty="0" smtClean="0">
                <a:latin typeface="Times New Roman" pitchFamily="18" charset="0"/>
                <a:cs typeface="Times New Roman" pitchFamily="18" charset="0"/>
              </a:rPr>
              <a:t>wellness. A new AI-powered nutrition analyzer has been developed that can help fitness enthusiasts better understand their dietary needs.</a:t>
            </a:r>
          </a:p>
          <a:p>
            <a:pPr algn="just">
              <a:lnSpc>
                <a:spcPct val="150000"/>
              </a:lnSpc>
              <a:buNone/>
            </a:pPr>
            <a:endParaRPr lang="en-US" sz="2400"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95D7D8BD-DCCA-484B-AAF3-3A120C6BF3E2}"/>
              </a:ext>
            </a:extLst>
          </p:cNvPr>
          <p:cNvPicPr>
            <a:picLocks noChangeAspect="1"/>
          </p:cNvPicPr>
          <p:nvPr/>
        </p:nvPicPr>
        <p:blipFill>
          <a:blip r:embed="rId2" cstate="print"/>
          <a:stretch>
            <a:fillRect/>
          </a:stretch>
        </p:blipFill>
        <p:spPr>
          <a:xfrm>
            <a:off x="97005" y="151297"/>
            <a:ext cx="828429" cy="836030"/>
          </a:xfrm>
          <a:prstGeom prst="rect">
            <a:avLst/>
          </a:prstGeom>
        </p:spPr>
      </p:pic>
      <p:pic>
        <p:nvPicPr>
          <p:cNvPr id="5" name="Picture 5">
            <a:extLst>
              <a:ext uri="{FF2B5EF4-FFF2-40B4-BE49-F238E27FC236}">
                <a16:creationId xmlns="" xmlns:a16="http://schemas.microsoft.com/office/drawing/2014/main" id="{03B7EC79-8FD6-7146-9CD4-194294B703B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14694" y="214290"/>
            <a:ext cx="1129306" cy="7988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1143000"/>
          </a:xfrm>
        </p:spPr>
        <p:txBody>
          <a:bodyPr>
            <a:normAutofit/>
          </a:bodyPr>
          <a:lstStyle/>
          <a:p>
            <a:r>
              <a:rPr lang="en-US" sz="2800" b="1" dirty="0" smtClean="0">
                <a:latin typeface="Times New Roman" pitchFamily="18" charset="0"/>
                <a:cs typeface="Times New Roman" pitchFamily="18" charset="0"/>
              </a:rPr>
              <a:t>EXISTING SYSTEM</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500034" y="1428736"/>
            <a:ext cx="8229600" cy="4525963"/>
          </a:xfrm>
        </p:spPr>
        <p:txBody>
          <a:bodyPr>
            <a:noAutofit/>
          </a:bodyPr>
          <a:lstStyle/>
          <a:p>
            <a:pPr algn="just">
              <a:lnSpc>
                <a:spcPct val="150000"/>
              </a:lnSpc>
              <a:buNone/>
            </a:pPr>
            <a:r>
              <a:rPr lang="en-US" sz="16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Precision </a:t>
            </a:r>
            <a:r>
              <a:rPr lang="en-US" sz="2000" dirty="0">
                <a:latin typeface="Times New Roman" pitchFamily="18" charset="0"/>
                <a:cs typeface="Times New Roman" pitchFamily="18" charset="0"/>
              </a:rPr>
              <a:t>Nutrient Management Using Artificial Intelligence Based on Digital Data Collection Framework : </a:t>
            </a:r>
            <a:r>
              <a:rPr lang="en-US" sz="2000" dirty="0" smtClean="0">
                <a:latin typeface="Times New Roman" pitchFamily="18" charset="0"/>
                <a:cs typeface="Times New Roman" pitchFamily="18" charset="0"/>
              </a:rPr>
              <a:t>(1) Nutritional </a:t>
            </a:r>
            <a:r>
              <a:rPr lang="en-US" sz="2000" dirty="0">
                <a:latin typeface="Times New Roman" pitchFamily="18" charset="0"/>
                <a:cs typeface="Times New Roman" pitchFamily="18" charset="0"/>
              </a:rPr>
              <a:t>intake is fundamental to human growth and health, and the intake of different types of nutrients and micronutrients can affect health.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2) Methods: An artificial intelligence model for precision nutritional analysis allows the user to enter the name and serving size of a dish to assess a total of 24 nutrients. A total of two AI models, including semantic and nutritional analysis models, were integrated into the Precision Nutritional Analysis. </a:t>
            </a:r>
          </a:p>
        </p:txBody>
      </p:sp>
      <p:pic>
        <p:nvPicPr>
          <p:cNvPr id="4" name="Picture 3">
            <a:extLst>
              <a:ext uri="{FF2B5EF4-FFF2-40B4-BE49-F238E27FC236}">
                <a16:creationId xmlns="" xmlns:a16="http://schemas.microsoft.com/office/drawing/2014/main" id="{95D7D8BD-DCCA-484B-AAF3-3A120C6BF3E2}"/>
              </a:ext>
            </a:extLst>
          </p:cNvPr>
          <p:cNvPicPr>
            <a:picLocks noChangeAspect="1"/>
          </p:cNvPicPr>
          <p:nvPr/>
        </p:nvPicPr>
        <p:blipFill>
          <a:blip r:embed="rId2" cstate="print"/>
          <a:stretch>
            <a:fillRect/>
          </a:stretch>
        </p:blipFill>
        <p:spPr>
          <a:xfrm>
            <a:off x="97005" y="214290"/>
            <a:ext cx="828429" cy="836030"/>
          </a:xfrm>
          <a:prstGeom prst="rect">
            <a:avLst/>
          </a:prstGeom>
        </p:spPr>
      </p:pic>
      <p:pic>
        <p:nvPicPr>
          <p:cNvPr id="5" name="Picture 5">
            <a:extLst>
              <a:ext uri="{FF2B5EF4-FFF2-40B4-BE49-F238E27FC236}">
                <a16:creationId xmlns="" xmlns:a16="http://schemas.microsoft.com/office/drawing/2014/main" id="{03B7EC79-8FD6-7146-9CD4-194294B703B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14694" y="142852"/>
            <a:ext cx="1129306" cy="7988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57158" y="785794"/>
            <a:ext cx="8229600" cy="4525963"/>
          </a:xfrm>
        </p:spPr>
        <p:txBody>
          <a:bodyPr>
            <a:normAutofit/>
          </a:bodyPr>
          <a:lstStyle/>
          <a:p>
            <a:pPr algn="just">
              <a:lnSpc>
                <a:spcPct val="170000"/>
              </a:lnSpc>
              <a:buNone/>
            </a:pPr>
            <a:r>
              <a:rPr lang="en-US" sz="2000" dirty="0" smtClean="0">
                <a:latin typeface="Times New Roman" pitchFamily="18" charset="0"/>
                <a:cs typeface="Times New Roman" pitchFamily="18" charset="0"/>
              </a:rPr>
              <a:t>      A total of five different algorithms were used to identify the most similar recipes and to determine differences in text using cosine similarity. (3) Results: This study developed two models to form a precision nutrient analysis model. The 2013–2016 Taiwan National Nutrition Health Status Change Survey (NNHS) was used for model verification. The model’s accuracy was determined by comparing the results of the model with the NNHS. The results show that the AI model has very little error and can significantly improve the efficiency of the analysis. </a:t>
            </a:r>
            <a:endParaRPr lang="en-US" sz="2000" dirty="0"/>
          </a:p>
        </p:txBody>
      </p:sp>
      <p:pic>
        <p:nvPicPr>
          <p:cNvPr id="5" name="Picture 4">
            <a:extLst>
              <a:ext uri="{FF2B5EF4-FFF2-40B4-BE49-F238E27FC236}">
                <a16:creationId xmlns="" xmlns:a16="http://schemas.microsoft.com/office/drawing/2014/main" id="{95D7D8BD-DCCA-484B-AAF3-3A120C6BF3E2}"/>
              </a:ext>
            </a:extLst>
          </p:cNvPr>
          <p:cNvPicPr>
            <a:picLocks noChangeAspect="1"/>
          </p:cNvPicPr>
          <p:nvPr/>
        </p:nvPicPr>
        <p:blipFill>
          <a:blip r:embed="rId2" cstate="print"/>
          <a:stretch>
            <a:fillRect/>
          </a:stretch>
        </p:blipFill>
        <p:spPr>
          <a:xfrm>
            <a:off x="97005" y="151297"/>
            <a:ext cx="828429" cy="836030"/>
          </a:xfrm>
          <a:prstGeom prst="rect">
            <a:avLst/>
          </a:prstGeom>
        </p:spPr>
      </p:pic>
      <p:pic>
        <p:nvPicPr>
          <p:cNvPr id="6" name="Picture 5">
            <a:extLst>
              <a:ext uri="{FF2B5EF4-FFF2-40B4-BE49-F238E27FC236}">
                <a16:creationId xmlns="" xmlns:a16="http://schemas.microsoft.com/office/drawing/2014/main" id="{03B7EC79-8FD6-7146-9CD4-194294B703B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14694" y="214290"/>
            <a:ext cx="1129306" cy="7988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US" sz="2800" b="1" dirty="0" smtClean="0">
                <a:latin typeface="Times New Roman" pitchFamily="18" charset="0"/>
                <a:cs typeface="Times New Roman" pitchFamily="18" charset="0"/>
              </a:rPr>
              <a:t>ABSTRACT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28596" y="1285860"/>
            <a:ext cx="8229600" cy="4525963"/>
          </a:xfrm>
        </p:spPr>
        <p:txBody>
          <a:bodyPr>
            <a:normAutofit fontScale="25000" lnSpcReduction="20000"/>
          </a:bodyPr>
          <a:lstStyle/>
          <a:p>
            <a:pPr algn="just">
              <a:lnSpc>
                <a:spcPct val="150000"/>
              </a:lnSpc>
              <a:buNone/>
            </a:pPr>
            <a:r>
              <a:rPr lang="en-US" sz="11200"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Food is essential for human life and has been the concern of many healthcare conventions Nowadays new dietary assessment and nutrition analysis tools enable more opportunities to help people understand their daily eating habits, exploring nutrition patterns and maintain a healthy diet. In this project, We will be creating an AI-powered nutrition analyzer for fitness enthusiasts. This tool will be used to help users track their macronutrient intake and ensure that they are getting the right amount of nutrients for their desired results.</a:t>
            </a:r>
          </a:p>
          <a:p>
            <a:pPr algn="just">
              <a:lnSpc>
                <a:spcPct val="150000"/>
              </a:lnSpc>
              <a:buNone/>
            </a:pPr>
            <a:endParaRPr lang="en-US" sz="8000" dirty="0">
              <a:latin typeface="Times New Roman" pitchFamily="18" charset="0"/>
              <a:cs typeface="Times New Roman" pitchFamily="18" charset="0"/>
            </a:endParaRPr>
          </a:p>
        </p:txBody>
      </p:sp>
      <p:pic>
        <p:nvPicPr>
          <p:cNvPr id="4" name="Picture 3">
            <a:extLst>
              <a:ext uri="{FF2B5EF4-FFF2-40B4-BE49-F238E27FC236}">
                <a16:creationId xmlns="" xmlns:a16="http://schemas.microsoft.com/office/drawing/2014/main" id="{95D7D8BD-DCCA-484B-AAF3-3A120C6BF3E2}"/>
              </a:ext>
            </a:extLst>
          </p:cNvPr>
          <p:cNvPicPr>
            <a:picLocks noChangeAspect="1"/>
          </p:cNvPicPr>
          <p:nvPr/>
        </p:nvPicPr>
        <p:blipFill>
          <a:blip r:embed="rId2" cstate="print"/>
          <a:stretch>
            <a:fillRect/>
          </a:stretch>
        </p:blipFill>
        <p:spPr>
          <a:xfrm>
            <a:off x="97005" y="151297"/>
            <a:ext cx="828429" cy="836030"/>
          </a:xfrm>
          <a:prstGeom prst="rect">
            <a:avLst/>
          </a:prstGeom>
        </p:spPr>
      </p:pic>
      <p:pic>
        <p:nvPicPr>
          <p:cNvPr id="5" name="Picture 5">
            <a:extLst>
              <a:ext uri="{FF2B5EF4-FFF2-40B4-BE49-F238E27FC236}">
                <a16:creationId xmlns="" xmlns:a16="http://schemas.microsoft.com/office/drawing/2014/main" id="{03B7EC79-8FD6-7146-9CD4-194294B703B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858148" y="214290"/>
            <a:ext cx="1129306" cy="7988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OBJECTIVE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42910" y="1500174"/>
            <a:ext cx="8229600" cy="4525963"/>
          </a:xfrm>
        </p:spPr>
        <p:txBody>
          <a:bodyPr>
            <a:normAutofit/>
          </a:bodyPr>
          <a:lstStyle/>
          <a:p>
            <a:pPr>
              <a:buNone/>
            </a:pPr>
            <a:r>
              <a:rPr lang="en-US" sz="2000" b="1" dirty="0">
                <a:latin typeface="Times New Roman" pitchFamily="18" charset="0"/>
                <a:cs typeface="Times New Roman" pitchFamily="18" charset="0"/>
              </a:rPr>
              <a:t>By the end of this project you will:</a:t>
            </a:r>
            <a:endParaRPr lang="en-US" sz="2000"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know fundamental concepts and techniques of </a:t>
            </a:r>
            <a:r>
              <a:rPr lang="en-US" sz="2000" dirty="0" err="1">
                <a:latin typeface="Times New Roman" pitchFamily="18" charset="0"/>
                <a:cs typeface="Times New Roman" pitchFamily="18" charset="0"/>
              </a:rPr>
              <a:t>Convolutional</a:t>
            </a:r>
            <a:r>
              <a:rPr lang="en-US" sz="2000" dirty="0">
                <a:latin typeface="Times New Roman" pitchFamily="18" charset="0"/>
                <a:cs typeface="Times New Roman" pitchFamily="18" charset="0"/>
              </a:rPr>
              <a:t> Neural Network.</a:t>
            </a:r>
          </a:p>
          <a:p>
            <a:pPr fontAlgn="base"/>
            <a:r>
              <a:rPr lang="en-US" sz="2000" dirty="0">
                <a:latin typeface="Times New Roman" pitchFamily="18" charset="0"/>
                <a:cs typeface="Times New Roman" pitchFamily="18" charset="0"/>
              </a:rPr>
              <a:t> gain a broad understanding of image data.</a:t>
            </a:r>
          </a:p>
          <a:p>
            <a:pPr fontAlgn="base"/>
            <a:r>
              <a:rPr lang="en-US" sz="2000" dirty="0">
                <a:latin typeface="Times New Roman" pitchFamily="18" charset="0"/>
                <a:cs typeface="Times New Roman" pitchFamily="18" charset="0"/>
              </a:rPr>
              <a:t>Knowhow to pre-process/clean the data using different data preprocessing techniques.</a:t>
            </a:r>
          </a:p>
          <a:p>
            <a:pPr fontAlgn="base"/>
            <a:r>
              <a:rPr lang="en-US" sz="2000" dirty="0">
                <a:latin typeface="Times New Roman" pitchFamily="18" charset="0"/>
                <a:cs typeface="Times New Roman" pitchFamily="18" charset="0"/>
              </a:rPr>
              <a:t> know how to build a web application using the Flask framework.</a:t>
            </a:r>
          </a:p>
          <a:p>
            <a:pPr>
              <a:buNone/>
            </a:pPr>
            <a:r>
              <a:rPr lang="en-US" dirty="0" smtClean="0"/>
              <a:t/>
            </a:r>
            <a:br>
              <a:rPr lang="en-US" dirty="0" smtClean="0"/>
            </a:br>
            <a:endParaRPr lang="en-US" dirty="0"/>
          </a:p>
        </p:txBody>
      </p:sp>
      <p:pic>
        <p:nvPicPr>
          <p:cNvPr id="4" name="Picture 3">
            <a:extLst>
              <a:ext uri="{FF2B5EF4-FFF2-40B4-BE49-F238E27FC236}">
                <a16:creationId xmlns="" xmlns:a16="http://schemas.microsoft.com/office/drawing/2014/main" id="{95D7D8BD-DCCA-484B-AAF3-3A120C6BF3E2}"/>
              </a:ext>
            </a:extLst>
          </p:cNvPr>
          <p:cNvPicPr>
            <a:picLocks noChangeAspect="1"/>
          </p:cNvPicPr>
          <p:nvPr/>
        </p:nvPicPr>
        <p:blipFill>
          <a:blip r:embed="rId2" cstate="print"/>
          <a:stretch>
            <a:fillRect/>
          </a:stretch>
        </p:blipFill>
        <p:spPr>
          <a:xfrm>
            <a:off x="97005" y="151297"/>
            <a:ext cx="828429" cy="836030"/>
          </a:xfrm>
          <a:prstGeom prst="rect">
            <a:avLst/>
          </a:prstGeom>
        </p:spPr>
      </p:pic>
      <p:pic>
        <p:nvPicPr>
          <p:cNvPr id="5" name="Picture 5">
            <a:extLst>
              <a:ext uri="{FF2B5EF4-FFF2-40B4-BE49-F238E27FC236}">
                <a16:creationId xmlns="" xmlns:a16="http://schemas.microsoft.com/office/drawing/2014/main" id="{03B7EC79-8FD6-7146-9CD4-194294B703B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7715272" y="214290"/>
            <a:ext cx="1129306" cy="7988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a:bodyPr>
          <a:lstStyle/>
          <a:p>
            <a:r>
              <a:rPr lang="en-US" sz="2800" b="1" dirty="0" smtClean="0">
                <a:latin typeface="Times New Roman" pitchFamily="18" charset="0"/>
                <a:cs typeface="Times New Roman" pitchFamily="18" charset="0"/>
              </a:rPr>
              <a:t>PROPOSED SYSTEM</a:t>
            </a:r>
            <a:endParaRPr lang="en-US" sz="28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28596" y="1000108"/>
          <a:ext cx="8229600" cy="5613400"/>
        </p:xfrm>
        <a:graphic>
          <a:graphicData uri="http://schemas.openxmlformats.org/drawingml/2006/table">
            <a:tbl>
              <a:tblPr firstRow="1" bandRow="1">
                <a:tableStyleId>{5C22544A-7EE6-4342-B048-85BDC9FD1C3A}</a:tableStyleId>
              </a:tblPr>
              <a:tblGrid>
                <a:gridCol w="857256"/>
                <a:gridCol w="2543164"/>
                <a:gridCol w="4829180"/>
              </a:tblGrid>
              <a:tr h="370840">
                <a:tc>
                  <a:txBody>
                    <a:bodyPr/>
                    <a:lstStyle/>
                    <a:p>
                      <a:r>
                        <a:rPr lang="en-US" sz="2000" dirty="0" smtClean="0">
                          <a:solidFill>
                            <a:schemeClr val="bg1"/>
                          </a:solidFill>
                          <a:latin typeface="Times New Roman" pitchFamily="18" charset="0"/>
                          <a:cs typeface="Times New Roman" pitchFamily="18" charset="0"/>
                        </a:rPr>
                        <a:t>S.NO </a:t>
                      </a:r>
                      <a:endParaRPr lang="en-US" sz="2000" dirty="0">
                        <a:solidFill>
                          <a:schemeClr val="bg1"/>
                        </a:solidFill>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PARAMETER</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DESCRIPTION</a:t>
                      </a:r>
                      <a:endParaRPr lang="en-US" sz="2000" dirty="0">
                        <a:latin typeface="Times New Roman" pitchFamily="18" charset="0"/>
                        <a:cs typeface="Times New Roman" pitchFamily="18" charset="0"/>
                      </a:endParaRPr>
                    </a:p>
                  </a:txBody>
                  <a:tcPr/>
                </a:tc>
              </a:tr>
              <a:tr h="370840">
                <a:tc>
                  <a:txBody>
                    <a:bodyPr/>
                    <a:lstStyle/>
                    <a:p>
                      <a:r>
                        <a:rPr lang="en-US" dirty="0" smtClean="0"/>
                        <a:t>1.</a:t>
                      </a:r>
                      <a:endParaRPr lang="en-US" dirty="0"/>
                    </a:p>
                  </a:txBody>
                  <a:tcPr/>
                </a:tc>
                <a:tc>
                  <a:txBody>
                    <a:bodyPr/>
                    <a:lstStyle/>
                    <a:p>
                      <a:r>
                        <a:rPr lang="en-US" sz="2000" dirty="0" smtClean="0">
                          <a:latin typeface="Times New Roman" pitchFamily="18" charset="0"/>
                          <a:cs typeface="Times New Roman" pitchFamily="18" charset="0"/>
                        </a:rPr>
                        <a:t>Idea / Solution description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In order to distinguish between fruits and vegetables based on </a:t>
                      </a:r>
                      <a:r>
                        <a:rPr lang="en-US" sz="2000" dirty="0" err="1" smtClean="0">
                          <a:latin typeface="Times New Roman" pitchFamily="18" charset="0"/>
                          <a:cs typeface="Times New Roman" pitchFamily="18" charset="0"/>
                        </a:rPr>
                        <a:t>colour</a:t>
                      </a:r>
                      <a:r>
                        <a:rPr lang="en-US" sz="2000" dirty="0" smtClean="0">
                          <a:latin typeface="Times New Roman" pitchFamily="18" charset="0"/>
                          <a:cs typeface="Times New Roman" pitchFamily="18" charset="0"/>
                        </a:rPr>
                        <a:t>, texture, shape, and other features, an ordinary human needs employ cutting-edge AI-based analysis software. The user must be informed of the nutritional value of that particular food at the moment of identification</a:t>
                      </a:r>
                      <a:endParaRPr lang="en-US" sz="2000" dirty="0">
                        <a:latin typeface="Times New Roman" pitchFamily="18" charset="0"/>
                        <a:cs typeface="Times New Roman" pitchFamily="18" charset="0"/>
                      </a:endParaRPr>
                    </a:p>
                  </a:txBody>
                  <a:tcPr/>
                </a:tc>
              </a:tr>
              <a:tr h="370840">
                <a:tc>
                  <a:txBody>
                    <a:bodyPr/>
                    <a:lstStyle/>
                    <a:p>
                      <a:endParaRPr lang="en-US"/>
                    </a:p>
                  </a:txBody>
                  <a:tcPr/>
                </a:tc>
                <a:tc>
                  <a:txBody>
                    <a:bodyPr/>
                    <a:lstStyle/>
                    <a:p>
                      <a:endParaRPr lang="en-US" sz="2000">
                        <a:latin typeface="Times New Roman" pitchFamily="18" charset="0"/>
                        <a:cs typeface="Times New Roman" pitchFamily="18" charset="0"/>
                      </a:endParaRPr>
                    </a:p>
                  </a:txBody>
                  <a:tcPr/>
                </a:tc>
                <a:tc>
                  <a:txBody>
                    <a:bodyPr/>
                    <a:lstStyle/>
                    <a:p>
                      <a:endParaRPr lang="en-US" sz="2000" dirty="0">
                        <a:latin typeface="Times New Roman" pitchFamily="18" charset="0"/>
                        <a:cs typeface="Times New Roman" pitchFamily="18" charset="0"/>
                      </a:endParaRPr>
                    </a:p>
                  </a:txBody>
                  <a:tcPr/>
                </a:tc>
              </a:tr>
              <a:tr h="2204434">
                <a:tc>
                  <a:txBody>
                    <a:bodyPr/>
                    <a:lstStyle/>
                    <a:p>
                      <a:r>
                        <a:rPr lang="en-US" dirty="0" smtClean="0"/>
                        <a:t>2.</a:t>
                      </a:r>
                      <a:endParaRPr lang="en-US" dirty="0"/>
                    </a:p>
                  </a:txBody>
                  <a:tcPr/>
                </a:tc>
                <a:tc>
                  <a:txBody>
                    <a:bodyPr/>
                    <a:lstStyle/>
                    <a:p>
                      <a:r>
                        <a:rPr lang="en-US" sz="2000" dirty="0" smtClean="0">
                          <a:latin typeface="Times New Roman" pitchFamily="18" charset="0"/>
                          <a:cs typeface="Times New Roman" pitchFamily="18" charset="0"/>
                        </a:rPr>
                        <a:t>Novelty / Uniqueness</a:t>
                      </a:r>
                      <a:endParaRPr lang="en-US" sz="2000" dirty="0">
                        <a:latin typeface="Times New Roman" pitchFamily="18" charset="0"/>
                        <a:cs typeface="Times New Roman" pitchFamily="18" charset="0"/>
                      </a:endParaRPr>
                    </a:p>
                  </a:txBody>
                  <a:tcPr/>
                </a:tc>
                <a:tc>
                  <a:txBody>
                    <a:bodyPr/>
                    <a:lstStyle/>
                    <a:p>
                      <a:pPr>
                        <a:buFont typeface="Arial" pitchFamily="34" charset="0"/>
                        <a:buChar char="•"/>
                      </a:pPr>
                      <a:r>
                        <a:rPr lang="en-US" sz="200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Home cures and easy fixes for </a:t>
                      </a:r>
                      <a:r>
                        <a:rPr lang="en-US" sz="2000" smtClean="0">
                          <a:latin typeface="Times New Roman" pitchFamily="18" charset="0"/>
                          <a:cs typeface="Times New Roman" pitchFamily="18" charset="0"/>
                        </a:rPr>
                        <a:t>common       issues </a:t>
                      </a:r>
                      <a:r>
                        <a:rPr lang="en-US" sz="2000" dirty="0" smtClean="0">
                          <a:latin typeface="Times New Roman" pitchFamily="18" charset="0"/>
                          <a:cs typeface="Times New Roman" pitchFamily="18" charset="0"/>
                        </a:rPr>
                        <a:t>are suggested</a:t>
                      </a:r>
                      <a:r>
                        <a:rPr lang="en-US" sz="2000" smtClean="0">
                          <a:latin typeface="Times New Roman" pitchFamily="18" charset="0"/>
                          <a:cs typeface="Times New Roman" pitchFamily="18" charset="0"/>
                        </a:rPr>
                        <a:t>. </a:t>
                      </a:r>
                    </a:p>
                    <a:p>
                      <a:pPr>
                        <a:buFont typeface="Arial" pitchFamily="34" charset="0"/>
                        <a:buChar char="•"/>
                      </a:pPr>
                      <a:r>
                        <a:rPr lang="en-US" sz="200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diet tailored to each person's needs and health </a:t>
                      </a:r>
                      <a:r>
                        <a:rPr lang="en-US" sz="2000" smtClean="0">
                          <a:latin typeface="Times New Roman" pitchFamily="18" charset="0"/>
                          <a:cs typeface="Times New Roman" pitchFamily="18" charset="0"/>
                        </a:rPr>
                        <a:t>status.</a:t>
                      </a:r>
                    </a:p>
                    <a:p>
                      <a:pPr>
                        <a:buFont typeface="Arial" pitchFamily="34" charset="0"/>
                        <a:buChar char="•"/>
                      </a:pPr>
                      <a:r>
                        <a:rPr lang="en-US" sz="2000" smtClean="0">
                          <a:latin typeface="Times New Roman" pitchFamily="18" charset="0"/>
                          <a:cs typeface="Times New Roman" pitchFamily="18" charset="0"/>
                        </a:rPr>
                        <a:t> Flexibility </a:t>
                      </a:r>
                      <a:r>
                        <a:rPr lang="en-US" sz="2000" dirty="0" smtClean="0">
                          <a:latin typeface="Times New Roman" pitchFamily="18" charset="0"/>
                          <a:cs typeface="Times New Roman" pitchFamily="18" charset="0"/>
                        </a:rPr>
                        <a:t>in diet is encouraged to encourage a nutritious and productive eating routine. </a:t>
                      </a:r>
                      <a:endParaRPr lang="en-US" sz="2000" dirty="0">
                        <a:latin typeface="Times New Roman" pitchFamily="18" charset="0"/>
                        <a:cs typeface="Times New Roman" pitchFamily="18" charset="0"/>
                      </a:endParaRPr>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5" name="Picture 4">
            <a:extLst>
              <a:ext uri="{FF2B5EF4-FFF2-40B4-BE49-F238E27FC236}">
                <a16:creationId xmlns="" xmlns:a16="http://schemas.microsoft.com/office/drawing/2014/main" id="{95D7D8BD-DCCA-484B-AAF3-3A120C6BF3E2}"/>
              </a:ext>
            </a:extLst>
          </p:cNvPr>
          <p:cNvPicPr>
            <a:picLocks noChangeAspect="1"/>
          </p:cNvPicPr>
          <p:nvPr/>
        </p:nvPicPr>
        <p:blipFill>
          <a:blip r:embed="rId2" cstate="print"/>
          <a:stretch>
            <a:fillRect/>
          </a:stretch>
        </p:blipFill>
        <p:spPr>
          <a:xfrm>
            <a:off x="97005" y="151297"/>
            <a:ext cx="828429" cy="836030"/>
          </a:xfrm>
          <a:prstGeom prst="rect">
            <a:avLst/>
          </a:prstGeom>
        </p:spPr>
      </p:pic>
      <p:pic>
        <p:nvPicPr>
          <p:cNvPr id="6" name="Picture 5">
            <a:extLst>
              <a:ext uri="{FF2B5EF4-FFF2-40B4-BE49-F238E27FC236}">
                <a16:creationId xmlns="" xmlns:a16="http://schemas.microsoft.com/office/drawing/2014/main" id="{03B7EC79-8FD6-7146-9CD4-194294B703B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14694" y="0"/>
            <a:ext cx="1129306" cy="7988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85852" y="1285860"/>
          <a:ext cx="6929486" cy="3474720"/>
        </p:xfrm>
        <a:graphic>
          <a:graphicData uri="http://schemas.openxmlformats.org/drawingml/2006/table">
            <a:tbl>
              <a:tblPr firstRow="1" bandRow="1">
                <a:tableStyleId>{5C22544A-7EE6-4342-B048-85BDC9FD1C3A}</a:tableStyleId>
              </a:tblPr>
              <a:tblGrid>
                <a:gridCol w="761984"/>
                <a:gridCol w="2786082"/>
                <a:gridCol w="3381420"/>
              </a:tblGrid>
              <a:tr h="370840">
                <a:tc>
                  <a:txBody>
                    <a:bodyPr/>
                    <a:lstStyle/>
                    <a:p>
                      <a:r>
                        <a:rPr lang="en-US" dirty="0" smtClean="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Social Impact / Customer Satisfaction </a:t>
                      </a:r>
                      <a:endParaRPr lang="en-US" sz="1800" dirty="0">
                        <a:latin typeface="Times New Roman" pitchFamily="18" charset="0"/>
                        <a:cs typeface="Times New Roman" pitchFamily="18" charset="0"/>
                      </a:endParaRPr>
                    </a:p>
                  </a:txBody>
                  <a:tcPr/>
                </a:tc>
                <a:tc>
                  <a:txBody>
                    <a:bodyPr/>
                    <a:lstStyle/>
                    <a:p>
                      <a:pPr>
                        <a:buFont typeface="Arial" pitchFamily="34" charset="0"/>
                        <a:buChar char="•"/>
                      </a:pPr>
                      <a:r>
                        <a:rPr lang="en-US" sz="1800" dirty="0" smtClean="0">
                          <a:latin typeface="Times New Roman" pitchFamily="18" charset="0"/>
                          <a:cs typeface="Times New Roman" pitchFamily="18" charset="0"/>
                        </a:rPr>
                        <a:t>Healthy lifestyle development </a:t>
                      </a:r>
                    </a:p>
                    <a:p>
                      <a:pPr>
                        <a:buFont typeface="Arial" pitchFamily="34" charset="0"/>
                        <a:buChar char="•"/>
                      </a:pPr>
                      <a:r>
                        <a:rPr lang="en-US" sz="1800" dirty="0" smtClean="0">
                          <a:latin typeface="Times New Roman" pitchFamily="18" charset="0"/>
                          <a:cs typeface="Times New Roman" pitchFamily="18" charset="0"/>
                        </a:rPr>
                        <a:t> Continuous calorie tracking produces a fitness attitude</a:t>
                      </a:r>
                    </a:p>
                    <a:p>
                      <a:endParaRPr lang="en-US" sz="1800"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Scalability of the Solution</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Extending data collecting and increasing accuracy utilizing user input data</a:t>
                      </a:r>
                    </a:p>
                    <a:p>
                      <a:r>
                        <a:rPr lang="en-US" sz="1800" dirty="0" smtClean="0">
                          <a:latin typeface="Times New Roman" pitchFamily="18" charset="0"/>
                          <a:cs typeface="Times New Roman" pitchFamily="18" charset="0"/>
                        </a:rPr>
                        <a:t> • The best way to store a certain meal </a:t>
                      </a:r>
                    </a:p>
                    <a:p>
                      <a:r>
                        <a:rPr lang="en-US" sz="1800" dirty="0" smtClean="0">
                          <a:latin typeface="Times New Roman" pitchFamily="18" charset="0"/>
                          <a:cs typeface="Times New Roman" pitchFamily="18" charset="0"/>
                        </a:rPr>
                        <a:t>• Everyone may use and profit from it because to its user-friendly UI</a:t>
                      </a:r>
                      <a:endParaRPr lang="en-US" sz="1800" dirty="0">
                        <a:latin typeface="Times New Roman" pitchFamily="18" charset="0"/>
                        <a:cs typeface="Times New Roman" pitchFamily="18" charset="0"/>
                      </a:endParaRPr>
                    </a:p>
                  </a:txBody>
                  <a:tcPr/>
                </a:tc>
              </a:tr>
            </a:tbl>
          </a:graphicData>
        </a:graphic>
      </p:graphicFrame>
      <p:pic>
        <p:nvPicPr>
          <p:cNvPr id="3" name="Picture 2">
            <a:extLst>
              <a:ext uri="{FF2B5EF4-FFF2-40B4-BE49-F238E27FC236}">
                <a16:creationId xmlns="" xmlns:a16="http://schemas.microsoft.com/office/drawing/2014/main" id="{95D7D8BD-DCCA-484B-AAF3-3A120C6BF3E2}"/>
              </a:ext>
            </a:extLst>
          </p:cNvPr>
          <p:cNvPicPr>
            <a:picLocks noChangeAspect="1"/>
          </p:cNvPicPr>
          <p:nvPr/>
        </p:nvPicPr>
        <p:blipFill>
          <a:blip r:embed="rId2" cstate="print"/>
          <a:stretch>
            <a:fillRect/>
          </a:stretch>
        </p:blipFill>
        <p:spPr>
          <a:xfrm>
            <a:off x="97005" y="151297"/>
            <a:ext cx="828429" cy="836030"/>
          </a:xfrm>
          <a:prstGeom prst="rect">
            <a:avLst/>
          </a:prstGeom>
        </p:spPr>
      </p:pic>
      <p:pic>
        <p:nvPicPr>
          <p:cNvPr id="4" name="Picture 5">
            <a:extLst>
              <a:ext uri="{FF2B5EF4-FFF2-40B4-BE49-F238E27FC236}">
                <a16:creationId xmlns="" xmlns:a16="http://schemas.microsoft.com/office/drawing/2014/main" id="{03B7EC79-8FD6-7146-9CD4-194294B703B7}"/>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14694" y="214290"/>
            <a:ext cx="1129306" cy="7988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807</Words>
  <Application>Microsoft Office PowerPoint</Application>
  <PresentationFormat>On-screen Show (4:3)</PresentationFormat>
  <Paragraphs>58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SNS COLLEGE OF TECHNOLOGY An Autonomous Institution </vt:lpstr>
      <vt:lpstr>PROBLEM  STATEMENT</vt:lpstr>
      <vt:lpstr>INTRODUCTION</vt:lpstr>
      <vt:lpstr>EXISTING SYSTEM</vt:lpstr>
      <vt:lpstr>Slide 5</vt:lpstr>
      <vt:lpstr>ABSTRACT</vt:lpstr>
      <vt:lpstr>OBJECTIVE</vt:lpstr>
      <vt:lpstr>PROPOSED SYSTEM</vt:lpstr>
      <vt:lpstr>Slide 9</vt:lpstr>
      <vt:lpstr>SYSTEM  REQUIREMENTS</vt:lpstr>
      <vt:lpstr>IMPLEMENTATION</vt:lpstr>
      <vt:lpstr>Slide 12</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15</cp:revision>
  <dcterms:created xsi:type="dcterms:W3CDTF">2022-11-29T13:54:02Z</dcterms:created>
  <dcterms:modified xsi:type="dcterms:W3CDTF">2022-11-29T16:13:44Z</dcterms:modified>
</cp:coreProperties>
</file>