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6"/>
  </p:notesMasterIdLst>
  <p:handoutMasterIdLst>
    <p:handoutMasterId r:id="rId17"/>
  </p:handoutMasterIdLst>
  <p:sldIdLst>
    <p:sldId id="256" r:id="rId2"/>
    <p:sldId id="270" r:id="rId3"/>
    <p:sldId id="257" r:id="rId4"/>
    <p:sldId id="258" r:id="rId5"/>
    <p:sldId id="264" r:id="rId6"/>
    <p:sldId id="259" r:id="rId7"/>
    <p:sldId id="260" r:id="rId8"/>
    <p:sldId id="265" r:id="rId9"/>
    <p:sldId id="266" r:id="rId10"/>
    <p:sldId id="267" r:id="rId11"/>
    <p:sldId id="268" r:id="rId12"/>
    <p:sldId id="269" r:id="rId13"/>
    <p:sldId id="261" r:id="rId14"/>
    <p:sldId id="263" r:id="rId15"/>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6" d="100"/>
          <a:sy n="56" d="100"/>
        </p:scale>
        <p:origin x="102" y="366"/>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rtlCol="0"/>
        <a:lstStyle/>
        <a:p>
          <a:pPr rtl="0"/>
          <a:endParaRPr lang="en-US"/>
        </a:p>
      </dgm:t>
    </dgm:pt>
    <dgm:pt modelId="{0D51337A-31FA-4717-B2BF-9243F96D2B9B}">
      <dgm:prSet phldrT="[Text]"/>
      <dgm:spPr/>
      <dgm:t>
        <a:bodyPr rtlCol="0"/>
        <a:lstStyle/>
        <a:p>
          <a:pPr rtl="0"/>
          <a:r>
            <a:rPr lang="fr">
              <a:latin typeface="Tahoma" panose="020B0604030504040204" pitchFamily="34" charset="0"/>
              <a:ea typeface="Tahoma" panose="020B0604030504040204" pitchFamily="34" charset="0"/>
              <a:cs typeface="Tahoma" panose="020B0604030504040204" pitchFamily="34" charset="0"/>
            </a:rPr>
            <a:t>Quel est le problème ?</a:t>
          </a:r>
        </a:p>
      </dgm:t>
    </dgm:pt>
    <dgm:pt modelId="{A9294D65-F371-46C8-A624-E557E9DF1A30}" type="parTrans" cxnId="{9E6BB655-7FE4-4F8D-B1D2-F885E60B8754}">
      <dgm:prSet/>
      <dgm:spPr/>
      <dgm:t>
        <a:bodyPr rtlCol="0"/>
        <a:lstStyle/>
        <a:p>
          <a:pPr rtl="0"/>
          <a:endParaRPr lang="en-US"/>
        </a:p>
      </dgm:t>
    </dgm:pt>
    <dgm:pt modelId="{6799645E-F42F-43D8-B2EA-A1377D84D0B3}" type="sibTrans" cxnId="{9E6BB655-7FE4-4F8D-B1D2-F885E60B8754}">
      <dgm:prSet/>
      <dgm:spPr/>
      <dgm:t>
        <a:bodyPr rtlCol="0"/>
        <a:lstStyle/>
        <a:p>
          <a:pPr rtl="0"/>
          <a:endParaRPr lang="en-US"/>
        </a:p>
      </dgm:t>
    </dgm:pt>
    <dgm:pt modelId="{E40970FA-9468-4353-8343-FE5E2BEBB8B0}">
      <dgm:prSet phldrT="[Text]" custT="1"/>
      <dgm:spPr/>
      <dgm:t>
        <a:bodyPr rtlCol="0"/>
        <a:lstStyle/>
        <a:p>
          <a:pPr rtl="0"/>
          <a:r>
            <a:rPr lang="fr-FR" sz="2000" dirty="0"/>
            <a:t>Eu égard à l’état d’urgence sanitaire déclarée dans notre pays pour faire face au COVID19, à la limitation de la circulation des personnes.</a:t>
          </a:r>
          <a:endParaRPr lang="fr" sz="2000" dirty="0">
            <a:latin typeface="Tahoma" panose="020B0604030504040204" pitchFamily="34" charset="0"/>
            <a:ea typeface="Tahoma" panose="020B0604030504040204" pitchFamily="34" charset="0"/>
            <a:cs typeface="Tahoma" panose="020B0604030504040204" pitchFamily="34" charset="0"/>
          </a:endParaRPr>
        </a:p>
      </dgm:t>
    </dgm:pt>
    <dgm:pt modelId="{85FA6A33-9FA9-4134-A6A3-A5D4748A1779}" type="parTrans" cxnId="{A316347C-9D1A-43C6-BE2B-DC184440E1C9}">
      <dgm:prSet/>
      <dgm:spPr/>
      <dgm:t>
        <a:bodyPr rtlCol="0"/>
        <a:lstStyle/>
        <a:p>
          <a:pPr rtl="0"/>
          <a:endParaRPr lang="en-US"/>
        </a:p>
      </dgm:t>
    </dgm:pt>
    <dgm:pt modelId="{04FF68DF-CF36-4D12-9ECE-A3519B0AC88A}" type="sibTrans" cxnId="{A316347C-9D1A-43C6-BE2B-DC184440E1C9}">
      <dgm:prSet/>
      <dgm:spPr/>
      <dgm:t>
        <a:bodyPr rtlCol="0"/>
        <a:lstStyle/>
        <a:p>
          <a:pPr rtl="0"/>
          <a:endParaRPr lang="en-US"/>
        </a:p>
      </dgm:t>
    </dgm:pt>
    <dgm:pt modelId="{A7F7584C-6CC5-40A2-9566-2842A5DEA97A}">
      <dgm:prSet phldrT="[Text]"/>
      <dgm:spPr/>
      <dgm:t>
        <a:bodyPr rtlCol="0"/>
        <a:lstStyle/>
        <a:p>
          <a:pPr rtl="0"/>
          <a:r>
            <a:rPr lang="fr">
              <a:latin typeface="Tahoma" panose="020B0604030504040204" pitchFamily="34" charset="0"/>
              <a:ea typeface="Tahoma" panose="020B0604030504040204" pitchFamily="34" charset="0"/>
              <a:cs typeface="Tahoma" panose="020B0604030504040204" pitchFamily="34" charset="0"/>
            </a:rPr>
            <a:t>Qui rencontre ce problème ?</a:t>
          </a:r>
        </a:p>
      </dgm:t>
    </dgm:pt>
    <dgm:pt modelId="{581272CD-5908-4C17-8E9B-8BF6DCE43C3E}" type="parTrans" cxnId="{F68422C1-CD34-4DED-AA4B-85EFFF4FE933}">
      <dgm:prSet/>
      <dgm:spPr/>
      <dgm:t>
        <a:bodyPr rtlCol="0"/>
        <a:lstStyle/>
        <a:p>
          <a:pPr rtl="0"/>
          <a:endParaRPr lang="en-US"/>
        </a:p>
      </dgm:t>
    </dgm:pt>
    <dgm:pt modelId="{C41ED6A4-512C-48AB-901D-671B73446005}" type="sibTrans" cxnId="{F68422C1-CD34-4DED-AA4B-85EFFF4FE933}">
      <dgm:prSet/>
      <dgm:spPr/>
      <dgm:t>
        <a:bodyPr rtlCol="0"/>
        <a:lstStyle/>
        <a:p>
          <a:pPr rtl="0"/>
          <a:endParaRPr lang="en-US"/>
        </a:p>
      </dgm:t>
    </dgm:pt>
    <dgm:pt modelId="{9D8DAFB6-C744-4BD6-B757-393BF647EBB6}">
      <dgm:prSet phldrT="[Text]" custT="1"/>
      <dgm:spPr/>
      <dgm:t>
        <a:bodyPr rtlCol="0"/>
        <a:lstStyle/>
        <a:p>
          <a:pPr rtl="0"/>
          <a:r>
            <a:rPr lang="fr-FR" sz="2000" dirty="0"/>
            <a:t>L’arrête de la roue économique de notre pays y compris les transactions qui s’effectuent entre le Groupe OCP </a:t>
          </a:r>
          <a:endParaRPr lang="fr" sz="2000" dirty="0">
            <a:latin typeface="Tahoma" panose="020B0604030504040204" pitchFamily="34" charset="0"/>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rtlCol="0"/>
        <a:lstStyle/>
        <a:p>
          <a:pPr rtl="0"/>
          <a:endParaRPr lang="en-US"/>
        </a:p>
      </dgm:t>
    </dgm:pt>
    <dgm:pt modelId="{C9B44773-68B1-427B-B9CA-0AEA186B621E}" type="sibTrans" cxnId="{56052809-46E4-4445-B520-94004C28BB9D}">
      <dgm:prSet/>
      <dgm:spPr/>
      <dgm:t>
        <a:bodyPr rtlCol="0"/>
        <a:lstStyle/>
        <a:p>
          <a:pPr rtl="0"/>
          <a:endParaRPr lang="en-US"/>
        </a:p>
      </dgm:t>
    </dgm:pt>
    <dgm:pt modelId="{51A6936C-668E-4912-B1B4-BA2D45D3F624}">
      <dgm:prSet phldrT="[Text]"/>
      <dgm:spPr/>
      <dgm:t>
        <a:bodyPr rtlCol="0"/>
        <a:lstStyle/>
        <a:p>
          <a:pPr rtl="0"/>
          <a:r>
            <a:rPr lang="fr">
              <a:latin typeface="Tahoma" panose="020B0604030504040204" pitchFamily="34" charset="0"/>
              <a:ea typeface="Tahoma" panose="020B0604030504040204" pitchFamily="34" charset="0"/>
              <a:cs typeface="Tahoma" panose="020B0604030504040204" pitchFamily="34" charset="0"/>
            </a:rPr>
            <a:t>Pourquoi faut-il résoudre ce problème ?</a:t>
          </a:r>
        </a:p>
      </dgm:t>
    </dgm:pt>
    <dgm:pt modelId="{8F7D40F1-9723-47F5-BFD2-340696378D49}" type="parTrans" cxnId="{000FE2BB-9FE6-4965-ADF5-E3E85B644286}">
      <dgm:prSet/>
      <dgm:spPr/>
      <dgm:t>
        <a:bodyPr rtlCol="0"/>
        <a:lstStyle/>
        <a:p>
          <a:pPr rtl="0"/>
          <a:endParaRPr lang="en-US"/>
        </a:p>
      </dgm:t>
    </dgm:pt>
    <dgm:pt modelId="{E68031D9-E3F9-439E-86FC-2A0A3A3988D0}" type="sibTrans" cxnId="{000FE2BB-9FE6-4965-ADF5-E3E85B644286}">
      <dgm:prSet/>
      <dgm:spPr/>
      <dgm:t>
        <a:bodyPr rtlCol="0"/>
        <a:lstStyle/>
        <a:p>
          <a:pPr rtl="0"/>
          <a:endParaRPr lang="en-US"/>
        </a:p>
      </dgm:t>
    </dgm:pt>
    <dgm:pt modelId="{2A9B6C90-9B70-4ED8-9084-8651413BB905}">
      <dgm:prSet phldrT="[Text]" custT="1"/>
      <dgm:spPr/>
      <dgm:t>
        <a:bodyPr rtlCol="0"/>
        <a:lstStyle/>
        <a:p>
          <a:pPr rtl="0"/>
          <a:r>
            <a:rPr lang="fr-FR" sz="2000" dirty="0">
              <a:latin typeface="Tahoma" panose="020B0604030504040204" pitchFamily="34" charset="0"/>
              <a:ea typeface="Tahoma" panose="020B0604030504040204" pitchFamily="34" charset="0"/>
              <a:cs typeface="Tahoma" panose="020B0604030504040204" pitchFamily="34" charset="0"/>
            </a:rPr>
            <a:t>Pour que le cycle de travail reste intact et soulager le personnel qui travaille chez OCP</a:t>
          </a:r>
          <a:endParaRPr lang="fr" sz="2000" dirty="0">
            <a:latin typeface="Tahoma" panose="020B0604030504040204" pitchFamily="34" charset="0"/>
            <a:ea typeface="Tahoma" panose="020B0604030504040204" pitchFamily="34" charset="0"/>
            <a:cs typeface="Tahoma" panose="020B0604030504040204" pitchFamily="34" charset="0"/>
          </a:endParaRPr>
        </a:p>
      </dgm:t>
    </dgm:pt>
    <dgm:pt modelId="{47C005B7-F5AA-4111-A87D-782B117A0259}" type="parTrans" cxnId="{1D59D94A-4BF7-417E-B49B-225C005839A9}">
      <dgm:prSet/>
      <dgm:spPr/>
      <dgm:t>
        <a:bodyPr rtlCol="0"/>
        <a:lstStyle/>
        <a:p>
          <a:pPr rtl="0"/>
          <a:endParaRPr lang="en-US"/>
        </a:p>
      </dgm:t>
    </dgm:pt>
    <dgm:pt modelId="{54109FB3-0563-4B2C-BFF0-181E047427F8}" type="sibTrans" cxnId="{1D59D94A-4BF7-417E-B49B-225C005839A9}">
      <dgm:prSet/>
      <dgm:spPr/>
      <dgm:t>
        <a:bodyPr rtlCol="0"/>
        <a:lstStyle/>
        <a:p>
          <a:pPr rtl="0"/>
          <a:endParaRPr lang="en-US"/>
        </a:p>
      </dgm:t>
    </dgm:pt>
    <dgm:pt modelId="{928B5CB8-3545-4EE5-8BED-981D3C6157A5}">
      <dgm:prSet phldrT="[Text]"/>
      <dgm:spPr/>
      <dgm:t>
        <a:bodyPr rtlCol="0"/>
        <a:lstStyle/>
        <a:p>
          <a:pPr rtl="0"/>
          <a:r>
            <a:rPr lang="fr">
              <a:latin typeface="Tahoma" panose="020B0604030504040204" pitchFamily="34" charset="0"/>
              <a:ea typeface="Tahoma" panose="020B0604030504040204" pitchFamily="34" charset="0"/>
              <a:cs typeface="Tahoma" panose="020B0604030504040204" pitchFamily="34" charset="0"/>
            </a:rPr>
            <a:t>Comment savoir que ce problème a été résolu ?</a:t>
          </a:r>
        </a:p>
      </dgm:t>
    </dgm:pt>
    <dgm:pt modelId="{8452F8D0-82FD-4609-B6BD-446E31563D8A}" type="parTrans" cxnId="{085D3777-7996-4375-B5FB-BFD96D1BF9E4}">
      <dgm:prSet/>
      <dgm:spPr/>
      <dgm:t>
        <a:bodyPr rtlCol="0"/>
        <a:lstStyle/>
        <a:p>
          <a:pPr rtl="0"/>
          <a:endParaRPr lang="en-US"/>
        </a:p>
      </dgm:t>
    </dgm:pt>
    <dgm:pt modelId="{8EF545BA-8D8A-4813-A428-2F18D76E61FA}" type="sibTrans" cxnId="{085D3777-7996-4375-B5FB-BFD96D1BF9E4}">
      <dgm:prSet/>
      <dgm:spPr/>
      <dgm:t>
        <a:bodyPr rtlCol="0"/>
        <a:lstStyle/>
        <a:p>
          <a:pPr rtl="0"/>
          <a:endParaRPr lang="en-US"/>
        </a:p>
      </dgm:t>
    </dgm:pt>
    <dgm:pt modelId="{95A524E6-8A71-49A1-AF74-29696A02028A}">
      <dgm:prSet phldrT="[Text]" custT="1"/>
      <dgm:spPr/>
      <dgm:t>
        <a:bodyPr rtlCol="0"/>
        <a:lstStyle/>
        <a:p>
          <a:pPr rtl="0"/>
          <a:r>
            <a:rPr lang="fr-FR" sz="2000" dirty="0">
              <a:latin typeface="Tahoma" panose="020B0604030504040204" pitchFamily="34" charset="0"/>
              <a:ea typeface="Tahoma" panose="020B0604030504040204" pitchFamily="34" charset="0"/>
              <a:cs typeface="Tahoma" panose="020B0604030504040204" pitchFamily="34" charset="0"/>
            </a:rPr>
            <a:t>Si le projet répond aux besoins du personnel et dynamise tous les choses qui se faisaient manuellement on peut dire que ce dernier a résolu la problématique,</a:t>
          </a:r>
          <a:endParaRPr lang="fr" sz="2400" dirty="0">
            <a:latin typeface="Tahoma" panose="020B0604030504040204" pitchFamily="34" charset="0"/>
            <a:ea typeface="Tahoma" panose="020B0604030504040204" pitchFamily="34" charset="0"/>
            <a:cs typeface="Tahoma" panose="020B0604030504040204" pitchFamily="34" charset="0"/>
          </a:endParaRPr>
        </a:p>
      </dgm:t>
    </dgm:pt>
    <dgm:pt modelId="{52C86CAF-440B-4BB7-BD46-805908EC2D17}" type="parTrans" cxnId="{764A7F40-FC93-4B5E-82E4-B29F920B2D30}">
      <dgm:prSet/>
      <dgm:spPr/>
      <dgm:t>
        <a:bodyPr rtlCol="0"/>
        <a:lstStyle/>
        <a:p>
          <a:pPr rtl="0"/>
          <a:endParaRPr lang="en-US"/>
        </a:p>
      </dgm:t>
    </dgm:pt>
    <dgm:pt modelId="{EE0C23C2-8A0C-497A-A914-ED60FDCA930F}" type="sibTrans" cxnId="{764A7F40-FC93-4B5E-82E4-B29F920B2D30}">
      <dgm:prSet/>
      <dgm:spPr/>
      <dgm:t>
        <a:bodyPr rtlCol="0"/>
        <a:lstStyle/>
        <a:p>
          <a:pPr rtl="0"/>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custLinFactNeighborY="-6993">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19201" custLinFactNeighborX="14030" custLinFactNeighborY="-5060">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custScaleY="147213">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custLinFactNeighborX="0" custLinFactNeighborY="-3379">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custScaleY="17346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rtlCol="0"/>
        <a:lstStyle/>
        <a:p>
          <a:pPr rtl="0"/>
          <a:endParaRPr lang="en-US"/>
        </a:p>
      </dgm:t>
    </dgm:pt>
    <dgm:pt modelId="{DA5DFAD8-E443-4F53-9341-A0903BBBD378}">
      <dgm:prSet phldrT="[Text]"/>
      <dgm:spPr/>
      <dgm:t>
        <a:bodyPr rtlCol="0"/>
        <a:lstStyle/>
        <a:p>
          <a:pPr rtl="0"/>
          <a:r>
            <a:rPr lang="fr" dirty="0">
              <a:latin typeface="Tahoma" panose="020B0604030504040204" pitchFamily="34" charset="0"/>
              <a:ea typeface="Tahoma" panose="020B0604030504040204" pitchFamily="34" charset="0"/>
              <a:cs typeface="Tahoma" panose="020B0604030504040204" pitchFamily="34" charset="0"/>
            </a:rPr>
            <a:t>Solution </a:t>
          </a:r>
        </a:p>
      </dgm:t>
    </dgm:pt>
    <dgm:pt modelId="{F6012B3B-01B0-4E7C-A363-0177B95D3DD8}" type="parTrans" cxnId="{0073D4C3-F488-4F79-B637-186FAECF6BAD}">
      <dgm:prSet/>
      <dgm:spPr/>
      <dgm:t>
        <a:bodyPr rtlCol="0"/>
        <a:lstStyle/>
        <a:p>
          <a:pPr rtl="0"/>
          <a:endParaRPr lang="en-US"/>
        </a:p>
      </dgm:t>
    </dgm:pt>
    <dgm:pt modelId="{76D9F54E-47B3-4FE0-B465-AD673964072E}" type="sibTrans" cxnId="{0073D4C3-F488-4F79-B637-186FAECF6BAD}">
      <dgm:prSet/>
      <dgm:spPr/>
      <dgm:t>
        <a:bodyPr rtlCol="0"/>
        <a:lstStyle/>
        <a:p>
          <a:pPr rtl="0"/>
          <a:endParaRPr lang="en-US"/>
        </a:p>
      </dgm:t>
    </dgm:pt>
    <dgm:pt modelId="{6EE89B4E-BAED-4A90-B29D-70AF11256801}">
      <dgm:prSet phldrT="[Text]"/>
      <dgm:spPr/>
      <dgm:t>
        <a:bodyPr rtlCol="0"/>
        <a:lstStyle/>
        <a:p>
          <a:pPr rtl="0">
            <a:buFont typeface="Wingdings" panose="05000000000000000000" pitchFamily="2" charset="2"/>
            <a:buChar char=""/>
          </a:pPr>
          <a:r>
            <a:rPr lang="fr-FR" dirty="0"/>
            <a:t>Le but du projet est de créer un site web pour gérer les opérations (mise à disposition et ordre de virement) et construire un document imprimable une fois signé vers la fin de chaque utilisation.</a:t>
          </a:r>
          <a:endParaRPr lang="fr" dirty="0">
            <a:latin typeface="Tahoma" panose="020B0604030504040204" pitchFamily="34" charset="0"/>
            <a:ea typeface="Tahoma" panose="020B0604030504040204" pitchFamily="34" charset="0"/>
            <a:cs typeface="Tahoma" panose="020B0604030504040204" pitchFamily="34" charset="0"/>
          </a:endParaRPr>
        </a:p>
      </dgm:t>
    </dgm:pt>
    <dgm:pt modelId="{39BF20C7-31E5-452B-8EA2-17224A13C7FB}" type="parTrans" cxnId="{CA949A5F-9945-4C59-A233-D70AFFF70BDA}">
      <dgm:prSet/>
      <dgm:spPr/>
      <dgm:t>
        <a:bodyPr rtlCol="0"/>
        <a:lstStyle/>
        <a:p>
          <a:pPr rtl="0"/>
          <a:endParaRPr lang="en-US"/>
        </a:p>
      </dgm:t>
    </dgm:pt>
    <dgm:pt modelId="{E71503C3-CFB7-4144-AD9F-7A42A87A3A6B}" type="sibTrans" cxnId="{CA949A5F-9945-4C59-A233-D70AFFF70BDA}">
      <dgm:prSet/>
      <dgm:spPr/>
      <dgm:t>
        <a:bodyPr rtlCol="0"/>
        <a:lstStyle/>
        <a:p>
          <a:pPr rtl="0"/>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0" presStyleCnt="1">
        <dgm:presLayoutVars>
          <dgm:chMax val="0"/>
          <dgm:chPref val="0"/>
          <dgm:bulletEnabled val="1"/>
        </dgm:presLayoutVars>
      </dgm:prSet>
      <dgm:spPr/>
    </dgm:pt>
    <dgm:pt modelId="{EA81ED6A-A7EA-4137-A3DC-D16E79F1B938}" type="pres">
      <dgm:prSet presAssocID="{DA5DFAD8-E443-4F53-9341-A0903BBBD378}" presName="desTx" presStyleLbl="alignAccFollowNode1" presStyleIdx="0" presStyleCnt="1">
        <dgm:presLayoutVars>
          <dgm:bulletEnabled val="1"/>
        </dgm:presLayoutVars>
      </dgm:prSet>
      <dgm:spPr/>
    </dgm:pt>
  </dgm:ptLst>
  <dgm:cxnLst>
    <dgm:cxn modelId="{CA949A5F-9945-4C59-A233-D70AFFF70BDA}" srcId="{DA5DFAD8-E443-4F53-9341-A0903BBBD378}" destId="{6EE89B4E-BAED-4A90-B29D-70AF11256801}" srcOrd="0" destOrd="0" parTransId="{39BF20C7-31E5-452B-8EA2-17224A13C7FB}" sibTransId="{E71503C3-CFB7-4144-AD9F-7A42A87A3A6B}"/>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0073D4C3-F488-4F79-B637-186FAECF6BAD}" srcId="{CF9FC193-7A05-4631-B681-B56EAB543D38}" destId="{DA5DFAD8-E443-4F53-9341-A0903BBBD378}" srcOrd="0" destOrd="0" parTransId="{F6012B3B-01B0-4E7C-A363-0177B95D3DD8}" sibTransId="{76D9F54E-47B3-4FE0-B465-AD673964072E}"/>
    <dgm:cxn modelId="{765D4AFC-C3A4-4F8B-A000-988DC6C44800}" type="presOf" srcId="{6EE89B4E-BAED-4A90-B29D-70AF11256801}" destId="{EA81ED6A-A7EA-4137-A3DC-D16E79F1B938}" srcOrd="0" destOrd="0" presId="urn:microsoft.com/office/officeart/2005/8/layout/hList1"/>
    <dgm:cxn modelId="{C0F7FF12-72ED-4C65-8A42-67FCEE3903CF}" type="presParOf" srcId="{DE3F77CF-6A8C-4783-A2CE-00E88C4199CB}" destId="{173DA3A6-F783-42D4-9ED8-FD330979BCEA}" srcOrd="0"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1242" y="-2705082"/>
          <a:ext cx="929675"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228600" lvl="1" indent="-228600" algn="l" defTabSz="889000" rtl="0">
            <a:lnSpc>
              <a:spcPct val="90000"/>
            </a:lnSpc>
            <a:spcBef>
              <a:spcPct val="0"/>
            </a:spcBef>
            <a:spcAft>
              <a:spcPct val="15000"/>
            </a:spcAft>
            <a:buChar char="•"/>
          </a:pPr>
          <a:r>
            <a:rPr lang="fr-FR" sz="2000" kern="1200" dirty="0"/>
            <a:t>Eu égard à l’état d’urgence sanitaire déclarée dans notre pays pour faire face au COVID19, à la limitation de la circulation des personnes.</a:t>
          </a:r>
          <a:endParaRPr lang="fr" sz="20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45383"/>
        <a:ext cx="6294457" cy="838909"/>
      </dsp:txXfrm>
    </dsp:sp>
    <dsp:sp modelId="{3230722F-B757-4673-BD2F-9D4BAB5CEE8D}">
      <dsp:nvSpPr>
        <dsp:cNvPr id="0" name=""/>
        <dsp:cNvSpPr/>
      </dsp:nvSpPr>
      <dsp:spPr>
        <a:xfrm>
          <a:off x="0" y="0"/>
          <a:ext cx="3566160" cy="9749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ctr" anchorCtr="0">
          <a:noAutofit/>
        </a:bodyPr>
        <a:lstStyle/>
        <a:p>
          <a:pPr marL="0" lvl="0" indent="0" algn="ctr" defTabSz="1066800" rtl="0">
            <a:lnSpc>
              <a:spcPct val="90000"/>
            </a:lnSpc>
            <a:spcBef>
              <a:spcPct val="0"/>
            </a:spcBef>
            <a:spcAft>
              <a:spcPct val="35000"/>
            </a:spcAft>
            <a:buNone/>
          </a:pPr>
          <a:r>
            <a:rPr lang="fr" sz="2400" kern="1200">
              <a:latin typeface="Tahoma" panose="020B0604030504040204" pitchFamily="34" charset="0"/>
              <a:ea typeface="Tahoma" panose="020B0604030504040204" pitchFamily="34" charset="0"/>
              <a:cs typeface="Tahoma" panose="020B0604030504040204" pitchFamily="34" charset="0"/>
            </a:rPr>
            <a:t>Quel est le problème ?</a:t>
          </a:r>
        </a:p>
      </dsp:txBody>
      <dsp:txXfrm>
        <a:off x="47591" y="47591"/>
        <a:ext cx="3470978" cy="879720"/>
      </dsp:txXfrm>
    </dsp:sp>
    <dsp:sp modelId="{329ECF1A-78BE-41CB-B252-8011825B67CD}">
      <dsp:nvSpPr>
        <dsp:cNvPr id="0" name=""/>
        <dsp:cNvSpPr/>
      </dsp:nvSpPr>
      <dsp:spPr>
        <a:xfrm rot="5400000">
          <a:off x="6155428" y="-1567407"/>
          <a:ext cx="1148146"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228600" lvl="1" indent="-228600" algn="l" defTabSz="889000" rtl="0">
            <a:lnSpc>
              <a:spcPct val="90000"/>
            </a:lnSpc>
            <a:spcBef>
              <a:spcPct val="0"/>
            </a:spcBef>
            <a:spcAft>
              <a:spcPct val="15000"/>
            </a:spcAft>
            <a:buChar char="•"/>
          </a:pPr>
          <a:r>
            <a:rPr lang="fr-FR" sz="2000" kern="1200" dirty="0"/>
            <a:t>L’arrête de la roue économique de notre pays y compris les transactions qui s’effectuent entre le Groupe OCP </a:t>
          </a:r>
          <a:endParaRPr lang="fr" sz="20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2677" y="1081392"/>
        <a:ext cx="6277600" cy="1036050"/>
      </dsp:txXfrm>
    </dsp:sp>
    <dsp:sp modelId="{8A3FE5E4-2689-4041-B2C5-C63BC276A3EF}">
      <dsp:nvSpPr>
        <dsp:cNvPr id="0" name=""/>
        <dsp:cNvSpPr/>
      </dsp:nvSpPr>
      <dsp:spPr>
        <a:xfrm>
          <a:off x="0" y="1111965"/>
          <a:ext cx="3562677" cy="9749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ctr" anchorCtr="0">
          <a:noAutofit/>
        </a:bodyPr>
        <a:lstStyle/>
        <a:p>
          <a:pPr marL="0" lvl="0" indent="0" algn="ctr" defTabSz="1066800" rtl="0">
            <a:lnSpc>
              <a:spcPct val="90000"/>
            </a:lnSpc>
            <a:spcBef>
              <a:spcPct val="0"/>
            </a:spcBef>
            <a:spcAft>
              <a:spcPct val="35000"/>
            </a:spcAft>
            <a:buNone/>
          </a:pPr>
          <a:r>
            <a:rPr lang="fr" sz="2400" kern="1200">
              <a:latin typeface="Tahoma" panose="020B0604030504040204" pitchFamily="34" charset="0"/>
              <a:ea typeface="Tahoma" panose="020B0604030504040204" pitchFamily="34" charset="0"/>
              <a:cs typeface="Tahoma" panose="020B0604030504040204" pitchFamily="34" charset="0"/>
            </a:rPr>
            <a:t>Qui rencontre ce problème ?</a:t>
          </a:r>
        </a:p>
      </dsp:txBody>
      <dsp:txXfrm>
        <a:off x="47591" y="1159556"/>
        <a:ext cx="3467495" cy="879720"/>
      </dsp:txXfrm>
    </dsp:sp>
    <dsp:sp modelId="{A66EBD3D-E7C5-421C-B8B5-728648057DDC}">
      <dsp:nvSpPr>
        <dsp:cNvPr id="0" name=""/>
        <dsp:cNvSpPr/>
      </dsp:nvSpPr>
      <dsp:spPr>
        <a:xfrm rot="5400000">
          <a:off x="6346118" y="-486586"/>
          <a:ext cx="779922"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228600" lvl="1" indent="-228600" algn="l" defTabSz="889000" rtl="0">
            <a:lnSpc>
              <a:spcPct val="90000"/>
            </a:lnSpc>
            <a:spcBef>
              <a:spcPct val="0"/>
            </a:spcBef>
            <a:spcAft>
              <a:spcPct val="15000"/>
            </a:spcAft>
            <a:buChar char="•"/>
          </a:pPr>
          <a:r>
            <a:rPr lang="fr-FR" sz="2000" kern="1200" dirty="0">
              <a:latin typeface="Tahoma" panose="020B0604030504040204" pitchFamily="34" charset="0"/>
              <a:ea typeface="Tahoma" panose="020B0604030504040204" pitchFamily="34" charset="0"/>
              <a:cs typeface="Tahoma" panose="020B0604030504040204" pitchFamily="34" charset="0"/>
            </a:rPr>
            <a:t>Pour que le cycle de travail reste intact et soulager le personnel qui travaille chez OCP</a:t>
          </a:r>
          <a:endParaRPr lang="fr" sz="20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2331445"/>
        <a:ext cx="6301767" cy="703776"/>
      </dsp:txXfrm>
    </dsp:sp>
    <dsp:sp modelId="{1C763A21-352A-41D1-A2E2-E305DABA275D}">
      <dsp:nvSpPr>
        <dsp:cNvPr id="0" name=""/>
        <dsp:cNvSpPr/>
      </dsp:nvSpPr>
      <dsp:spPr>
        <a:xfrm>
          <a:off x="0" y="2222235"/>
          <a:ext cx="3566160" cy="9749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ctr" anchorCtr="0">
          <a:noAutofit/>
        </a:bodyPr>
        <a:lstStyle/>
        <a:p>
          <a:pPr marL="0" lvl="0" indent="0" algn="ctr" defTabSz="1066800" rtl="0">
            <a:lnSpc>
              <a:spcPct val="90000"/>
            </a:lnSpc>
            <a:spcBef>
              <a:spcPct val="0"/>
            </a:spcBef>
            <a:spcAft>
              <a:spcPct val="35000"/>
            </a:spcAft>
            <a:buNone/>
          </a:pPr>
          <a:r>
            <a:rPr lang="fr" sz="2400" kern="1200">
              <a:latin typeface="Tahoma" panose="020B0604030504040204" pitchFamily="34" charset="0"/>
              <a:ea typeface="Tahoma" panose="020B0604030504040204" pitchFamily="34" charset="0"/>
              <a:cs typeface="Tahoma" panose="020B0604030504040204" pitchFamily="34" charset="0"/>
            </a:rPr>
            <a:t>Pourquoi faut-il résoudre ce problème ?</a:t>
          </a:r>
        </a:p>
      </dsp:txBody>
      <dsp:txXfrm>
        <a:off x="47591" y="2269826"/>
        <a:ext cx="3470978" cy="879720"/>
      </dsp:txXfrm>
    </dsp:sp>
    <dsp:sp modelId="{95E0557D-F0A1-4F38-8083-55DE7503164F}">
      <dsp:nvSpPr>
        <dsp:cNvPr id="0" name=""/>
        <dsp:cNvSpPr/>
      </dsp:nvSpPr>
      <dsp:spPr>
        <a:xfrm rot="5400000">
          <a:off x="6053059" y="755501"/>
          <a:ext cx="1352884"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228600" lvl="1" indent="-228600" algn="l" defTabSz="889000" rtl="0">
            <a:lnSpc>
              <a:spcPct val="90000"/>
            </a:lnSpc>
            <a:spcBef>
              <a:spcPct val="0"/>
            </a:spcBef>
            <a:spcAft>
              <a:spcPct val="15000"/>
            </a:spcAft>
            <a:buChar char="•"/>
          </a:pPr>
          <a:r>
            <a:rPr lang="fr-FR" sz="2000" kern="1200" dirty="0">
              <a:latin typeface="Tahoma" panose="020B0604030504040204" pitchFamily="34" charset="0"/>
              <a:ea typeface="Tahoma" panose="020B0604030504040204" pitchFamily="34" charset="0"/>
              <a:cs typeface="Tahoma" panose="020B0604030504040204" pitchFamily="34" charset="0"/>
            </a:rPr>
            <a:t>Si le projet répond aux besoins du personnel et dynamise tous les choses qui se faisaient manuellement on peut dire que ce dernier a résolu la problématique,</a:t>
          </a:r>
          <a:endParaRPr lang="fr"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2677" y="3311925"/>
        <a:ext cx="6267606" cy="1220800"/>
      </dsp:txXfrm>
    </dsp:sp>
    <dsp:sp modelId="{B9324B26-5FF5-4FF7-9073-66103CBE8481}">
      <dsp:nvSpPr>
        <dsp:cNvPr id="0" name=""/>
        <dsp:cNvSpPr/>
      </dsp:nvSpPr>
      <dsp:spPr>
        <a:xfrm>
          <a:off x="0" y="3434874"/>
          <a:ext cx="3562677" cy="9749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ctr" anchorCtr="0">
          <a:noAutofit/>
        </a:bodyPr>
        <a:lstStyle/>
        <a:p>
          <a:pPr marL="0" lvl="0" indent="0" algn="ctr" defTabSz="1066800" rtl="0">
            <a:lnSpc>
              <a:spcPct val="90000"/>
            </a:lnSpc>
            <a:spcBef>
              <a:spcPct val="0"/>
            </a:spcBef>
            <a:spcAft>
              <a:spcPct val="35000"/>
            </a:spcAft>
            <a:buNone/>
          </a:pPr>
          <a:r>
            <a:rPr lang="fr" sz="2400" kern="1200">
              <a:latin typeface="Tahoma" panose="020B0604030504040204" pitchFamily="34" charset="0"/>
              <a:ea typeface="Tahoma" panose="020B0604030504040204" pitchFamily="34" charset="0"/>
              <a:cs typeface="Tahoma" panose="020B0604030504040204" pitchFamily="34" charset="0"/>
            </a:rPr>
            <a:t>Comment savoir que ce problème a été résolu ?</a:t>
          </a:r>
        </a:p>
      </dsp:txBody>
      <dsp:txXfrm>
        <a:off x="47591" y="3482465"/>
        <a:ext cx="3467495" cy="879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06E36-F688-4B37-8BB8-73015E665B0E}">
      <dsp:nvSpPr>
        <dsp:cNvPr id="0" name=""/>
        <dsp:cNvSpPr/>
      </dsp:nvSpPr>
      <dsp:spPr>
        <a:xfrm>
          <a:off x="0" y="305187"/>
          <a:ext cx="11314446" cy="1180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rtlCol="0" anchor="ctr" anchorCtr="0">
          <a:noAutofit/>
        </a:bodyPr>
        <a:lstStyle/>
        <a:p>
          <a:pPr marL="0" lvl="0" indent="0" algn="ctr" defTabSz="1822450" rtl="0">
            <a:lnSpc>
              <a:spcPct val="90000"/>
            </a:lnSpc>
            <a:spcBef>
              <a:spcPct val="0"/>
            </a:spcBef>
            <a:spcAft>
              <a:spcPct val="35000"/>
            </a:spcAft>
            <a:buNone/>
          </a:pPr>
          <a:r>
            <a:rPr lang="fr" sz="4100" kern="1200" dirty="0">
              <a:latin typeface="Tahoma" panose="020B0604030504040204" pitchFamily="34" charset="0"/>
              <a:ea typeface="Tahoma" panose="020B0604030504040204" pitchFamily="34" charset="0"/>
              <a:cs typeface="Tahoma" panose="020B0604030504040204" pitchFamily="34" charset="0"/>
            </a:rPr>
            <a:t>Solution </a:t>
          </a:r>
        </a:p>
      </dsp:txBody>
      <dsp:txXfrm>
        <a:off x="0" y="305187"/>
        <a:ext cx="11314446" cy="1180800"/>
      </dsp:txXfrm>
    </dsp:sp>
    <dsp:sp modelId="{EA81ED6A-A7EA-4137-A3DC-D16E79F1B938}">
      <dsp:nvSpPr>
        <dsp:cNvPr id="0" name=""/>
        <dsp:cNvSpPr/>
      </dsp:nvSpPr>
      <dsp:spPr>
        <a:xfrm>
          <a:off x="0" y="1485987"/>
          <a:ext cx="11314446" cy="27010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8694" tIns="218694" rIns="291592" bIns="328041" numCol="1" spcCol="1270" rtlCol="0" anchor="t" anchorCtr="0">
          <a:noAutofit/>
        </a:bodyPr>
        <a:lstStyle/>
        <a:p>
          <a:pPr marL="285750" lvl="1" indent="-285750" algn="l" defTabSz="1822450" rtl="0">
            <a:lnSpc>
              <a:spcPct val="90000"/>
            </a:lnSpc>
            <a:spcBef>
              <a:spcPct val="0"/>
            </a:spcBef>
            <a:spcAft>
              <a:spcPct val="15000"/>
            </a:spcAft>
            <a:buFont typeface="Wingdings" panose="05000000000000000000" pitchFamily="2" charset="2"/>
            <a:buChar char=""/>
          </a:pPr>
          <a:r>
            <a:rPr lang="fr-FR" sz="4100" kern="1200" dirty="0"/>
            <a:t>Le but du projet est de créer un site web pour gérer les opérations (mise à disposition et ordre de virement) et construire un document imprimable une fois signé vers la fin de chaque utilisation.</a:t>
          </a:r>
          <a:endParaRPr lang="fr" sz="4100" kern="1200" dirty="0">
            <a:latin typeface="Tahoma" panose="020B0604030504040204" pitchFamily="34" charset="0"/>
            <a:ea typeface="Tahoma" panose="020B0604030504040204" pitchFamily="34" charset="0"/>
            <a:cs typeface="Tahoma" panose="020B0604030504040204" pitchFamily="34" charset="0"/>
          </a:endParaRPr>
        </a:p>
      </dsp:txBody>
      <dsp:txXfrm>
        <a:off x="0" y="1485987"/>
        <a:ext cx="11314446" cy="270108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368B05-2D38-44D6-B8DA-599D4A9E42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681012A-122D-475C-A900-C31EAF4E19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502FC4-2826-4189-9A5A-4802B82D90F9}" type="datetimeFigureOut">
              <a:rPr lang="fr-FR" smtClean="0"/>
              <a:t>31/08/2020</a:t>
            </a:fld>
            <a:endParaRPr lang="fr-FR"/>
          </a:p>
        </p:txBody>
      </p:sp>
      <p:sp>
        <p:nvSpPr>
          <p:cNvPr id="4" name="Espace réservé du pied de page 3">
            <a:extLst>
              <a:ext uri="{FF2B5EF4-FFF2-40B4-BE49-F238E27FC236}">
                <a16:creationId xmlns:a16="http://schemas.microsoft.com/office/drawing/2014/main" id="{82554434-9A0E-4261-9D33-B9B86CA7C1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9F980ABD-941E-484C-95AE-BBA0656FBE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79CB67-650C-4C62-AD51-A107FCCEC4E1}" type="slidenum">
              <a:rPr lang="fr-FR" smtClean="0"/>
              <a:t>‹N°›</a:t>
            </a:fld>
            <a:endParaRPr lang="fr-FR"/>
          </a:p>
        </p:txBody>
      </p:sp>
    </p:spTree>
    <p:extLst>
      <p:ext uri="{BB962C8B-B14F-4D97-AF65-F5344CB8AC3E}">
        <p14:creationId xmlns:p14="http://schemas.microsoft.com/office/powerpoint/2010/main" val="1259446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A84B2-E620-4EFC-AE95-6DDE4155F805}" type="datetimeFigureOut">
              <a:rPr lang="fr-FR" noProof="0" smtClean="0"/>
              <a:t>31/08/2020</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15328-2FD5-4AB1-B846-CCAE8EA09498}" type="slidenum">
              <a:rPr lang="fr-FR" noProof="0" smtClean="0"/>
              <a:t>‹N°›</a:t>
            </a:fld>
            <a:endParaRPr lang="fr-FR" noProof="0"/>
          </a:p>
        </p:txBody>
      </p:sp>
    </p:spTree>
    <p:extLst>
      <p:ext uri="{BB962C8B-B14F-4D97-AF65-F5344CB8AC3E}">
        <p14:creationId xmlns:p14="http://schemas.microsoft.com/office/powerpoint/2010/main" val="31245701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a:t>
            </a:fld>
            <a:endParaRPr lang="fr-FR"/>
          </a:p>
        </p:txBody>
      </p:sp>
    </p:spTree>
    <p:extLst>
      <p:ext uri="{BB962C8B-B14F-4D97-AF65-F5344CB8AC3E}">
        <p14:creationId xmlns:p14="http://schemas.microsoft.com/office/powerpoint/2010/main" val="397607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3</a:t>
            </a:fld>
            <a:endParaRPr lang="fr-FR"/>
          </a:p>
        </p:txBody>
      </p:sp>
    </p:spTree>
    <p:extLst>
      <p:ext uri="{BB962C8B-B14F-4D97-AF65-F5344CB8AC3E}">
        <p14:creationId xmlns:p14="http://schemas.microsoft.com/office/powerpoint/2010/main" val="670453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4</a:t>
            </a:fld>
            <a:endParaRPr lang="fr-FR"/>
          </a:p>
        </p:txBody>
      </p:sp>
    </p:spTree>
    <p:extLst>
      <p:ext uri="{BB962C8B-B14F-4D97-AF65-F5344CB8AC3E}">
        <p14:creationId xmlns:p14="http://schemas.microsoft.com/office/powerpoint/2010/main" val="2117674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6</a:t>
            </a:fld>
            <a:endParaRPr lang="fr-FR"/>
          </a:p>
        </p:txBody>
      </p:sp>
    </p:spTree>
    <p:extLst>
      <p:ext uri="{BB962C8B-B14F-4D97-AF65-F5344CB8AC3E}">
        <p14:creationId xmlns:p14="http://schemas.microsoft.com/office/powerpoint/2010/main" val="732477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7</a:t>
            </a:fld>
            <a:endParaRPr lang="fr-FR"/>
          </a:p>
        </p:txBody>
      </p:sp>
    </p:spTree>
    <p:extLst>
      <p:ext uri="{BB962C8B-B14F-4D97-AF65-F5344CB8AC3E}">
        <p14:creationId xmlns:p14="http://schemas.microsoft.com/office/powerpoint/2010/main" val="2242989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13</a:t>
            </a:fld>
            <a:endParaRPr lang="fr-FR"/>
          </a:p>
        </p:txBody>
      </p:sp>
    </p:spTree>
    <p:extLst>
      <p:ext uri="{BB962C8B-B14F-4D97-AF65-F5344CB8AC3E}">
        <p14:creationId xmlns:p14="http://schemas.microsoft.com/office/powerpoint/2010/main" val="3197724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14</a:t>
            </a:fld>
            <a:endParaRPr lang="fr-FR"/>
          </a:p>
        </p:txBody>
      </p:sp>
    </p:spTree>
    <p:extLst>
      <p:ext uri="{BB962C8B-B14F-4D97-AF65-F5344CB8AC3E}">
        <p14:creationId xmlns:p14="http://schemas.microsoft.com/office/powerpoint/2010/main" val="4193590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Imag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e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orme lib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e lib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orme lib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e lib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e lib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e lib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orme lib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orme lib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orme lib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e lib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e lib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e lib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e lib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e lib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e lib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e lib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e lib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e lib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orme lib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orme lib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e lib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e lib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e lib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orme lib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orme lib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e lib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orme lib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e lib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e lib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e lib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e lib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e lib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e lib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orme lib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orme lib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orme lib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orme lib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orme lib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orme lib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orme lib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orme lib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orme lib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orme lib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orme lib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orme lib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orme lib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orme lib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orme lib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orme lib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orme lib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r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fr-FR" noProof="0"/>
              <a:t>Modifiez le style du titre</a:t>
            </a:r>
          </a:p>
        </p:txBody>
      </p:sp>
      <p:sp>
        <p:nvSpPr>
          <p:cNvPr id="3" name="Sous-titr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a:xfrm>
            <a:off x="7077511" y="5410201"/>
            <a:ext cx="2743200" cy="365125"/>
          </a:xfrm>
        </p:spPr>
        <p:txBody>
          <a:bodyPr rtlCol="0"/>
          <a:lstStyle/>
          <a:p>
            <a:pPr rtl="0"/>
            <a:fld id="{A02EAC81-5C99-4864-A0E8-CFA5C9ABA6C2}" type="datetime1">
              <a:rPr lang="fr-FR" noProof="0" smtClean="0"/>
              <a:t>31/08/2020</a:t>
            </a:fld>
            <a:endParaRPr lang="fr-FR" noProof="0"/>
          </a:p>
        </p:txBody>
      </p:sp>
      <p:sp>
        <p:nvSpPr>
          <p:cNvPr id="5" name="Espace réservé du pied de page 4"/>
          <p:cNvSpPr>
            <a:spLocks noGrp="1"/>
          </p:cNvSpPr>
          <p:nvPr>
            <p:ph type="ftr" sz="quarter" idx="11"/>
          </p:nvPr>
        </p:nvSpPr>
        <p:spPr>
          <a:xfrm>
            <a:off x="1876424" y="5410201"/>
            <a:ext cx="5124886"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9896911" y="5410199"/>
            <a:ext cx="771089" cy="365125"/>
          </a:xfrm>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0" y="4304664"/>
            <a:ext cx="9912355" cy="819355"/>
          </a:xfrm>
        </p:spPr>
        <p:txBody>
          <a:bodyPr rtlCol="0" anchor="b">
            <a:normAutofit/>
          </a:bodyPr>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fr-FR" noProof="0"/>
              <a:t>Cliquez sur l’icône pour ajouter une image</a:t>
            </a:r>
          </a:p>
        </p:txBody>
      </p:sp>
      <p:sp>
        <p:nvSpPr>
          <p:cNvPr id="4" name="Espace réservé du texte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0ACE44FF-5CD6-4B82-B1F5-6AE86C9907EB}" type="datetime1">
              <a:rPr lang="fr-FR" noProof="0" smtClean="0"/>
              <a:t>31/08/2020</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56" y="609600"/>
            <a:ext cx="9905955" cy="3429000"/>
          </a:xfrm>
        </p:spPr>
        <p:txBody>
          <a:bodyPr rtlCol="0" anchor="ctr">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B3B6F96-1DBA-403E-937D-37819E106CA7}" type="datetime1">
              <a:rPr lang="fr-FR" noProof="0" smtClean="0"/>
              <a:t>31/08/2020</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599"/>
            <a:ext cx="9302752" cy="2748429"/>
          </a:xfrm>
        </p:spPr>
        <p:txBody>
          <a:bodyPr rtlCol="0" anchor="ctr">
            <a:normAutofit/>
          </a:bodyPr>
          <a:lstStyle>
            <a:lvl1pPr>
              <a:defRPr sz="3600"/>
            </a:lvl1pPr>
          </a:lstStyle>
          <a:p>
            <a:pPr rtl="0"/>
            <a:r>
              <a:rPr lang="fr-FR" noProof="0"/>
              <a:t>Modifiez le style du titre</a:t>
            </a:r>
          </a:p>
        </p:txBody>
      </p:sp>
      <p:sp>
        <p:nvSpPr>
          <p:cNvPr id="12" name="Espace réservé du texte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4" name="Espace réservé du texte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5413907-E3EB-48AE-AB86-05A8E02730C7}" type="datetime1">
              <a:rPr lang="fr-FR" noProof="0" smtClean="0"/>
              <a:t>31/08/2020</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
        <p:nvSpPr>
          <p:cNvPr id="60" name="Zone de texte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61" name="Zone de texte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141410" y="2134041"/>
            <a:ext cx="9906001" cy="2511835"/>
          </a:xfrm>
        </p:spPr>
        <p:txBody>
          <a:bodyPr rtlCol="0" anchor="b">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2A7BD87-4162-417A-9B5A-2932BA9F7490}" type="datetime1">
              <a:rPr lang="fr-FR" noProof="0" smtClean="0"/>
              <a:t>31/08/2020</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1141413" y="609600"/>
            <a:ext cx="9905998" cy="1905000"/>
          </a:xfrm>
        </p:spPr>
        <p:txBody>
          <a:bodyPr rtlCol="0"/>
          <a:lstStyle/>
          <a:p>
            <a:pPr rtl="0"/>
            <a:r>
              <a:rPr lang="fr-FR" noProof="0"/>
              <a:t>Modifiez le style du titre</a:t>
            </a:r>
          </a:p>
        </p:txBody>
      </p:sp>
      <p:sp>
        <p:nvSpPr>
          <p:cNvPr id="7" name="Espace réservé du texte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8" name="Espace réservé du texte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9" name="Espace réservé du texte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Espace réservé du texte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1" name="Espace réservé du texte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2" name="Espace réservé du texte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20004DDE-15BB-4C4D-B4EA-C083161A9948}" type="datetime1">
              <a:rPr lang="fr-FR" noProof="0" smtClean="0"/>
              <a:t>31/08/2020</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s">
    <p:spTree>
      <p:nvGrpSpPr>
        <p:cNvPr id="1" name=""/>
        <p:cNvGrpSpPr/>
        <p:nvPr/>
      </p:nvGrpSpPr>
      <p:grpSpPr>
        <a:xfrm>
          <a:off x="0" y="0"/>
          <a:ext cx="0" cy="0"/>
          <a:chOff x="0" y="0"/>
          <a:chExt cx="0" cy="0"/>
        </a:xfrm>
      </p:grpSpPr>
      <p:sp>
        <p:nvSpPr>
          <p:cNvPr id="30" name="Titre 1"/>
          <p:cNvSpPr>
            <a:spLocks noGrp="1"/>
          </p:cNvSpPr>
          <p:nvPr>
            <p:ph type="title"/>
          </p:nvPr>
        </p:nvSpPr>
        <p:spPr>
          <a:xfrm>
            <a:off x="1141411" y="609600"/>
            <a:ext cx="9905999" cy="1905000"/>
          </a:xfrm>
        </p:spPr>
        <p:txBody>
          <a:bodyPr rtlCol="0"/>
          <a:lstStyle/>
          <a:p>
            <a:pPr rtl="0"/>
            <a:r>
              <a:rPr lang="fr-FR" noProof="0"/>
              <a:t>Modifiez le style du titre</a:t>
            </a:r>
          </a:p>
        </p:txBody>
      </p:sp>
      <p:sp>
        <p:nvSpPr>
          <p:cNvPr id="19" name="Espace réservé du texte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0" name="Espace réservé d’image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1" name="Espace réservé du texte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2" name="Espace réservé du texte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3" name="Espace réservé d’image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4" name="Espace réservé du texte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5" name="Espace réservé du texte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6" name="Espace réservé d’image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7" name="Espace réservé du texte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9E1F3B7E-0513-428C-82D7-BDF3AA9A4EA5}" type="datetime1">
              <a:rPr lang="fr-FR" noProof="0" smtClean="0"/>
              <a:t>31/08/2020</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F2372795-7EAB-4160-A1B0-2F422ABD8E89}" type="datetime1">
              <a:rPr lang="fr-FR" noProof="0" smtClean="0"/>
              <a:t>31/08/2020</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042400" y="609599"/>
            <a:ext cx="2005011"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141410" y="609599"/>
            <a:ext cx="7748590" cy="5181601"/>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4C2BF765-708F-4989-AE14-BAB9493E4588}" type="datetime1">
              <a:rPr lang="fr-FR" noProof="0" smtClean="0"/>
              <a:t>31/08/2020</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01D7A6B-BCC2-4C21-BAE3-6AF1B840E56D}" type="datetime1">
              <a:rPr lang="fr-FR" noProof="0" smtClean="0"/>
              <a:t>31/08/2020</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41411" y="1419226"/>
            <a:ext cx="9906000" cy="2852737"/>
          </a:xfrm>
        </p:spPr>
        <p:txBody>
          <a:bodyPr rtlCol="0" anchor="b">
            <a:normAutofit/>
          </a:bodyPr>
          <a:lstStyle>
            <a:lvl1pPr>
              <a:defRPr sz="3600"/>
            </a:lvl1pPr>
          </a:lstStyle>
          <a:p>
            <a:pPr rtl="0"/>
            <a:r>
              <a:rPr lang="fr-FR" noProof="0"/>
              <a:t>Modifiez le style du titre</a:t>
            </a:r>
          </a:p>
        </p:txBody>
      </p:sp>
      <p:sp>
        <p:nvSpPr>
          <p:cNvPr id="3" name="Espace réservé du texte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635DD21-33A0-42C5-A2E5-7493465514B7}" type="datetime1">
              <a:rPr lang="fr-FR" noProof="0" smtClean="0"/>
              <a:t>31/08/2020</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41410" y="2249486"/>
            <a:ext cx="4878389"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72200" y="2249486"/>
            <a:ext cx="4875211"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E8BC33FA-CEBE-4502-9F9B-2F0989154353}" type="datetime1">
              <a:rPr lang="fr-FR" noProof="0" smtClean="0"/>
              <a:t>31/08/2020</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41411" y="619126"/>
            <a:ext cx="9906000" cy="1477961"/>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141410" y="3073397"/>
            <a:ext cx="4878391"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172200" y="3073397"/>
            <a:ext cx="4875210"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3ECB3ED-4851-4DE7-9A6A-4D7485AC63E3}" type="datetime1">
              <a:rPr lang="fr-FR" noProof="0" smtClean="0"/>
              <a:t>31/08/2020</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DBDFEB93-A53E-490C-AF00-EDE3AFF9A36D}" type="datetime1">
              <a:rPr lang="fr-FR" noProof="0" smtClean="0"/>
              <a:t>31/08/2020</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969093F2-5574-4FF9-B1D2-E15C695A74EF}" type="datetime1">
              <a:rPr lang="fr-FR" noProof="0" smtClean="0"/>
              <a:t>31/08/2020</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6705" y="609601"/>
            <a:ext cx="3856037" cy="1639884"/>
          </a:xfrm>
        </p:spPr>
        <p:txBody>
          <a:bodyPr rtlCol="0" anchor="b"/>
          <a:lstStyle>
            <a:lvl1pPr>
              <a:defRPr sz="3200"/>
            </a:lvl1pPr>
          </a:lstStyle>
          <a:p>
            <a:pPr rtl="0"/>
            <a:r>
              <a:rPr lang="fr-FR" noProof="0"/>
              <a:t>Modifiez le style du titre</a:t>
            </a:r>
          </a:p>
        </p:txBody>
      </p:sp>
      <p:sp>
        <p:nvSpPr>
          <p:cNvPr id="3" name="Espace réservé du contenu 2"/>
          <p:cNvSpPr>
            <a:spLocks noGrp="1"/>
          </p:cNvSpPr>
          <p:nvPr>
            <p:ph idx="1" hasCustomPrompt="1"/>
          </p:nvPr>
        </p:nvSpPr>
        <p:spPr>
          <a:xfrm>
            <a:off x="5156200" y="592666"/>
            <a:ext cx="5891209" cy="5198534"/>
          </a:xfrm>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75F6C24-568D-4917-863C-3B89D44003D5}" type="datetime1">
              <a:rPr lang="fr-FR" noProof="0" smtClean="0"/>
              <a:t>31/08/2020</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3" y="609600"/>
            <a:ext cx="5934508" cy="1639886"/>
          </a:xfrm>
        </p:spPr>
        <p:txBody>
          <a:bodyPr rtlCol="0" anchor="b"/>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A202532-655D-448B-BCCD-E52581A788ED}" type="datetime1">
              <a:rPr lang="fr-FR" noProof="0" smtClean="0"/>
              <a:t>31/08/2020</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e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e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orme lib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e lib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e lib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e lib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e lib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e lib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e lib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e lib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e lib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e lib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g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e lib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e lib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e lib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e lib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orme lib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e lib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orme lib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orme lib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e lib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e lib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e lib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e lib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e lib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e lib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e 9"/>
            <p:cNvGrpSpPr/>
            <p:nvPr/>
          </p:nvGrpSpPr>
          <p:grpSpPr>
            <a:xfrm>
              <a:off x="11364912" y="0"/>
              <a:ext cx="674688" cy="6848476"/>
              <a:chOff x="11364912" y="0"/>
              <a:chExt cx="674688" cy="6848476"/>
            </a:xfrm>
            <a:grpFill/>
          </p:grpSpPr>
          <p:sp>
            <p:nvSpPr>
              <p:cNvPr id="11" name="Forme lib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orme lib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orme lib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e lib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orme lib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orme lib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e lib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e lib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e lib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Espace réservé du titre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fr-FR" noProof="0"/>
          </a:p>
        </p:txBody>
      </p:sp>
      <p:sp>
        <p:nvSpPr>
          <p:cNvPr id="3" name="Espace réservé au texte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D282D03-1B0F-4808-A039-91C9E6CB118E}" type="datetime1">
              <a:rPr lang="fr-FR" noProof="0" smtClean="0"/>
              <a:t>31/08/2020</a:t>
            </a:fld>
            <a:endParaRPr lang="fr-FR" noProof="0" dirty="0"/>
          </a:p>
        </p:txBody>
      </p:sp>
      <p:sp>
        <p:nvSpPr>
          <p:cNvPr id="5" name="Espace réservé du pied de page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fr-FR" noProof="0" smtClean="0"/>
              <a:pPr/>
              <a:t>‹N°›</a:t>
            </a:fld>
            <a:endParaRPr lang="fr-FR"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68D3E5-C7A3-47DF-A374-46BF83A69904}"/>
              </a:ext>
            </a:extLst>
          </p:cNvPr>
          <p:cNvSpPr>
            <a:spLocks noGrp="1"/>
          </p:cNvSpPr>
          <p:nvPr>
            <p:ph type="ctrTitle"/>
          </p:nvPr>
        </p:nvSpPr>
        <p:spPr>
          <a:xfrm>
            <a:off x="953308" y="1122363"/>
            <a:ext cx="10637806" cy="2387600"/>
          </a:xfrm>
        </p:spPr>
        <p:txBody>
          <a:bodyPr rtlCol="0">
            <a:normAutofit/>
          </a:bodyPr>
          <a:lstStyle/>
          <a:p>
            <a:pPr algn="ctr" rtl="0"/>
            <a:r>
              <a:rPr lang="fr-FR" sz="5400" dirty="0">
                <a:latin typeface="Rockwell" panose="02060603020205020403" pitchFamily="18" charset="0"/>
              </a:rPr>
              <a:t>&lt; Présentation du projet fil rouge&gt;</a:t>
            </a:r>
          </a:p>
        </p:txBody>
      </p:sp>
      <p:sp>
        <p:nvSpPr>
          <p:cNvPr id="3" name="Sous-titre 2">
            <a:extLst>
              <a:ext uri="{FF2B5EF4-FFF2-40B4-BE49-F238E27FC236}">
                <a16:creationId xmlns:a16="http://schemas.microsoft.com/office/drawing/2014/main" id="{2E78725B-6E40-4D82-B375-7831D81C29EE}"/>
              </a:ext>
            </a:extLst>
          </p:cNvPr>
          <p:cNvSpPr>
            <a:spLocks noGrp="1"/>
          </p:cNvSpPr>
          <p:nvPr>
            <p:ph type="subTitle" idx="1"/>
          </p:nvPr>
        </p:nvSpPr>
        <p:spPr/>
        <p:txBody>
          <a:bodyPr rtlCol="0">
            <a:normAutofit/>
          </a:bodyPr>
          <a:lstStyle/>
          <a:p>
            <a:pPr algn="ctr" rtl="0"/>
            <a:r>
              <a:rPr lang="fr-FR" sz="2400" dirty="0">
                <a:latin typeface="Tahoma" panose="020B0604030504040204" pitchFamily="34" charset="0"/>
                <a:ea typeface="Tahoma" panose="020B0604030504040204" pitchFamily="34" charset="0"/>
                <a:cs typeface="Tahoma" panose="020B0604030504040204" pitchFamily="34" charset="0"/>
              </a:rPr>
              <a:t>&lt;MOHAMED ELMEHDI CHOUKRI&gt;</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44184E-5E4E-4DB6-90A6-472BDAA5FA84}"/>
              </a:ext>
            </a:extLst>
          </p:cNvPr>
          <p:cNvSpPr>
            <a:spLocks noGrp="1"/>
          </p:cNvSpPr>
          <p:nvPr>
            <p:ph type="title"/>
          </p:nvPr>
        </p:nvSpPr>
        <p:spPr>
          <a:xfrm>
            <a:off x="1598763" y="362309"/>
            <a:ext cx="9905998" cy="1478570"/>
          </a:xfrm>
        </p:spPr>
        <p:txBody>
          <a:bodyPr>
            <a:normAutofit/>
          </a:bodyPr>
          <a:lstStyle/>
          <a:p>
            <a:r>
              <a:rPr lang="fr-CA" sz="4400" b="1" dirty="0">
                <a:effectLst/>
                <a:latin typeface="Calibri" panose="020F0502020204030204" pitchFamily="34" charset="0"/>
                <a:ea typeface="Calibri" panose="020F0502020204030204" pitchFamily="34" charset="0"/>
                <a:cs typeface="Times New Roman" panose="02020603050405020304" pitchFamily="18" charset="0"/>
              </a:rPr>
              <a:t>Diagramme de classe </a:t>
            </a:r>
            <a:br>
              <a:rPr lang="fr-MA" sz="4400" dirty="0">
                <a:effectLst/>
                <a:latin typeface="Calibri" panose="020F0502020204030204" pitchFamily="34" charset="0"/>
                <a:ea typeface="Calibri" panose="020F0502020204030204" pitchFamily="34" charset="0"/>
                <a:cs typeface="Times New Roman" panose="02020603050405020304" pitchFamily="18" charset="0"/>
              </a:rPr>
            </a:br>
            <a:endParaRPr lang="fr-MA" sz="4400" dirty="0"/>
          </a:p>
        </p:txBody>
      </p:sp>
      <p:pic>
        <p:nvPicPr>
          <p:cNvPr id="6" name="Espace réservé du contenu 5">
            <a:extLst>
              <a:ext uri="{FF2B5EF4-FFF2-40B4-BE49-F238E27FC236}">
                <a16:creationId xmlns:a16="http://schemas.microsoft.com/office/drawing/2014/main" id="{406985EE-B467-4080-AF7A-77E691CD7DB9}"/>
              </a:ext>
            </a:extLst>
          </p:cNvPr>
          <p:cNvPicPr>
            <a:picLocks noGrp="1" noChangeAspect="1"/>
          </p:cNvPicPr>
          <p:nvPr>
            <p:ph sz="half" idx="1"/>
          </p:nvPr>
        </p:nvPicPr>
        <p:blipFill>
          <a:blip r:embed="rId2"/>
          <a:stretch>
            <a:fillRect/>
          </a:stretch>
        </p:blipFill>
        <p:spPr>
          <a:xfrm>
            <a:off x="1299906" y="1414732"/>
            <a:ext cx="9293331" cy="4986068"/>
          </a:xfrm>
        </p:spPr>
      </p:pic>
    </p:spTree>
    <p:extLst>
      <p:ext uri="{BB962C8B-B14F-4D97-AF65-F5344CB8AC3E}">
        <p14:creationId xmlns:p14="http://schemas.microsoft.com/office/powerpoint/2010/main" val="2438437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5C4B87-CC9D-4022-AB2A-41A07F7A6D99}"/>
              </a:ext>
            </a:extLst>
          </p:cNvPr>
          <p:cNvSpPr>
            <a:spLocks noGrp="1"/>
          </p:cNvSpPr>
          <p:nvPr>
            <p:ph type="title"/>
          </p:nvPr>
        </p:nvSpPr>
        <p:spPr/>
        <p:txBody>
          <a:bodyPr>
            <a:normAutofit/>
          </a:bodyPr>
          <a:lstStyle/>
          <a:p>
            <a:r>
              <a:rPr lang="fr-FR" sz="4400" dirty="0">
                <a:effectLst/>
                <a:latin typeface="Calibri" panose="020F0502020204030204" pitchFamily="34" charset="0"/>
                <a:ea typeface="Calibri" panose="020F0502020204030204" pitchFamily="34" charset="0"/>
                <a:cs typeface="Times New Roman" panose="02020603050405020304" pitchFamily="18" charset="0"/>
              </a:rPr>
              <a:t>TECHNOLOGIES UTILISEES </a:t>
            </a:r>
            <a:br>
              <a:rPr lang="fr-MA" sz="4400" dirty="0">
                <a:effectLst/>
                <a:latin typeface="Calibri" panose="020F0502020204030204" pitchFamily="34" charset="0"/>
                <a:ea typeface="Calibri" panose="020F0502020204030204" pitchFamily="34" charset="0"/>
                <a:cs typeface="Times New Roman" panose="02020603050405020304" pitchFamily="18" charset="0"/>
              </a:rPr>
            </a:br>
            <a:endParaRPr lang="fr-MA" sz="4400" dirty="0"/>
          </a:p>
        </p:txBody>
      </p:sp>
      <p:graphicFrame>
        <p:nvGraphicFramePr>
          <p:cNvPr id="5" name="Espace réservé du contenu 4">
            <a:extLst>
              <a:ext uri="{FF2B5EF4-FFF2-40B4-BE49-F238E27FC236}">
                <a16:creationId xmlns:a16="http://schemas.microsoft.com/office/drawing/2014/main" id="{0201A030-2984-492B-BD9E-184D693B3EC9}"/>
              </a:ext>
            </a:extLst>
          </p:cNvPr>
          <p:cNvGraphicFramePr>
            <a:graphicFrameLocks noGrp="1"/>
          </p:cNvGraphicFramePr>
          <p:nvPr>
            <p:ph sz="half" idx="1"/>
            <p:extLst>
              <p:ext uri="{D42A27DB-BD31-4B8C-83A1-F6EECF244321}">
                <p14:modId xmlns:p14="http://schemas.microsoft.com/office/powerpoint/2010/main" val="4005331908"/>
              </p:ext>
            </p:extLst>
          </p:nvPr>
        </p:nvGraphicFramePr>
        <p:xfrm>
          <a:off x="1555481" y="1889102"/>
          <a:ext cx="7812805" cy="2706865"/>
        </p:xfrm>
        <a:graphic>
          <a:graphicData uri="http://schemas.openxmlformats.org/drawingml/2006/table">
            <a:tbl>
              <a:tblPr firstRow="1" firstCol="1" bandRow="1">
                <a:tableStyleId>{5C22544A-7EE6-4342-B048-85BDC9FD1C3A}</a:tableStyleId>
              </a:tblPr>
              <a:tblGrid>
                <a:gridCol w="1503338">
                  <a:extLst>
                    <a:ext uri="{9D8B030D-6E8A-4147-A177-3AD203B41FA5}">
                      <a16:colId xmlns:a16="http://schemas.microsoft.com/office/drawing/2014/main" val="19325378"/>
                    </a:ext>
                  </a:extLst>
                </a:gridCol>
                <a:gridCol w="2008096">
                  <a:extLst>
                    <a:ext uri="{9D8B030D-6E8A-4147-A177-3AD203B41FA5}">
                      <a16:colId xmlns:a16="http://schemas.microsoft.com/office/drawing/2014/main" val="1178865091"/>
                    </a:ext>
                  </a:extLst>
                </a:gridCol>
                <a:gridCol w="2291453">
                  <a:extLst>
                    <a:ext uri="{9D8B030D-6E8A-4147-A177-3AD203B41FA5}">
                      <a16:colId xmlns:a16="http://schemas.microsoft.com/office/drawing/2014/main" val="1821612920"/>
                    </a:ext>
                  </a:extLst>
                </a:gridCol>
                <a:gridCol w="2009918">
                  <a:extLst>
                    <a:ext uri="{9D8B030D-6E8A-4147-A177-3AD203B41FA5}">
                      <a16:colId xmlns:a16="http://schemas.microsoft.com/office/drawing/2014/main" val="2276172927"/>
                    </a:ext>
                  </a:extLst>
                </a:gridCol>
              </a:tblGrid>
              <a:tr h="1074098">
                <a:tc>
                  <a:txBody>
                    <a:bodyPr/>
                    <a:lstStyle/>
                    <a:p>
                      <a:pPr marL="457200">
                        <a:lnSpc>
                          <a:spcPct val="100000"/>
                        </a:lnSpc>
                        <a:spcAft>
                          <a:spcPts val="800"/>
                        </a:spcAft>
                      </a:pPr>
                      <a:r>
                        <a:rPr lang="fr-FR" sz="1600">
                          <a:effectLst/>
                        </a:rPr>
                        <a:t> </a:t>
                      </a:r>
                      <a:endParaRPr lang="fr-MA" sz="1000">
                        <a:effectLst/>
                        <a:latin typeface="Calibri" panose="020F0502020204030204" pitchFamily="34" charset="0"/>
                        <a:ea typeface="Calibri" panose="020F0502020204030204" pitchFamily="34" charset="0"/>
                        <a:cs typeface="Times New Roman" panose="02020603050405020304" pitchFamily="18" charset="0"/>
                      </a:endParaRPr>
                    </a:p>
                  </a:txBody>
                  <a:tcPr marL="61442" marR="61442" marT="0" marB="0"/>
                </a:tc>
                <a:tc>
                  <a:txBody>
                    <a:bodyPr/>
                    <a:lstStyle/>
                    <a:p>
                      <a:pPr marL="457200">
                        <a:lnSpc>
                          <a:spcPct val="100000"/>
                        </a:lnSpc>
                        <a:spcAft>
                          <a:spcPts val="800"/>
                        </a:spcAft>
                      </a:pPr>
                      <a:r>
                        <a:rPr lang="fr-FR" sz="1600" dirty="0">
                          <a:effectLst/>
                        </a:rPr>
                        <a:t>Atout professionnel</a:t>
                      </a:r>
                      <a:endParaRPr lang="fr-M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442" marR="61442" marT="0" marB="0"/>
                </a:tc>
                <a:tc>
                  <a:txBody>
                    <a:bodyPr/>
                    <a:lstStyle/>
                    <a:p>
                      <a:pPr marL="457200">
                        <a:lnSpc>
                          <a:spcPct val="100000"/>
                        </a:lnSpc>
                        <a:spcAft>
                          <a:spcPts val="800"/>
                        </a:spcAft>
                      </a:pPr>
                      <a:r>
                        <a:rPr lang="fr-FR" sz="1600">
                          <a:effectLst/>
                        </a:rPr>
                        <a:t>Programmation </a:t>
                      </a:r>
                      <a:endParaRPr lang="fr-MA" sz="1000">
                        <a:effectLst/>
                      </a:endParaRPr>
                    </a:p>
                    <a:p>
                      <a:pPr marL="457200">
                        <a:lnSpc>
                          <a:spcPct val="100000"/>
                        </a:lnSpc>
                        <a:spcAft>
                          <a:spcPts val="800"/>
                        </a:spcAft>
                      </a:pPr>
                      <a:r>
                        <a:rPr lang="fr-FR" sz="1600">
                          <a:effectLst/>
                        </a:rPr>
                        <a:t>Orienté objet</a:t>
                      </a:r>
                      <a:endParaRPr lang="fr-MA" sz="1000">
                        <a:effectLst/>
                        <a:latin typeface="Calibri" panose="020F0502020204030204" pitchFamily="34" charset="0"/>
                        <a:ea typeface="Calibri" panose="020F0502020204030204" pitchFamily="34" charset="0"/>
                        <a:cs typeface="Times New Roman" panose="02020603050405020304" pitchFamily="18" charset="0"/>
                      </a:endParaRPr>
                    </a:p>
                  </a:txBody>
                  <a:tcPr marL="61442" marR="61442" marT="0" marB="0"/>
                </a:tc>
                <a:tc>
                  <a:txBody>
                    <a:bodyPr/>
                    <a:lstStyle/>
                    <a:p>
                      <a:pPr marL="457200">
                        <a:lnSpc>
                          <a:spcPct val="100000"/>
                        </a:lnSpc>
                        <a:spcAft>
                          <a:spcPts val="800"/>
                        </a:spcAft>
                      </a:pPr>
                      <a:r>
                        <a:rPr lang="fr-FR" sz="1600" dirty="0">
                          <a:effectLst/>
                        </a:rPr>
                        <a:t>Connaissance du langage</a:t>
                      </a:r>
                      <a:endParaRPr lang="fr-M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442" marR="61442" marT="0" marB="0"/>
                </a:tc>
                <a:extLst>
                  <a:ext uri="{0D108BD9-81ED-4DB2-BD59-A6C34878D82A}">
                    <a16:rowId xmlns:a16="http://schemas.microsoft.com/office/drawing/2014/main" val="4252291460"/>
                  </a:ext>
                </a:extLst>
              </a:tr>
              <a:tr h="737305">
                <a:tc>
                  <a:txBody>
                    <a:bodyPr/>
                    <a:lstStyle/>
                    <a:p>
                      <a:pPr marL="457200">
                        <a:lnSpc>
                          <a:spcPct val="100000"/>
                        </a:lnSpc>
                        <a:spcAft>
                          <a:spcPts val="800"/>
                        </a:spcAft>
                      </a:pPr>
                      <a:r>
                        <a:rPr lang="fr-FR" sz="1600">
                          <a:effectLst/>
                        </a:rPr>
                        <a:t>Javascript</a:t>
                      </a:r>
                      <a:endParaRPr lang="fr-MA" sz="1000">
                        <a:effectLst/>
                        <a:latin typeface="Calibri" panose="020F0502020204030204" pitchFamily="34" charset="0"/>
                        <a:ea typeface="Calibri" panose="020F0502020204030204" pitchFamily="34" charset="0"/>
                        <a:cs typeface="Times New Roman" panose="02020603050405020304" pitchFamily="18" charset="0"/>
                      </a:endParaRPr>
                    </a:p>
                  </a:txBody>
                  <a:tcPr marL="61442" marR="61442" marT="0" marB="0"/>
                </a:tc>
                <a:tc>
                  <a:txBody>
                    <a:bodyPr/>
                    <a:lstStyle/>
                    <a:p>
                      <a:pPr marL="457200">
                        <a:lnSpc>
                          <a:spcPct val="100000"/>
                        </a:lnSpc>
                        <a:spcAft>
                          <a:spcPts val="800"/>
                        </a:spcAft>
                      </a:pPr>
                      <a:r>
                        <a:rPr lang="fr-FR" sz="1600">
                          <a:effectLst/>
                        </a:rPr>
                        <a:t>++</a:t>
                      </a:r>
                      <a:endParaRPr lang="fr-MA" sz="1000">
                        <a:effectLst/>
                        <a:latin typeface="Calibri" panose="020F0502020204030204" pitchFamily="34" charset="0"/>
                        <a:ea typeface="Calibri" panose="020F0502020204030204" pitchFamily="34" charset="0"/>
                        <a:cs typeface="Times New Roman" panose="02020603050405020304" pitchFamily="18" charset="0"/>
                      </a:endParaRPr>
                    </a:p>
                  </a:txBody>
                  <a:tcPr marL="61442" marR="61442" marT="0" marB="0"/>
                </a:tc>
                <a:tc>
                  <a:txBody>
                    <a:bodyPr/>
                    <a:lstStyle/>
                    <a:p>
                      <a:pPr marL="457200">
                        <a:lnSpc>
                          <a:spcPct val="100000"/>
                        </a:lnSpc>
                        <a:spcAft>
                          <a:spcPts val="800"/>
                        </a:spcAft>
                      </a:pPr>
                      <a:r>
                        <a:rPr lang="fr-FR" sz="1600">
                          <a:effectLst/>
                        </a:rPr>
                        <a:t>++</a:t>
                      </a:r>
                      <a:endParaRPr lang="fr-MA" sz="1000">
                        <a:effectLst/>
                        <a:latin typeface="Calibri" panose="020F0502020204030204" pitchFamily="34" charset="0"/>
                        <a:ea typeface="Calibri" panose="020F0502020204030204" pitchFamily="34" charset="0"/>
                        <a:cs typeface="Times New Roman" panose="02020603050405020304" pitchFamily="18" charset="0"/>
                      </a:endParaRPr>
                    </a:p>
                  </a:txBody>
                  <a:tcPr marL="61442" marR="61442" marT="0" marB="0"/>
                </a:tc>
                <a:tc>
                  <a:txBody>
                    <a:bodyPr/>
                    <a:lstStyle/>
                    <a:p>
                      <a:pPr marL="457200">
                        <a:lnSpc>
                          <a:spcPct val="100000"/>
                        </a:lnSpc>
                        <a:spcAft>
                          <a:spcPts val="800"/>
                        </a:spcAft>
                      </a:pPr>
                      <a:r>
                        <a:rPr lang="fr-FR" sz="1600">
                          <a:effectLst/>
                        </a:rPr>
                        <a:t>++</a:t>
                      </a:r>
                      <a:endParaRPr lang="fr-MA" sz="1000">
                        <a:effectLst/>
                        <a:latin typeface="Calibri" panose="020F0502020204030204" pitchFamily="34" charset="0"/>
                        <a:ea typeface="Calibri" panose="020F0502020204030204" pitchFamily="34" charset="0"/>
                        <a:cs typeface="Times New Roman" panose="02020603050405020304" pitchFamily="18" charset="0"/>
                      </a:endParaRPr>
                    </a:p>
                  </a:txBody>
                  <a:tcPr marL="61442" marR="61442" marT="0" marB="0"/>
                </a:tc>
                <a:extLst>
                  <a:ext uri="{0D108BD9-81ED-4DB2-BD59-A6C34878D82A}">
                    <a16:rowId xmlns:a16="http://schemas.microsoft.com/office/drawing/2014/main" val="176884179"/>
                  </a:ext>
                </a:extLst>
              </a:tr>
              <a:tr h="491537">
                <a:tc>
                  <a:txBody>
                    <a:bodyPr/>
                    <a:lstStyle/>
                    <a:p>
                      <a:pPr marL="457200">
                        <a:lnSpc>
                          <a:spcPct val="100000"/>
                        </a:lnSpc>
                        <a:spcAft>
                          <a:spcPts val="800"/>
                        </a:spcAft>
                      </a:pPr>
                      <a:r>
                        <a:rPr lang="fr-FR" sz="1600">
                          <a:effectLst/>
                        </a:rPr>
                        <a:t>nodeJS</a:t>
                      </a:r>
                      <a:endParaRPr lang="fr-MA" sz="1000">
                        <a:effectLst/>
                        <a:latin typeface="Calibri" panose="020F0502020204030204" pitchFamily="34" charset="0"/>
                        <a:ea typeface="Calibri" panose="020F0502020204030204" pitchFamily="34" charset="0"/>
                        <a:cs typeface="Times New Roman" panose="02020603050405020304" pitchFamily="18" charset="0"/>
                      </a:endParaRPr>
                    </a:p>
                  </a:txBody>
                  <a:tcPr marL="61442" marR="61442" marT="0" marB="0"/>
                </a:tc>
                <a:tc>
                  <a:txBody>
                    <a:bodyPr/>
                    <a:lstStyle/>
                    <a:p>
                      <a:pPr marL="457200">
                        <a:lnSpc>
                          <a:spcPct val="100000"/>
                        </a:lnSpc>
                        <a:spcAft>
                          <a:spcPts val="800"/>
                        </a:spcAft>
                      </a:pPr>
                      <a:r>
                        <a:rPr lang="fr-FR" sz="1600">
                          <a:effectLst/>
                        </a:rPr>
                        <a:t>++</a:t>
                      </a:r>
                      <a:endParaRPr lang="fr-MA" sz="1000">
                        <a:effectLst/>
                        <a:latin typeface="Calibri" panose="020F0502020204030204" pitchFamily="34" charset="0"/>
                        <a:ea typeface="Calibri" panose="020F0502020204030204" pitchFamily="34" charset="0"/>
                        <a:cs typeface="Times New Roman" panose="02020603050405020304" pitchFamily="18" charset="0"/>
                      </a:endParaRPr>
                    </a:p>
                  </a:txBody>
                  <a:tcPr marL="61442" marR="61442" marT="0" marB="0"/>
                </a:tc>
                <a:tc>
                  <a:txBody>
                    <a:bodyPr/>
                    <a:lstStyle/>
                    <a:p>
                      <a:pPr marL="457200">
                        <a:lnSpc>
                          <a:spcPct val="100000"/>
                        </a:lnSpc>
                        <a:spcAft>
                          <a:spcPts val="800"/>
                        </a:spcAft>
                      </a:pPr>
                      <a:r>
                        <a:rPr lang="fr-FR" sz="1600">
                          <a:effectLst/>
                        </a:rPr>
                        <a:t>++</a:t>
                      </a:r>
                      <a:endParaRPr lang="fr-MA" sz="1000">
                        <a:effectLst/>
                        <a:latin typeface="Calibri" panose="020F0502020204030204" pitchFamily="34" charset="0"/>
                        <a:ea typeface="Calibri" panose="020F0502020204030204" pitchFamily="34" charset="0"/>
                        <a:cs typeface="Times New Roman" panose="02020603050405020304" pitchFamily="18" charset="0"/>
                      </a:endParaRPr>
                    </a:p>
                  </a:txBody>
                  <a:tcPr marL="61442" marR="61442" marT="0" marB="0"/>
                </a:tc>
                <a:tc>
                  <a:txBody>
                    <a:bodyPr/>
                    <a:lstStyle/>
                    <a:p>
                      <a:pPr marL="457200">
                        <a:lnSpc>
                          <a:spcPct val="100000"/>
                        </a:lnSpc>
                        <a:spcAft>
                          <a:spcPts val="800"/>
                        </a:spcAft>
                      </a:pPr>
                      <a:r>
                        <a:rPr lang="fr-FR" sz="1600">
                          <a:effectLst/>
                        </a:rPr>
                        <a:t>+</a:t>
                      </a:r>
                      <a:endParaRPr lang="fr-MA" sz="1000">
                        <a:effectLst/>
                        <a:latin typeface="Calibri" panose="020F0502020204030204" pitchFamily="34" charset="0"/>
                        <a:ea typeface="Calibri" panose="020F0502020204030204" pitchFamily="34" charset="0"/>
                        <a:cs typeface="Times New Roman" panose="02020603050405020304" pitchFamily="18" charset="0"/>
                      </a:endParaRPr>
                    </a:p>
                  </a:txBody>
                  <a:tcPr marL="61442" marR="61442" marT="0" marB="0"/>
                </a:tc>
                <a:extLst>
                  <a:ext uri="{0D108BD9-81ED-4DB2-BD59-A6C34878D82A}">
                    <a16:rowId xmlns:a16="http://schemas.microsoft.com/office/drawing/2014/main" val="903998950"/>
                  </a:ext>
                </a:extLst>
              </a:tr>
              <a:tr h="403925">
                <a:tc>
                  <a:txBody>
                    <a:bodyPr/>
                    <a:lstStyle/>
                    <a:p>
                      <a:pPr marL="457200">
                        <a:lnSpc>
                          <a:spcPct val="100000"/>
                        </a:lnSpc>
                        <a:spcAft>
                          <a:spcPts val="800"/>
                        </a:spcAft>
                      </a:pPr>
                      <a:r>
                        <a:rPr lang="fr-FR" sz="1600">
                          <a:effectLst/>
                        </a:rPr>
                        <a:t>PHP</a:t>
                      </a:r>
                      <a:endParaRPr lang="fr-MA" sz="1000">
                        <a:effectLst/>
                        <a:latin typeface="Calibri" panose="020F0502020204030204" pitchFamily="34" charset="0"/>
                        <a:ea typeface="Calibri" panose="020F0502020204030204" pitchFamily="34" charset="0"/>
                        <a:cs typeface="Times New Roman" panose="02020603050405020304" pitchFamily="18" charset="0"/>
                      </a:endParaRPr>
                    </a:p>
                  </a:txBody>
                  <a:tcPr marL="61442" marR="61442" marT="0" marB="0"/>
                </a:tc>
                <a:tc>
                  <a:txBody>
                    <a:bodyPr/>
                    <a:lstStyle/>
                    <a:p>
                      <a:pPr marL="457200">
                        <a:lnSpc>
                          <a:spcPct val="100000"/>
                        </a:lnSpc>
                        <a:spcAft>
                          <a:spcPts val="800"/>
                        </a:spcAft>
                      </a:pPr>
                      <a:r>
                        <a:rPr lang="fr-FR" sz="1600">
                          <a:effectLst/>
                        </a:rPr>
                        <a:t>++</a:t>
                      </a:r>
                      <a:endParaRPr lang="fr-MA" sz="1000">
                        <a:effectLst/>
                        <a:latin typeface="Calibri" panose="020F0502020204030204" pitchFamily="34" charset="0"/>
                        <a:ea typeface="Calibri" panose="020F0502020204030204" pitchFamily="34" charset="0"/>
                        <a:cs typeface="Times New Roman" panose="02020603050405020304" pitchFamily="18" charset="0"/>
                      </a:endParaRPr>
                    </a:p>
                  </a:txBody>
                  <a:tcPr marL="61442" marR="61442" marT="0" marB="0"/>
                </a:tc>
                <a:tc>
                  <a:txBody>
                    <a:bodyPr/>
                    <a:lstStyle/>
                    <a:p>
                      <a:pPr marL="457200">
                        <a:lnSpc>
                          <a:spcPct val="100000"/>
                        </a:lnSpc>
                        <a:spcAft>
                          <a:spcPts val="800"/>
                        </a:spcAft>
                      </a:pPr>
                      <a:r>
                        <a:rPr lang="fr-FR" sz="1600">
                          <a:effectLst/>
                        </a:rPr>
                        <a:t>++</a:t>
                      </a:r>
                      <a:endParaRPr lang="fr-MA" sz="1000">
                        <a:effectLst/>
                        <a:latin typeface="Calibri" panose="020F0502020204030204" pitchFamily="34" charset="0"/>
                        <a:ea typeface="Calibri" panose="020F0502020204030204" pitchFamily="34" charset="0"/>
                        <a:cs typeface="Times New Roman" panose="02020603050405020304" pitchFamily="18" charset="0"/>
                      </a:endParaRPr>
                    </a:p>
                  </a:txBody>
                  <a:tcPr marL="61442" marR="61442" marT="0" marB="0"/>
                </a:tc>
                <a:tc>
                  <a:txBody>
                    <a:bodyPr/>
                    <a:lstStyle/>
                    <a:p>
                      <a:pPr marL="457200">
                        <a:lnSpc>
                          <a:spcPct val="100000"/>
                        </a:lnSpc>
                        <a:spcAft>
                          <a:spcPts val="800"/>
                        </a:spcAft>
                      </a:pPr>
                      <a:r>
                        <a:rPr lang="fr-FR" sz="1600" dirty="0">
                          <a:effectLst/>
                        </a:rPr>
                        <a:t>++</a:t>
                      </a:r>
                      <a:endParaRPr lang="fr-M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442" marR="61442" marT="0" marB="0"/>
                </a:tc>
                <a:extLst>
                  <a:ext uri="{0D108BD9-81ED-4DB2-BD59-A6C34878D82A}">
                    <a16:rowId xmlns:a16="http://schemas.microsoft.com/office/drawing/2014/main" val="3937337998"/>
                  </a:ext>
                </a:extLst>
              </a:tr>
            </a:tbl>
          </a:graphicData>
        </a:graphic>
      </p:graphicFrame>
      <p:sp>
        <p:nvSpPr>
          <p:cNvPr id="7" name="ZoneTexte 6">
            <a:extLst>
              <a:ext uri="{FF2B5EF4-FFF2-40B4-BE49-F238E27FC236}">
                <a16:creationId xmlns:a16="http://schemas.microsoft.com/office/drawing/2014/main" id="{2AA2BF94-0027-4EA6-885F-47A8F5287849}"/>
              </a:ext>
            </a:extLst>
          </p:cNvPr>
          <p:cNvSpPr txBox="1"/>
          <p:nvPr/>
        </p:nvSpPr>
        <p:spPr>
          <a:xfrm>
            <a:off x="1846052" y="5333352"/>
            <a:ext cx="4761781" cy="1524648"/>
          </a:xfrm>
          <a:prstGeom prst="rect">
            <a:avLst/>
          </a:prstGeom>
          <a:noFill/>
        </p:spPr>
        <p:txBody>
          <a:bodyPr wrap="square" rtlCol="0">
            <a:spAutoFit/>
          </a:bodyPr>
          <a:lstStyle/>
          <a:p>
            <a:pPr>
              <a:lnSpc>
                <a:spcPct val="102000"/>
              </a:lnSpc>
              <a:spcAft>
                <a:spcPts val="800"/>
              </a:spcAft>
            </a:pPr>
            <a:r>
              <a:rPr lang="fr-FR"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
            </a:r>
            <a:r>
              <a:rPr lang="fr-FR" sz="1800" dirty="0">
                <a:effectLst/>
                <a:latin typeface="Calibri" panose="020F0502020204030204" pitchFamily="34" charset="0"/>
                <a:ea typeface="Calibri" panose="020F0502020204030204" pitchFamily="34" charset="0"/>
                <a:cs typeface="Times New Roman" panose="02020603050405020304" pitchFamily="18" charset="0"/>
              </a:rPr>
              <a:t> : excellente maitrise </a:t>
            </a: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2000"/>
              </a:lnSpc>
              <a:spcAft>
                <a:spcPts val="800"/>
              </a:spcAft>
            </a:pPr>
            <a:r>
              <a:rPr lang="fr-FR"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
            </a:r>
            <a:r>
              <a:rPr lang="fr-FR" sz="1800" dirty="0">
                <a:effectLst/>
                <a:latin typeface="Calibri" panose="020F0502020204030204" pitchFamily="34" charset="0"/>
                <a:ea typeface="Calibri" panose="020F0502020204030204" pitchFamily="34" charset="0"/>
                <a:cs typeface="Times New Roman" panose="02020603050405020304" pitchFamily="18" charset="0"/>
              </a:rPr>
              <a:t> : tout à fait </a:t>
            </a: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2000"/>
              </a:lnSpc>
              <a:spcAft>
                <a:spcPts val="800"/>
              </a:spcAft>
            </a:pPr>
            <a:r>
              <a:rPr lang="fr-FR" sz="1800" dirty="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
            </a:r>
            <a:r>
              <a:rPr lang="fr-FR" sz="1800" dirty="0">
                <a:effectLst/>
                <a:latin typeface="Calibri" panose="020F0502020204030204" pitchFamily="34" charset="0"/>
                <a:ea typeface="Calibri" panose="020F0502020204030204" pitchFamily="34" charset="0"/>
                <a:cs typeface="Times New Roman" panose="02020603050405020304" pitchFamily="18" charset="0"/>
              </a:rPr>
              <a:t> : oui </a:t>
            </a: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MA" dirty="0"/>
          </a:p>
        </p:txBody>
      </p:sp>
    </p:spTree>
    <p:extLst>
      <p:ext uri="{BB962C8B-B14F-4D97-AF65-F5344CB8AC3E}">
        <p14:creationId xmlns:p14="http://schemas.microsoft.com/office/powerpoint/2010/main" val="3306147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C15DE-F070-4BB2-A464-226CF369690B}"/>
              </a:ext>
            </a:extLst>
          </p:cNvPr>
          <p:cNvSpPr>
            <a:spLocks noGrp="1"/>
          </p:cNvSpPr>
          <p:nvPr>
            <p:ph type="title"/>
          </p:nvPr>
        </p:nvSpPr>
        <p:spPr>
          <a:xfrm>
            <a:off x="3125488" y="370936"/>
            <a:ext cx="9905998" cy="1478570"/>
          </a:xfrm>
        </p:spPr>
        <p:txBody>
          <a:bodyPr>
            <a:normAutofit/>
          </a:bodyPr>
          <a:lstStyle/>
          <a:p>
            <a:r>
              <a:rPr lang="fr-FR" sz="4400" dirty="0">
                <a:effectLst/>
                <a:latin typeface="Calibri" panose="020F0502020204030204" pitchFamily="34" charset="0"/>
                <a:ea typeface="Calibri" panose="020F0502020204030204" pitchFamily="34" charset="0"/>
                <a:cs typeface="Times New Roman" panose="02020603050405020304" pitchFamily="18" charset="0"/>
              </a:rPr>
              <a:t>Choix du langage de programmation </a:t>
            </a:r>
            <a:endParaRPr lang="fr-MA" sz="4400" dirty="0"/>
          </a:p>
        </p:txBody>
      </p:sp>
      <p:sp>
        <p:nvSpPr>
          <p:cNvPr id="3" name="Espace réservé du contenu 2">
            <a:extLst>
              <a:ext uri="{FF2B5EF4-FFF2-40B4-BE49-F238E27FC236}">
                <a16:creationId xmlns:a16="http://schemas.microsoft.com/office/drawing/2014/main" id="{01B742F6-818E-40BB-B637-986C516B37C9}"/>
              </a:ext>
            </a:extLst>
          </p:cNvPr>
          <p:cNvSpPr>
            <a:spLocks noGrp="1"/>
          </p:cNvSpPr>
          <p:nvPr>
            <p:ph sz="half" idx="1"/>
          </p:nvPr>
        </p:nvSpPr>
        <p:spPr>
          <a:xfrm>
            <a:off x="1141410" y="2249486"/>
            <a:ext cx="9905998" cy="4237578"/>
          </a:xfrm>
        </p:spPr>
        <p:txBody>
          <a:bodyPr>
            <a:normAutofit lnSpcReduction="10000"/>
          </a:bodyPr>
          <a:lstStyle/>
          <a:p>
            <a:pPr marL="907415">
              <a:lnSpc>
                <a:spcPct val="102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Il a fallu définir le langage de programmation pour le développement de l’application. 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nodeJS</a:t>
            </a:r>
            <a:r>
              <a:rPr lang="fr-FR" sz="1800" dirty="0">
                <a:effectLst/>
                <a:latin typeface="Calibri" panose="020F0502020204030204" pitchFamily="34" charset="0"/>
                <a:ea typeface="Calibri" panose="020F0502020204030204" pitchFamily="34" charset="0"/>
                <a:cs typeface="Times New Roman" panose="02020603050405020304" pitchFamily="18" charset="0"/>
              </a:rPr>
              <a:t> et le PHP m’ont été suggérés.</a:t>
            </a: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02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Finalement c’est le PHP qui a été retenu pour développer l’application. L’argument qui a fait pencher la balance est la bonne connaissance de ce dernier par moi-même. Cela assure ainsi une maintenabilité de l’outil et un appui technique fiable tout au long du développement. De plus la réalisation des interfaces graphiques est très facile, comme expliquée dans le chapitre suivant.</a:t>
            </a: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a:p>
            <a:pPr marL="899160">
              <a:lnSpc>
                <a:spcPct val="102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Il était souhaitable que le langage de programmation soit orienté objet car cela permet de découper un gros problème (une application) en une multitude de petits problèmes (objets) interagissant entre eux. La programmation orientée objet utilise le principe d’encapsulation qui permet de protéger l’information contenue dans un objet en le rendant manipulable uniquement par certaines méthodes. Ainsi, inutile de connaître le fonctionnement d’une méthode pour pouvoir l’utiliser. Le risque de modifier le comportement de la méthode est évité.</a:t>
            </a: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MA" dirty="0"/>
          </a:p>
        </p:txBody>
      </p:sp>
    </p:spTree>
    <p:extLst>
      <p:ext uri="{BB962C8B-B14F-4D97-AF65-F5344CB8AC3E}">
        <p14:creationId xmlns:p14="http://schemas.microsoft.com/office/powerpoint/2010/main" val="1103866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2" y="229529"/>
            <a:ext cx="10231438" cy="1478570"/>
          </a:xfrm>
        </p:spPr>
        <p:txBody>
          <a:bodyPr rtlCol="0">
            <a:normAutofit/>
          </a:bodyPr>
          <a:lstStyle/>
          <a:p>
            <a:pPr marR="269240" algn="ctr">
              <a:lnSpc>
                <a:spcPct val="102000"/>
              </a:lnSpc>
              <a:spcBef>
                <a:spcPts val="600"/>
              </a:spcBef>
              <a:spcAft>
                <a:spcPts val="600"/>
              </a:spcAft>
            </a:pPr>
            <a:r>
              <a:rPr lang="fr-FR" sz="4400" b="1" dirty="0">
                <a:effectLst/>
                <a:latin typeface="Chaney"/>
                <a:ea typeface="Calibri" panose="020F0502020204030204" pitchFamily="34" charset="0"/>
                <a:cs typeface="SFBX2074"/>
              </a:rPr>
              <a:t>REALISATION ET TESTS</a:t>
            </a:r>
            <a:endParaRPr lang="fr-MA" sz="4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43F5361-68C0-4BF5-80C8-F1E7BF92B2DB}"/>
              </a:ext>
            </a:extLst>
          </p:cNvPr>
          <p:cNvSpPr>
            <a:spLocks noGrp="1"/>
          </p:cNvSpPr>
          <p:nvPr>
            <p:ph idx="1"/>
          </p:nvPr>
        </p:nvSpPr>
        <p:spPr>
          <a:xfrm>
            <a:off x="1595634" y="1470235"/>
            <a:ext cx="10231438" cy="493713"/>
          </a:xfrm>
        </p:spPr>
        <p:txBody>
          <a:bodyPr rtlCol="0">
            <a:normAutofit/>
          </a:bodyPr>
          <a:lstStyle/>
          <a:p>
            <a:pPr marR="269240">
              <a:spcAft>
                <a:spcPts val="0"/>
              </a:spcAft>
            </a:pPr>
            <a:r>
              <a:rPr lang="fr-FR" sz="1800" dirty="0">
                <a:effectLst/>
                <a:latin typeface="Cambria" panose="02040503050406030204" pitchFamily="18" charset="0"/>
                <a:ea typeface="Calibri" panose="020F0502020204030204" pitchFamily="34" charset="0"/>
                <a:cs typeface="Cambria" panose="02040503050406030204" pitchFamily="18" charset="0"/>
              </a:rPr>
              <a:t>Dans cette partie Nous exposerons quelques interfaces de notre application. </a:t>
            </a:r>
            <a:endParaRPr lang="fr-MA" sz="1800" dirty="0">
              <a:effectLst/>
              <a:latin typeface="Cambria" panose="02040503050406030204" pitchFamily="18" charset="0"/>
              <a:ea typeface="Calibri" panose="020F0502020204030204" pitchFamily="34" charset="0"/>
              <a:cs typeface="Cambria" panose="02040503050406030204" pitchFamily="18" charset="0"/>
            </a:endParaRPr>
          </a:p>
          <a:p>
            <a:pPr marR="269240">
              <a:spcAft>
                <a:spcPts val="0"/>
              </a:spcAft>
            </a:pPr>
            <a:endParaRPr lang="fr-MA" sz="1800" dirty="0">
              <a:effectLst/>
              <a:latin typeface="Cambria" panose="02040503050406030204" pitchFamily="18" charset="0"/>
              <a:ea typeface="Calibri" panose="020F0502020204030204" pitchFamily="34" charset="0"/>
              <a:cs typeface="Cambria" panose="02040503050406030204" pitchFamily="18" charset="0"/>
            </a:endParaRPr>
          </a:p>
        </p:txBody>
      </p:sp>
      <p:pic>
        <p:nvPicPr>
          <p:cNvPr id="9" name="Image 8">
            <a:extLst>
              <a:ext uri="{FF2B5EF4-FFF2-40B4-BE49-F238E27FC236}">
                <a16:creationId xmlns:a16="http://schemas.microsoft.com/office/drawing/2014/main" id="{32F73CA3-B6DE-4999-AB03-9ADDA67E632A}"/>
              </a:ext>
            </a:extLst>
          </p:cNvPr>
          <p:cNvPicPr>
            <a:picLocks noChangeAspect="1"/>
          </p:cNvPicPr>
          <p:nvPr/>
        </p:nvPicPr>
        <p:blipFill>
          <a:blip r:embed="rId3"/>
          <a:stretch>
            <a:fillRect/>
          </a:stretch>
        </p:blipFill>
        <p:spPr>
          <a:xfrm>
            <a:off x="1449237" y="4422040"/>
            <a:ext cx="2881224" cy="1990831"/>
          </a:xfrm>
          <a:prstGeom prst="rect">
            <a:avLst/>
          </a:prstGeom>
        </p:spPr>
      </p:pic>
      <p:pic>
        <p:nvPicPr>
          <p:cNvPr id="11" name="Image 10">
            <a:extLst>
              <a:ext uri="{FF2B5EF4-FFF2-40B4-BE49-F238E27FC236}">
                <a16:creationId xmlns:a16="http://schemas.microsoft.com/office/drawing/2014/main" id="{44F886DF-057C-4BC2-B33C-2428C0E7EDC2}"/>
              </a:ext>
            </a:extLst>
          </p:cNvPr>
          <p:cNvPicPr>
            <a:picLocks noChangeAspect="1"/>
          </p:cNvPicPr>
          <p:nvPr/>
        </p:nvPicPr>
        <p:blipFill>
          <a:blip r:embed="rId4"/>
          <a:stretch>
            <a:fillRect/>
          </a:stretch>
        </p:blipFill>
        <p:spPr>
          <a:xfrm>
            <a:off x="4502990" y="4422040"/>
            <a:ext cx="2881224" cy="2017713"/>
          </a:xfrm>
          <a:prstGeom prst="rect">
            <a:avLst/>
          </a:prstGeom>
        </p:spPr>
      </p:pic>
      <p:pic>
        <p:nvPicPr>
          <p:cNvPr id="15" name="Image 14">
            <a:extLst>
              <a:ext uri="{FF2B5EF4-FFF2-40B4-BE49-F238E27FC236}">
                <a16:creationId xmlns:a16="http://schemas.microsoft.com/office/drawing/2014/main" id="{AB4307AE-10C3-460B-B470-CEBD062C4389}"/>
              </a:ext>
            </a:extLst>
          </p:cNvPr>
          <p:cNvPicPr>
            <a:picLocks noChangeAspect="1"/>
          </p:cNvPicPr>
          <p:nvPr/>
        </p:nvPicPr>
        <p:blipFill>
          <a:blip r:embed="rId5"/>
          <a:stretch>
            <a:fillRect/>
          </a:stretch>
        </p:blipFill>
        <p:spPr>
          <a:xfrm>
            <a:off x="7556742" y="4448923"/>
            <a:ext cx="2881223" cy="1990830"/>
          </a:xfrm>
          <a:prstGeom prst="rect">
            <a:avLst/>
          </a:prstGeom>
        </p:spPr>
      </p:pic>
      <p:pic>
        <p:nvPicPr>
          <p:cNvPr id="16" name="Image 15">
            <a:extLst>
              <a:ext uri="{FF2B5EF4-FFF2-40B4-BE49-F238E27FC236}">
                <a16:creationId xmlns:a16="http://schemas.microsoft.com/office/drawing/2014/main" id="{22E4C6D7-E47A-48CA-8DC9-605094585609}"/>
              </a:ext>
            </a:extLst>
          </p:cNvPr>
          <p:cNvPicPr>
            <a:picLocks noChangeAspect="1"/>
          </p:cNvPicPr>
          <p:nvPr/>
        </p:nvPicPr>
        <p:blipFill>
          <a:blip r:embed="rId6"/>
          <a:stretch>
            <a:fillRect/>
          </a:stretch>
        </p:blipFill>
        <p:spPr>
          <a:xfrm>
            <a:off x="1449237" y="2157893"/>
            <a:ext cx="2881223" cy="1990830"/>
          </a:xfrm>
          <a:prstGeom prst="rect">
            <a:avLst/>
          </a:prstGeom>
        </p:spPr>
      </p:pic>
      <p:pic>
        <p:nvPicPr>
          <p:cNvPr id="17" name="Image 16">
            <a:extLst>
              <a:ext uri="{FF2B5EF4-FFF2-40B4-BE49-F238E27FC236}">
                <a16:creationId xmlns:a16="http://schemas.microsoft.com/office/drawing/2014/main" id="{B9AA0A87-7AE0-4E22-A7EC-9F30D5850A23}"/>
              </a:ext>
            </a:extLst>
          </p:cNvPr>
          <p:cNvPicPr>
            <a:picLocks noChangeAspect="1"/>
          </p:cNvPicPr>
          <p:nvPr/>
        </p:nvPicPr>
        <p:blipFill>
          <a:blip r:embed="rId7"/>
          <a:stretch>
            <a:fillRect/>
          </a:stretch>
        </p:blipFill>
        <p:spPr>
          <a:xfrm>
            <a:off x="4502989" y="2157893"/>
            <a:ext cx="2881223" cy="1990830"/>
          </a:xfrm>
          <a:prstGeom prst="rect">
            <a:avLst/>
          </a:prstGeom>
        </p:spPr>
      </p:pic>
      <p:pic>
        <p:nvPicPr>
          <p:cNvPr id="18" name="Image 17">
            <a:extLst>
              <a:ext uri="{FF2B5EF4-FFF2-40B4-BE49-F238E27FC236}">
                <a16:creationId xmlns:a16="http://schemas.microsoft.com/office/drawing/2014/main" id="{C4ABB731-C579-48FB-8E5B-EDC1F84ED14B}"/>
              </a:ext>
            </a:extLst>
          </p:cNvPr>
          <p:cNvPicPr>
            <a:picLocks noChangeAspect="1"/>
          </p:cNvPicPr>
          <p:nvPr/>
        </p:nvPicPr>
        <p:blipFill>
          <a:blip r:embed="rId8"/>
          <a:stretch>
            <a:fillRect/>
          </a:stretch>
        </p:blipFill>
        <p:spPr>
          <a:xfrm>
            <a:off x="7556741" y="2197579"/>
            <a:ext cx="2881223" cy="1990830"/>
          </a:xfrm>
          <a:prstGeom prst="rect">
            <a:avLst/>
          </a:prstGeom>
        </p:spPr>
      </p:pic>
    </p:spTree>
    <p:extLst>
      <p:ext uri="{BB962C8B-B14F-4D97-AF65-F5344CB8AC3E}">
        <p14:creationId xmlns:p14="http://schemas.microsoft.com/office/powerpoint/2010/main" val="1348318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marR="269240" algn="ctr">
              <a:lnSpc>
                <a:spcPct val="102000"/>
              </a:lnSpc>
              <a:spcAft>
                <a:spcPts val="800"/>
              </a:spcAft>
            </a:pPr>
            <a:r>
              <a:rPr lang="fr-FR" sz="4400" dirty="0">
                <a:effectLst/>
                <a:latin typeface="Times New Roman" panose="02020603050405020304" pitchFamily="18" charset="0"/>
                <a:ea typeface="Calibri" panose="020F0502020204030204" pitchFamily="34" charset="0"/>
                <a:cs typeface="Times New Roman" panose="02020603050405020304" pitchFamily="18" charset="0"/>
              </a:rPr>
              <a:t>Conclusion Générale</a:t>
            </a:r>
            <a:endParaRPr lang="fr-MA" sz="4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43F5361-68C0-4BF5-80C8-F1E7BF92B2DB}"/>
              </a:ext>
            </a:extLst>
          </p:cNvPr>
          <p:cNvSpPr>
            <a:spLocks noGrp="1"/>
          </p:cNvSpPr>
          <p:nvPr>
            <p:ph idx="1"/>
          </p:nvPr>
        </p:nvSpPr>
        <p:spPr>
          <a:xfrm>
            <a:off x="1141412" y="2249487"/>
            <a:ext cx="9905999" cy="4306588"/>
          </a:xfrm>
        </p:spPr>
        <p:txBody>
          <a:bodyPr vert="horz" lIns="91440" tIns="45720" rIns="91440" bIns="45720" rtlCol="0" anchor="t">
            <a:normAutofit fontScale="85000" lnSpcReduction="10000"/>
          </a:bodyPr>
          <a:lstStyle/>
          <a:p>
            <a:pPr marR="269240">
              <a:lnSpc>
                <a:spcPct val="102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 travail réalisé permet aux Utilisateurs du service Finance de gagner un temps considérable dans le traitement des opérations, tout en évitant de nombreuses erreurs et en permettant une réelle hiérarchisation des documents.</a:t>
            </a: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a:p>
            <a:pPr marR="269240">
              <a:lnSpc>
                <a:spcPct val="102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a:p>
            <a:pPr marR="269240">
              <a:lnSpc>
                <a:spcPct val="102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Bien que le délai dans ce projet fût un critère important, au terme de ce fil rouge la réalisation complète du projet n’a pas été atteinte. Essentiellement, malgré l’application du processus agile de développement, du retard a été pris : </a:t>
            </a: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a:p>
            <a:pPr marR="269240">
              <a:lnSpc>
                <a:spcPct val="102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D’une part, par une mauvaise évaluation du temps de développement de certaines fonctionnalités qui se sont avérées plus complexes que prévu.</a:t>
            </a: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a:p>
            <a:pPr marR="269240">
              <a:lnSpc>
                <a:spcPct val="102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D’autre part, Le manque des connaissances théorique d’un certain nombre d’enivrement de développement, la chose qui m’a forcé de faire ce travail avec mes compétences acquises au cours de ma formation.</a:t>
            </a: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a:p>
            <a:pPr marR="269240">
              <a:lnSpc>
                <a:spcPct val="102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Néanmoins Ce projet m’a permis d’assimiler des connaissances dans le déroulement du processus de développement agile mis en place par l’entreprise, qui, bien qu’il y ait eu quelques aspects impondérables engendrant du retard et qu’il soit quelque peu fastidieux à gérer l’aspect développement et gestion des éléments de ce produit final.</a:t>
            </a: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261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8F936-4D1F-4889-9E19-CDFFCCF2480F}"/>
              </a:ext>
            </a:extLst>
          </p:cNvPr>
          <p:cNvSpPr>
            <a:spLocks noGrp="1"/>
          </p:cNvSpPr>
          <p:nvPr>
            <p:ph type="title"/>
          </p:nvPr>
        </p:nvSpPr>
        <p:spPr/>
        <p:txBody>
          <a:bodyPr>
            <a:normAutofit/>
          </a:bodyPr>
          <a:lstStyle/>
          <a:p>
            <a:r>
              <a:rPr lang="fr-MA" sz="4400" dirty="0"/>
              <a:t>		</a:t>
            </a:r>
            <a:r>
              <a:rPr lang="fr-FR" sz="4400" dirty="0">
                <a:effectLst/>
                <a:latin typeface="Calibri" panose="020F0502020204030204" pitchFamily="34" charset="0"/>
                <a:ea typeface="Calibri" panose="020F0502020204030204" pitchFamily="34" charset="0"/>
                <a:cs typeface="Times New Roman" panose="02020603050405020304" pitchFamily="18" charset="0"/>
              </a:rPr>
              <a:t>TABLE DES MATIERES</a:t>
            </a:r>
            <a:br>
              <a:rPr lang="fr-MA" sz="1800" dirty="0">
                <a:effectLst/>
                <a:latin typeface="Calibri" panose="020F0502020204030204" pitchFamily="34" charset="0"/>
                <a:ea typeface="Calibri" panose="020F0502020204030204" pitchFamily="34" charset="0"/>
                <a:cs typeface="Times New Roman" panose="02020603050405020304" pitchFamily="18" charset="0"/>
              </a:rPr>
            </a:br>
            <a:endParaRPr lang="fr-MA" sz="4400" dirty="0"/>
          </a:p>
        </p:txBody>
      </p:sp>
      <p:sp>
        <p:nvSpPr>
          <p:cNvPr id="3" name="Espace réservé du contenu 2">
            <a:extLst>
              <a:ext uri="{FF2B5EF4-FFF2-40B4-BE49-F238E27FC236}">
                <a16:creationId xmlns:a16="http://schemas.microsoft.com/office/drawing/2014/main" id="{0CD76B87-1B49-47E1-BB4E-51501F2857F8}"/>
              </a:ext>
            </a:extLst>
          </p:cNvPr>
          <p:cNvSpPr>
            <a:spLocks noGrp="1"/>
          </p:cNvSpPr>
          <p:nvPr>
            <p:ph idx="1"/>
          </p:nvPr>
        </p:nvSpPr>
        <p:spPr>
          <a:xfrm>
            <a:off x="1141412" y="1500996"/>
            <a:ext cx="9905999" cy="5055079"/>
          </a:xfrm>
        </p:spPr>
        <p:txBody>
          <a:bodyPr>
            <a:normAutofit fontScale="32500" lnSpcReduction="20000"/>
          </a:bodyPr>
          <a:lstStyle/>
          <a:p>
            <a:r>
              <a:rPr lang="fr-MA" sz="4300" dirty="0"/>
              <a:t>PROBLÉMATIQUE 			</a:t>
            </a:r>
            <a:r>
              <a:rPr lang="fr-MA" sz="6200" dirty="0"/>
              <a:t>3</a:t>
            </a:r>
          </a:p>
          <a:p>
            <a:r>
              <a:rPr lang="fr-FR" sz="4300" dirty="0">
                <a:latin typeface="Rockwell" panose="02060603020205020403" pitchFamily="18" charset="0"/>
              </a:rPr>
              <a:t>INFORMATIONS GÉNÉRALES		</a:t>
            </a:r>
            <a:r>
              <a:rPr lang="fr-FR" sz="6200" dirty="0">
                <a:latin typeface="Rockwell" panose="02060603020205020403" pitchFamily="18" charset="0"/>
              </a:rPr>
              <a:t>4</a:t>
            </a:r>
            <a:r>
              <a:rPr lang="fr-FR" sz="4300" dirty="0">
                <a:latin typeface="Rockwell" panose="02060603020205020403" pitchFamily="18" charset="0"/>
              </a:rPr>
              <a:t>	</a:t>
            </a:r>
          </a:p>
          <a:p>
            <a:r>
              <a:rPr lang="fr-FR" sz="4300" dirty="0">
                <a:latin typeface="Rockwell" panose="02060603020205020403" pitchFamily="18" charset="0"/>
              </a:rPr>
              <a:t>SOLUTIONS PRATIQUES 		</a:t>
            </a:r>
            <a:r>
              <a:rPr lang="fr-FR" sz="6200" dirty="0">
                <a:latin typeface="Rockwell" panose="02060603020205020403" pitchFamily="18" charset="0"/>
              </a:rPr>
              <a:t>6</a:t>
            </a:r>
          </a:p>
          <a:p>
            <a:r>
              <a:rPr lang="fr-CA" sz="4300" b="1" dirty="0">
                <a:effectLst/>
                <a:latin typeface="Calibri" panose="020F0502020204030204" pitchFamily="34" charset="0"/>
                <a:ea typeface="Calibri" panose="020F0502020204030204" pitchFamily="34" charset="0"/>
                <a:cs typeface="Times New Roman" panose="02020603050405020304" pitchFamily="18" charset="0"/>
              </a:rPr>
              <a:t>DIAGRAMME DE CAS D’UTILISATION	</a:t>
            </a:r>
            <a:r>
              <a:rPr lang="fr-CA" sz="6200" b="1" dirty="0">
                <a:effectLst/>
                <a:latin typeface="Calibri" panose="020F0502020204030204" pitchFamily="34" charset="0"/>
                <a:ea typeface="Calibri" panose="020F0502020204030204" pitchFamily="34" charset="0"/>
                <a:cs typeface="Times New Roman" panose="02020603050405020304" pitchFamily="18" charset="0"/>
              </a:rPr>
              <a:t>7</a:t>
            </a:r>
          </a:p>
          <a:p>
            <a:r>
              <a:rPr lang="fr-CA" sz="4300" b="1" dirty="0">
                <a:effectLst/>
                <a:latin typeface="Calibri" panose="020F0502020204030204" pitchFamily="34" charset="0"/>
                <a:ea typeface="Calibri" panose="020F0502020204030204" pitchFamily="34" charset="0"/>
                <a:cs typeface="Times New Roman" panose="02020603050405020304" pitchFamily="18" charset="0"/>
              </a:rPr>
              <a:t>DIAGRAMME DE SÉQUENCE		</a:t>
            </a:r>
            <a:r>
              <a:rPr lang="fr-CA" sz="6200" b="1" dirty="0">
                <a:effectLst/>
                <a:latin typeface="Calibri" panose="020F0502020204030204" pitchFamily="34" charset="0"/>
                <a:ea typeface="Calibri" panose="020F0502020204030204" pitchFamily="34" charset="0"/>
                <a:cs typeface="Times New Roman" panose="02020603050405020304" pitchFamily="18" charset="0"/>
              </a:rPr>
              <a:t>9</a:t>
            </a:r>
            <a:r>
              <a:rPr lang="fr-CA" sz="4300" b="1" dirty="0">
                <a:effectLst/>
                <a:latin typeface="Calibri" panose="020F0502020204030204" pitchFamily="34" charset="0"/>
                <a:ea typeface="Calibri" panose="020F0502020204030204" pitchFamily="34" charset="0"/>
                <a:cs typeface="Times New Roman" panose="02020603050405020304" pitchFamily="18" charset="0"/>
              </a:rPr>
              <a:t>	</a:t>
            </a:r>
          </a:p>
          <a:p>
            <a:r>
              <a:rPr lang="fr-CA" sz="4300" b="1" dirty="0">
                <a:effectLst/>
                <a:latin typeface="Calibri" panose="020F0502020204030204" pitchFamily="34" charset="0"/>
                <a:ea typeface="Calibri" panose="020F0502020204030204" pitchFamily="34" charset="0"/>
                <a:cs typeface="Times New Roman" panose="02020603050405020304" pitchFamily="18" charset="0"/>
              </a:rPr>
              <a:t>DIAGRAMME DE CLASSE 		</a:t>
            </a:r>
            <a:r>
              <a:rPr lang="fr-CA" sz="6200" b="1" dirty="0">
                <a:effectLst/>
                <a:latin typeface="Calibri" panose="020F0502020204030204" pitchFamily="34" charset="0"/>
                <a:ea typeface="Calibri" panose="020F0502020204030204" pitchFamily="34" charset="0"/>
                <a:cs typeface="Times New Roman" panose="02020603050405020304" pitchFamily="18" charset="0"/>
              </a:rPr>
              <a:t>10</a:t>
            </a:r>
          </a:p>
          <a:p>
            <a:r>
              <a:rPr lang="fr-FR" sz="4300" dirty="0">
                <a:effectLst/>
                <a:latin typeface="Calibri" panose="020F0502020204030204" pitchFamily="34" charset="0"/>
                <a:ea typeface="Calibri" panose="020F0502020204030204" pitchFamily="34" charset="0"/>
                <a:cs typeface="Times New Roman" panose="02020603050405020304" pitchFamily="18" charset="0"/>
              </a:rPr>
              <a:t>TECHNOLOGIES UTILISEES 		</a:t>
            </a:r>
            <a:r>
              <a:rPr lang="fr-FR" sz="6200" dirty="0">
                <a:effectLst/>
                <a:latin typeface="Calibri" panose="020F0502020204030204" pitchFamily="34" charset="0"/>
                <a:ea typeface="Calibri" panose="020F0502020204030204" pitchFamily="34" charset="0"/>
                <a:cs typeface="Times New Roman" panose="02020603050405020304" pitchFamily="18" charset="0"/>
              </a:rPr>
              <a:t>11</a:t>
            </a:r>
          </a:p>
          <a:p>
            <a:r>
              <a:rPr lang="fr-FR" sz="4300" dirty="0">
                <a:effectLst/>
                <a:latin typeface="Calibri" panose="020F0502020204030204" pitchFamily="34" charset="0"/>
                <a:ea typeface="Calibri" panose="020F0502020204030204" pitchFamily="34" charset="0"/>
                <a:cs typeface="Times New Roman" panose="02020603050405020304" pitchFamily="18" charset="0"/>
              </a:rPr>
              <a:t>CHOIX DU LANGAGE DE PROGRAMMATION	</a:t>
            </a:r>
            <a:r>
              <a:rPr lang="fr-FR" sz="6200" dirty="0">
                <a:effectLst/>
                <a:latin typeface="Calibri" panose="020F0502020204030204" pitchFamily="34" charset="0"/>
                <a:ea typeface="Calibri" panose="020F0502020204030204" pitchFamily="34" charset="0"/>
                <a:cs typeface="Times New Roman" panose="02020603050405020304" pitchFamily="18" charset="0"/>
              </a:rPr>
              <a:t>12</a:t>
            </a:r>
          </a:p>
          <a:p>
            <a:r>
              <a:rPr lang="fr-FR" sz="4300" b="1" dirty="0">
                <a:effectLst/>
                <a:latin typeface="Chaney"/>
                <a:ea typeface="Calibri" panose="020F0502020204030204" pitchFamily="34" charset="0"/>
                <a:cs typeface="SFBX2074"/>
              </a:rPr>
              <a:t>REALISATION ET TESTS</a:t>
            </a:r>
            <a:r>
              <a:rPr lang="fr-FR" sz="4300" dirty="0">
                <a:effectLst/>
                <a:latin typeface="Calibri" panose="020F0502020204030204" pitchFamily="34" charset="0"/>
                <a:ea typeface="Calibri" panose="020F0502020204030204" pitchFamily="34" charset="0"/>
                <a:cs typeface="Times New Roman" panose="02020603050405020304" pitchFamily="18" charset="0"/>
              </a:rPr>
              <a:t> 		</a:t>
            </a:r>
            <a:r>
              <a:rPr lang="fr-FR" sz="6200" dirty="0">
                <a:effectLst/>
                <a:latin typeface="Calibri" panose="020F0502020204030204" pitchFamily="34" charset="0"/>
                <a:ea typeface="Calibri" panose="020F0502020204030204" pitchFamily="34" charset="0"/>
                <a:cs typeface="Times New Roman" panose="02020603050405020304" pitchFamily="18" charset="0"/>
              </a:rPr>
              <a:t>13</a:t>
            </a:r>
            <a:endParaRPr lang="fr-MA" sz="6200" dirty="0">
              <a:effectLst/>
              <a:latin typeface="Calibri" panose="020F0502020204030204" pitchFamily="34" charset="0"/>
              <a:ea typeface="Calibri" panose="020F0502020204030204" pitchFamily="34" charset="0"/>
              <a:cs typeface="Times New Roman" panose="02020603050405020304" pitchFamily="18" charset="0"/>
            </a:endParaRPr>
          </a:p>
          <a:p>
            <a:r>
              <a:rPr lang="fr-FR" sz="4300" dirty="0">
                <a:effectLst/>
                <a:latin typeface="Times New Roman" panose="02020603050405020304" pitchFamily="18" charset="0"/>
                <a:ea typeface="Calibri" panose="020F0502020204030204" pitchFamily="34" charset="0"/>
                <a:cs typeface="Times New Roman" panose="02020603050405020304" pitchFamily="18" charset="0"/>
              </a:rPr>
              <a:t>CONCLUSION GÉNÉRALE		</a:t>
            </a:r>
            <a:r>
              <a:rPr lang="fr-FR" sz="6200" dirty="0">
                <a:effectLst/>
                <a:latin typeface="Times New Roman" panose="02020603050405020304" pitchFamily="18" charset="0"/>
                <a:ea typeface="Calibri" panose="020F0502020204030204" pitchFamily="34" charset="0"/>
                <a:cs typeface="Times New Roman" panose="02020603050405020304" pitchFamily="18" charset="0"/>
              </a:rPr>
              <a:t>14</a:t>
            </a:r>
            <a:br>
              <a:rPr lang="fr-MA" sz="2400" dirty="0">
                <a:effectLst/>
                <a:latin typeface="Calibri" panose="020F0502020204030204" pitchFamily="34" charset="0"/>
                <a:ea typeface="Calibri" panose="020F0502020204030204" pitchFamily="34" charset="0"/>
                <a:cs typeface="Times New Roman" panose="02020603050405020304" pitchFamily="18" charset="0"/>
              </a:rPr>
            </a:br>
            <a:endParaRPr lang="fr-CA" b="1" dirty="0">
              <a:effectLst/>
              <a:latin typeface="Calibri" panose="020F0502020204030204" pitchFamily="34" charset="0"/>
              <a:ea typeface="Calibri" panose="020F0502020204030204" pitchFamily="34" charset="0"/>
              <a:cs typeface="Times New Roman" panose="02020603050405020304" pitchFamily="18" charset="0"/>
            </a:endParaRPr>
          </a:p>
          <a:p>
            <a:br>
              <a:rPr lang="fr-MA" sz="800" dirty="0">
                <a:effectLst/>
                <a:latin typeface="Calibri" panose="020F0502020204030204" pitchFamily="34" charset="0"/>
                <a:ea typeface="Calibri" panose="020F0502020204030204" pitchFamily="34" charset="0"/>
                <a:cs typeface="Times New Roman" panose="02020603050405020304" pitchFamily="18" charset="0"/>
              </a:rPr>
            </a:br>
            <a:br>
              <a:rPr lang="fr-MA" sz="1050" dirty="0">
                <a:effectLst/>
                <a:latin typeface="Calibri" panose="020F0502020204030204" pitchFamily="34" charset="0"/>
                <a:ea typeface="Calibri" panose="020F0502020204030204" pitchFamily="34" charset="0"/>
                <a:cs typeface="Times New Roman" panose="02020603050405020304" pitchFamily="18" charset="0"/>
              </a:rPr>
            </a:br>
            <a:endParaRPr lang="fr-MA" dirty="0"/>
          </a:p>
        </p:txBody>
      </p:sp>
    </p:spTree>
    <p:extLst>
      <p:ext uri="{BB962C8B-B14F-4D97-AF65-F5344CB8AC3E}">
        <p14:creationId xmlns:p14="http://schemas.microsoft.com/office/powerpoint/2010/main" val="405550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5" y="160449"/>
            <a:ext cx="9905998" cy="1478570"/>
          </a:xfrm>
        </p:spPr>
        <p:txBody>
          <a:bodyPr rtlCol="0">
            <a:normAutofit/>
          </a:bodyPr>
          <a:lstStyle/>
          <a:p>
            <a:pPr rtl="0"/>
            <a:r>
              <a:rPr lang="fr-FR" sz="4400" dirty="0">
                <a:latin typeface="Rockwell" panose="02060603020205020403" pitchFamily="18" charset="0"/>
              </a:rPr>
              <a:t>Problème</a:t>
            </a:r>
          </a:p>
        </p:txBody>
      </p:sp>
      <p:graphicFrame>
        <p:nvGraphicFramePr>
          <p:cNvPr id="4" name="Espace réservé du contenu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260327185"/>
              </p:ext>
            </p:extLst>
          </p:nvPr>
        </p:nvGraphicFramePr>
        <p:xfrm>
          <a:off x="1141413" y="1639019"/>
          <a:ext cx="9906000" cy="4600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368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fr-FR" sz="4400" dirty="0">
                <a:latin typeface="Rockwell" panose="02060603020205020403" pitchFamily="18" charset="0"/>
              </a:rPr>
              <a:t>Informations générales</a:t>
            </a:r>
          </a:p>
        </p:txBody>
      </p:sp>
      <p:sp>
        <p:nvSpPr>
          <p:cNvPr id="3" name="Espace réservé du contenu 2">
            <a:extLst>
              <a:ext uri="{FF2B5EF4-FFF2-40B4-BE49-F238E27FC236}">
                <a16:creationId xmlns:a16="http://schemas.microsoft.com/office/drawing/2014/main" id="{143F5361-68C0-4BF5-80C8-F1E7BF92B2DB}"/>
              </a:ext>
            </a:extLst>
          </p:cNvPr>
          <p:cNvSpPr>
            <a:spLocks noGrp="1"/>
          </p:cNvSpPr>
          <p:nvPr>
            <p:ph idx="1"/>
          </p:nvPr>
        </p:nvSpPr>
        <p:spPr>
          <a:xfrm>
            <a:off x="1141412" y="2249486"/>
            <a:ext cx="9905999" cy="3989995"/>
          </a:xfrm>
        </p:spPr>
        <p:txBody>
          <a:bodyPr rtlCol="0">
            <a:normAutofit lnSpcReduction="10000"/>
          </a:bodyPr>
          <a:lstStyle/>
          <a:p>
            <a:pPr>
              <a:lnSpc>
                <a:spcPct val="102000"/>
              </a:lnSpc>
              <a:spcAft>
                <a:spcPts val="800"/>
              </a:spcAft>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Quoi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Au terme du sujet de mon stage, mon encadrante m’a proposé de créer un site web pour faciliter la gestion des opérations (Mise à disposition &amp; Ordres de virement) et les signatures en ligne d’une façon simple et rapide pour aboutir vers la fin à un travail professionnel et éliminer la redondance dans chaque opération.</a:t>
            </a:r>
          </a:p>
          <a:p>
            <a:pPr marR="269240">
              <a:lnSpc>
                <a:spcPct val="102000"/>
              </a:lnSpc>
              <a:spcAft>
                <a:spcPts val="800"/>
              </a:spcAft>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Pourquoi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Le travail se fait d’une façon manuelle et répétitive ce qui le rend non producteur et casse-tête. Dans un premier temps l’agent doit retrouver le dernier document afin de récupérer son identifiant, incrémenter le numéro par 1 ce qui lui donne le nouveau document de travail, ensuite saisir les informations d’un bénéficiaire dans une base de données après recopier ses champs insérés dans un document Word objet d’une impression vers la fin, ce travail se répète à son tour d’une manière infinie.</a:t>
            </a: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a:p>
            <a:pPr marR="269240">
              <a:lnSpc>
                <a:spcPct val="102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Apres l’impression du document ce dernier est transmit vers les signataires pour qu’il soit valide et envoyer à la banque associée à chaque document pour continuer les procédures </a:t>
            </a: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2000"/>
              </a:lnSpc>
              <a:spcAft>
                <a:spcPts val="800"/>
              </a:spcAft>
            </a:pP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21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F46DE-D67D-4F07-9A47-61C5AC6503E0}"/>
              </a:ext>
            </a:extLst>
          </p:cNvPr>
          <p:cNvSpPr>
            <a:spLocks noGrp="1"/>
          </p:cNvSpPr>
          <p:nvPr>
            <p:ph type="title"/>
          </p:nvPr>
        </p:nvSpPr>
        <p:spPr/>
        <p:txBody>
          <a:bodyPr/>
          <a:lstStyle/>
          <a:p>
            <a:r>
              <a:rPr lang="fr-FR" sz="4400" dirty="0">
                <a:latin typeface="Rockwell" panose="02060603020205020403" pitchFamily="18" charset="0"/>
              </a:rPr>
              <a:t>Informations</a:t>
            </a:r>
            <a:r>
              <a:rPr lang="fr-FR" sz="3600" dirty="0">
                <a:latin typeface="Rockwell" panose="02060603020205020403" pitchFamily="18" charset="0"/>
              </a:rPr>
              <a:t> générales</a:t>
            </a:r>
            <a:endParaRPr lang="fr-MA" dirty="0"/>
          </a:p>
        </p:txBody>
      </p:sp>
      <p:sp>
        <p:nvSpPr>
          <p:cNvPr id="3" name="Espace réservé du contenu 2">
            <a:extLst>
              <a:ext uri="{FF2B5EF4-FFF2-40B4-BE49-F238E27FC236}">
                <a16:creationId xmlns:a16="http://schemas.microsoft.com/office/drawing/2014/main" id="{C8174EAC-D255-40F0-AFE1-119C1953D3D6}"/>
              </a:ext>
            </a:extLst>
          </p:cNvPr>
          <p:cNvSpPr>
            <a:spLocks noGrp="1"/>
          </p:cNvSpPr>
          <p:nvPr>
            <p:ph idx="1"/>
          </p:nvPr>
        </p:nvSpPr>
        <p:spPr/>
        <p:txBody>
          <a:bodyPr/>
          <a:lstStyle/>
          <a:p>
            <a:pPr marR="269240">
              <a:lnSpc>
                <a:spcPct val="102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 ‘est d’ici que découle le besoin de trouver une solution pour faciliter la tâche.</a:t>
            </a: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269240" indent="0">
              <a:lnSpc>
                <a:spcPct val="102000"/>
              </a:lnSpc>
              <a:spcAft>
                <a:spcPts val="800"/>
              </a:spcAft>
              <a:buNone/>
            </a:pP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a:p>
            <a:pPr marR="269240">
              <a:lnSpc>
                <a:spcPct val="102000"/>
              </a:lnSpc>
              <a:spcAft>
                <a:spcPts val="800"/>
              </a:spcAft>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Comment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L’idée consiste à créer un site web liée à une base de données. Cette application va informatiser les tâches effectuées par l’agent responsable.</a:t>
            </a:r>
            <a:endParaRPr lang="fr-M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MA" dirty="0"/>
          </a:p>
        </p:txBody>
      </p:sp>
    </p:spTree>
    <p:extLst>
      <p:ext uri="{BB962C8B-B14F-4D97-AF65-F5344CB8AC3E}">
        <p14:creationId xmlns:p14="http://schemas.microsoft.com/office/powerpoint/2010/main" val="3833038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fr-FR" sz="4400" dirty="0">
                <a:latin typeface="Rockwell" panose="02060603020205020403" pitchFamily="18" charset="0"/>
              </a:rPr>
              <a:t>Solutions pratiques </a:t>
            </a:r>
          </a:p>
        </p:txBody>
      </p:sp>
      <p:graphicFrame>
        <p:nvGraphicFramePr>
          <p:cNvPr id="4" name="Espace réservé du contenu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401860124"/>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341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r>
              <a:rPr lang="fr-CA" sz="4400" b="1" dirty="0">
                <a:effectLst/>
                <a:latin typeface="Calibri" panose="020F0502020204030204" pitchFamily="34" charset="0"/>
                <a:ea typeface="Calibri" panose="020F0502020204030204" pitchFamily="34" charset="0"/>
                <a:cs typeface="Times New Roman" panose="02020603050405020304" pitchFamily="18" charset="0"/>
              </a:rPr>
              <a:t>Diagramme de cas d’utilisation</a:t>
            </a:r>
            <a:br>
              <a:rPr lang="fr-MA" sz="1800" dirty="0">
                <a:effectLst/>
                <a:latin typeface="Calibri" panose="020F0502020204030204" pitchFamily="34" charset="0"/>
                <a:ea typeface="Calibri" panose="020F0502020204030204" pitchFamily="34" charset="0"/>
                <a:cs typeface="Times New Roman" panose="02020603050405020304" pitchFamily="18" charset="0"/>
              </a:rPr>
            </a:br>
            <a:endParaRPr lang="fr-FR" sz="4400" dirty="0">
              <a:latin typeface="Rockwell" panose="02060603020205020403" pitchFamily="18" charset="0"/>
            </a:endParaRPr>
          </a:p>
        </p:txBody>
      </p:sp>
      <p:pic>
        <p:nvPicPr>
          <p:cNvPr id="14" name="Image 13">
            <a:extLst>
              <a:ext uri="{FF2B5EF4-FFF2-40B4-BE49-F238E27FC236}">
                <a16:creationId xmlns:a16="http://schemas.microsoft.com/office/drawing/2014/main" id="{792909BC-BAAF-4E89-AE7A-4DD25B44292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61000" y="1994950"/>
            <a:ext cx="5759450" cy="4188460"/>
          </a:xfrm>
          <a:prstGeom prst="rect">
            <a:avLst/>
          </a:prstGeom>
          <a:noFill/>
          <a:ln>
            <a:noFill/>
          </a:ln>
        </p:spPr>
      </p:pic>
    </p:spTree>
    <p:extLst>
      <p:ext uri="{BB962C8B-B14F-4D97-AF65-F5344CB8AC3E}">
        <p14:creationId xmlns:p14="http://schemas.microsoft.com/office/powerpoint/2010/main" val="139841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757A4C-6F72-47CB-B3A8-D0C8E5FB2DE0}"/>
              </a:ext>
            </a:extLst>
          </p:cNvPr>
          <p:cNvSpPr>
            <a:spLocks noGrp="1"/>
          </p:cNvSpPr>
          <p:nvPr>
            <p:ph type="title"/>
          </p:nvPr>
        </p:nvSpPr>
        <p:spPr>
          <a:xfrm>
            <a:off x="1141410" y="828886"/>
            <a:ext cx="9905998" cy="1035170"/>
          </a:xfrm>
        </p:spPr>
        <p:txBody>
          <a:bodyPr>
            <a:noAutofit/>
          </a:bodyPr>
          <a:lstStyle/>
          <a:p>
            <a:pPr>
              <a:lnSpc>
                <a:spcPct val="102000"/>
              </a:lnSpc>
              <a:spcAft>
                <a:spcPts val="800"/>
              </a:spcAft>
            </a:pPr>
            <a:r>
              <a:rPr lang="fr-CA" sz="4400" b="1" dirty="0">
                <a:effectLst/>
                <a:latin typeface="Calibri" panose="020F0502020204030204" pitchFamily="34" charset="0"/>
                <a:ea typeface="Calibri" panose="020F0502020204030204" pitchFamily="34" charset="0"/>
                <a:cs typeface="Times New Roman" panose="02020603050405020304" pitchFamily="18" charset="0"/>
              </a:rPr>
              <a:t>Diagramme de cas d’utilisation</a:t>
            </a:r>
            <a:br>
              <a:rPr lang="fr-MA" sz="4400" dirty="0">
                <a:effectLst/>
                <a:latin typeface="Calibri" panose="020F0502020204030204" pitchFamily="34" charset="0"/>
                <a:ea typeface="Calibri" panose="020F0502020204030204" pitchFamily="34" charset="0"/>
                <a:cs typeface="Times New Roman" panose="02020603050405020304" pitchFamily="18" charset="0"/>
              </a:rPr>
            </a:br>
            <a:br>
              <a:rPr lang="fr-MA" sz="4400" dirty="0">
                <a:effectLst/>
                <a:latin typeface="Times New Roman" panose="02020603050405020304" pitchFamily="18" charset="0"/>
                <a:ea typeface="Times New Roman" panose="02020603050405020304" pitchFamily="18" charset="0"/>
              </a:rPr>
            </a:br>
            <a:endParaRPr lang="fr-MA" sz="4400" dirty="0"/>
          </a:p>
        </p:txBody>
      </p:sp>
      <p:sp>
        <p:nvSpPr>
          <p:cNvPr id="3" name="Espace réservé du contenu 2">
            <a:extLst>
              <a:ext uri="{FF2B5EF4-FFF2-40B4-BE49-F238E27FC236}">
                <a16:creationId xmlns:a16="http://schemas.microsoft.com/office/drawing/2014/main" id="{48ACD774-0B76-4CDE-A287-94A9AFA3C517}"/>
              </a:ext>
            </a:extLst>
          </p:cNvPr>
          <p:cNvSpPr>
            <a:spLocks noGrp="1"/>
          </p:cNvSpPr>
          <p:nvPr>
            <p:ph sz="half" idx="1"/>
          </p:nvPr>
        </p:nvSpPr>
        <p:spPr>
          <a:xfrm>
            <a:off x="1141410" y="2249486"/>
            <a:ext cx="4878389" cy="4151314"/>
          </a:xfrm>
        </p:spPr>
        <p:txBody>
          <a:bodyPr>
            <a:normAutofit fontScale="92500" lnSpcReduction="20000"/>
          </a:bodyPr>
          <a:lstStyle/>
          <a:p>
            <a:r>
              <a:rPr lang="en-US" sz="1800" b="1" dirty="0">
                <a:effectLst/>
                <a:latin typeface="Courier New" panose="02070309020205020404" pitchFamily="49" charset="0"/>
                <a:ea typeface="Courier New" panose="02070309020205020404" pitchFamily="49" charset="0"/>
                <a:cs typeface="Courier New" panose="02070309020205020404" pitchFamily="49" charset="0"/>
              </a:rPr>
              <a:t>Administrator</a:t>
            </a:r>
            <a:r>
              <a:rPr lang="en-US" sz="1800" b="1" spc="-25" dirty="0">
                <a:effectLst/>
                <a:latin typeface="Courier New" panose="02070309020205020404" pitchFamily="49" charset="0"/>
                <a:ea typeface="Courier New" panose="02070309020205020404" pitchFamily="49" charset="0"/>
                <a:cs typeface="Courier New" panose="02070309020205020404" pitchFamily="49" charset="0"/>
              </a:rPr>
              <a:t>:</a:t>
            </a:r>
            <a:endParaRPr lang="fr-MA" sz="1800" b="1" dirty="0">
              <a:effectLst/>
              <a:latin typeface="Courier New" panose="02070309020205020404" pitchFamily="49" charset="0"/>
              <a:ea typeface="Courier New" panose="02070309020205020404" pitchFamily="49" charset="0"/>
              <a:cs typeface="Courier New" panose="02070309020205020404" pitchFamily="49" charset="0"/>
            </a:endParaRPr>
          </a:p>
          <a:p>
            <a:r>
              <a:rPr lang="fr-FR" dirty="0"/>
              <a:t>	S’authentifier</a:t>
            </a:r>
          </a:p>
          <a:p>
            <a:r>
              <a:rPr lang="fr-FR" dirty="0"/>
              <a:t>	Ajouter un document</a:t>
            </a:r>
          </a:p>
          <a:p>
            <a:r>
              <a:rPr lang="fr-FR" dirty="0"/>
              <a:t>	Ajouter un signataire</a:t>
            </a:r>
          </a:p>
          <a:p>
            <a:r>
              <a:rPr lang="fr-FR" dirty="0"/>
              <a:t>	Gérer des informations du profile</a:t>
            </a:r>
          </a:p>
          <a:p>
            <a:r>
              <a:rPr lang="fr-FR" dirty="0"/>
              <a:t>	Télécharger la liste des documents</a:t>
            </a:r>
          </a:p>
          <a:p>
            <a:r>
              <a:rPr lang="fr-FR" dirty="0"/>
              <a:t>	Consulter tous les documents </a:t>
            </a:r>
          </a:p>
          <a:p>
            <a:r>
              <a:rPr lang="fr-FR" dirty="0"/>
              <a:t>	Imprimer un document signé</a:t>
            </a:r>
            <a:endParaRPr lang="fr-MA" dirty="0"/>
          </a:p>
        </p:txBody>
      </p:sp>
      <p:sp>
        <p:nvSpPr>
          <p:cNvPr id="4" name="Espace réservé du contenu 3">
            <a:extLst>
              <a:ext uri="{FF2B5EF4-FFF2-40B4-BE49-F238E27FC236}">
                <a16:creationId xmlns:a16="http://schemas.microsoft.com/office/drawing/2014/main" id="{6D485AD1-9863-4F41-852E-CB2EBD3197AE}"/>
              </a:ext>
            </a:extLst>
          </p:cNvPr>
          <p:cNvSpPr>
            <a:spLocks noGrp="1"/>
          </p:cNvSpPr>
          <p:nvPr>
            <p:ph sz="half" idx="2"/>
          </p:nvPr>
        </p:nvSpPr>
        <p:spPr>
          <a:xfrm>
            <a:off x="6172200" y="2249485"/>
            <a:ext cx="4875211" cy="4013291"/>
          </a:xfrm>
        </p:spPr>
        <p:txBody>
          <a:bodyPr>
            <a:normAutofit fontScale="92500" lnSpcReduction="20000"/>
          </a:bodyPr>
          <a:lstStyle/>
          <a:p>
            <a:r>
              <a:rPr lang="fr-FR" dirty="0"/>
              <a:t>o	Signataire :</a:t>
            </a:r>
          </a:p>
          <a:p>
            <a:r>
              <a:rPr lang="fr-FR" dirty="0"/>
              <a:t>	S’inscrire </a:t>
            </a:r>
          </a:p>
          <a:p>
            <a:r>
              <a:rPr lang="fr-FR" dirty="0"/>
              <a:t>	S’authentifier</a:t>
            </a:r>
          </a:p>
          <a:p>
            <a:r>
              <a:rPr lang="fr-FR" dirty="0"/>
              <a:t>	Ajouter une signature</a:t>
            </a:r>
          </a:p>
          <a:p>
            <a:r>
              <a:rPr lang="fr-FR" dirty="0"/>
              <a:t>	Gérer des informations du profile</a:t>
            </a:r>
          </a:p>
          <a:p>
            <a:r>
              <a:rPr lang="fr-FR" dirty="0"/>
              <a:t>	Télécharger la liste des documents</a:t>
            </a:r>
          </a:p>
          <a:p>
            <a:r>
              <a:rPr lang="fr-FR" dirty="0"/>
              <a:t>	Consulter les documents non signés</a:t>
            </a:r>
            <a:endParaRPr lang="fr-MA" dirty="0"/>
          </a:p>
        </p:txBody>
      </p:sp>
      <p:sp>
        <p:nvSpPr>
          <p:cNvPr id="6" name="ZoneTexte 5">
            <a:extLst>
              <a:ext uri="{FF2B5EF4-FFF2-40B4-BE49-F238E27FC236}">
                <a16:creationId xmlns:a16="http://schemas.microsoft.com/office/drawing/2014/main" id="{37C92569-A080-4CDC-901A-6FC1E3830A3B}"/>
              </a:ext>
            </a:extLst>
          </p:cNvPr>
          <p:cNvSpPr txBox="1"/>
          <p:nvPr/>
        </p:nvSpPr>
        <p:spPr>
          <a:xfrm>
            <a:off x="1141410" y="1125392"/>
            <a:ext cx="7712368" cy="738664"/>
          </a:xfrm>
          <a:prstGeom prst="rect">
            <a:avLst/>
          </a:prstGeom>
          <a:noFill/>
        </p:spPr>
        <p:txBody>
          <a:bodyPr wrap="none" rtlCol="0">
            <a:spAutoFit/>
          </a:bodyPr>
          <a:lstStyle/>
          <a:p>
            <a:r>
              <a:rPr lang="fr-CA" sz="2400" dirty="0">
                <a:effectLst/>
                <a:latin typeface="Times New Roman" panose="02020603050405020304" pitchFamily="18" charset="0"/>
                <a:ea typeface="Times New Roman" panose="02020603050405020304" pitchFamily="18" charset="0"/>
              </a:rPr>
              <a:t>Les acteurs et les cas d’utilisations de notre application sont :</a:t>
            </a:r>
          </a:p>
          <a:p>
            <a:endParaRPr lang="fr-MA" dirty="0"/>
          </a:p>
        </p:txBody>
      </p:sp>
    </p:spTree>
    <p:extLst>
      <p:ext uri="{BB962C8B-B14F-4D97-AF65-F5344CB8AC3E}">
        <p14:creationId xmlns:p14="http://schemas.microsoft.com/office/powerpoint/2010/main" val="413961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CE02BA-9778-4261-8D05-95F5A2ABD202}"/>
              </a:ext>
            </a:extLst>
          </p:cNvPr>
          <p:cNvSpPr>
            <a:spLocks noGrp="1"/>
          </p:cNvSpPr>
          <p:nvPr>
            <p:ph type="title"/>
          </p:nvPr>
        </p:nvSpPr>
        <p:spPr/>
        <p:txBody>
          <a:bodyPr/>
          <a:lstStyle/>
          <a:p>
            <a:r>
              <a:rPr lang="fr-CA" sz="4400" b="1" dirty="0">
                <a:effectLst/>
                <a:latin typeface="Calibri" panose="020F0502020204030204" pitchFamily="34" charset="0"/>
                <a:ea typeface="Calibri" panose="020F0502020204030204" pitchFamily="34" charset="0"/>
                <a:cs typeface="Times New Roman" panose="02020603050405020304" pitchFamily="18" charset="0"/>
              </a:rPr>
              <a:t>Diagramme de séquence</a:t>
            </a:r>
            <a:br>
              <a:rPr lang="fr-MA" sz="1800" dirty="0">
                <a:effectLst/>
                <a:latin typeface="Calibri" panose="020F0502020204030204" pitchFamily="34" charset="0"/>
                <a:ea typeface="Calibri" panose="020F0502020204030204" pitchFamily="34" charset="0"/>
                <a:cs typeface="Times New Roman" panose="02020603050405020304" pitchFamily="18" charset="0"/>
              </a:rPr>
            </a:br>
            <a:endParaRPr lang="fr-MA" dirty="0"/>
          </a:p>
        </p:txBody>
      </p:sp>
      <p:pic>
        <p:nvPicPr>
          <p:cNvPr id="6" name="Espace réservé du contenu 5">
            <a:extLst>
              <a:ext uri="{FF2B5EF4-FFF2-40B4-BE49-F238E27FC236}">
                <a16:creationId xmlns:a16="http://schemas.microsoft.com/office/drawing/2014/main" id="{5B0589A5-4113-4B8E-BCF6-6F68E2C19217}"/>
              </a:ext>
            </a:extLst>
          </p:cNvPr>
          <p:cNvPicPr>
            <a:picLocks noGrp="1" noChangeAspect="1"/>
          </p:cNvPicPr>
          <p:nvPr>
            <p:ph sz="half" idx="1"/>
          </p:nvPr>
        </p:nvPicPr>
        <p:blipFill>
          <a:blip r:embed="rId2"/>
          <a:stretch>
            <a:fillRect/>
          </a:stretch>
        </p:blipFill>
        <p:spPr>
          <a:xfrm>
            <a:off x="1483553" y="1783661"/>
            <a:ext cx="8850892" cy="4185818"/>
          </a:xfrm>
        </p:spPr>
      </p:pic>
    </p:spTree>
    <p:extLst>
      <p:ext uri="{BB962C8B-B14F-4D97-AF65-F5344CB8AC3E}">
        <p14:creationId xmlns:p14="http://schemas.microsoft.com/office/powerpoint/2010/main" val="2729855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4_TF77815013" id="{1E63A3F3-EF3D-4FBB-9BC6-FF1129928CC1}" vid="{D390F830-A480-4B13-B3B6-57818ECCAE2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Cycle problèmesolution </Template>
  <TotalTime>109</TotalTime>
  <Words>998</Words>
  <Application>Microsoft Office PowerPoint</Application>
  <PresentationFormat>Grand écran</PresentationFormat>
  <Paragraphs>95</Paragraphs>
  <Slides>14</Slides>
  <Notes>7</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Arial</vt:lpstr>
      <vt:lpstr>Calibri</vt:lpstr>
      <vt:lpstr>Cambria</vt:lpstr>
      <vt:lpstr>Chaney</vt:lpstr>
      <vt:lpstr>Courier New</vt:lpstr>
      <vt:lpstr>Rockwell</vt:lpstr>
      <vt:lpstr>Tahoma</vt:lpstr>
      <vt:lpstr>Times New Roman</vt:lpstr>
      <vt:lpstr>Tw Cen MT</vt:lpstr>
      <vt:lpstr>Wingdings</vt:lpstr>
      <vt:lpstr>Circuit</vt:lpstr>
      <vt:lpstr>&lt; Présentation du projet fil rouge&gt;</vt:lpstr>
      <vt:lpstr>  TABLE DES MATIERES </vt:lpstr>
      <vt:lpstr>Problème</vt:lpstr>
      <vt:lpstr>Informations générales</vt:lpstr>
      <vt:lpstr>Informations générales</vt:lpstr>
      <vt:lpstr>Solutions pratiques </vt:lpstr>
      <vt:lpstr>Diagramme de cas d’utilisation </vt:lpstr>
      <vt:lpstr>Diagramme de cas d’utilisation  </vt:lpstr>
      <vt:lpstr>Diagramme de séquence </vt:lpstr>
      <vt:lpstr>Diagramme de classe  </vt:lpstr>
      <vt:lpstr>TECHNOLOGIES UTILISEES  </vt:lpstr>
      <vt:lpstr>Choix du langage de programmation </vt:lpstr>
      <vt:lpstr>REALISATION ET TESTS</vt:lpstr>
      <vt:lpstr>Conclusion Générale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 Présentation du projet fil rouge&gt;</dc:title>
  <dc:creator>Mehdi Choukri</dc:creator>
  <cp:lastModifiedBy>Mehdi Choukri</cp:lastModifiedBy>
  <cp:revision>7</cp:revision>
  <dcterms:created xsi:type="dcterms:W3CDTF">2020-08-31T20:36:42Z</dcterms:created>
  <dcterms:modified xsi:type="dcterms:W3CDTF">2020-08-31T22:25:56Z</dcterms:modified>
</cp:coreProperties>
</file>