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0AB1933-E6FB-45D6-B55E-1AB9853D2C9E}">
          <p14:sldIdLst>
            <p14:sldId id="256"/>
            <p14:sldId id="257"/>
            <p14:sldId id="258"/>
            <p14:sldId id="259"/>
            <p14:sldId id="260"/>
            <p14:sldId id="261"/>
            <p14:sldId id="262"/>
            <p14:sldId id="265"/>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p:scale>
          <a:sx n="55" d="100"/>
          <a:sy n="55" d="100"/>
        </p:scale>
        <p:origin x="1260" y="4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9550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1723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7104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2957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2478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1490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7476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2985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1568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17345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3150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41095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60" r:id="rId10"/>
    <p:sldLayoutId id="2147483759"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9A5074C-4498-484E-B039-7C1E3944FF9A}"/>
              </a:ext>
            </a:extLst>
          </p:cNvPr>
          <p:cNvSpPr>
            <a:spLocks noGrp="1"/>
          </p:cNvSpPr>
          <p:nvPr>
            <p:ph type="ctrTitle"/>
          </p:nvPr>
        </p:nvSpPr>
        <p:spPr>
          <a:xfrm>
            <a:off x="5220928" y="965200"/>
            <a:ext cx="5999002" cy="4927600"/>
          </a:xfrm>
        </p:spPr>
        <p:txBody>
          <a:bodyPr anchor="ctr">
            <a:normAutofit/>
          </a:bodyPr>
          <a:lstStyle/>
          <a:p>
            <a:pPr fontAlgn="base"/>
            <a:r>
              <a:rPr lang="fr-FR" sz="2000" dirty="0">
                <a:latin typeface="Comic Sans MS" panose="030F0702030302020204" pitchFamily="66" charset="0"/>
              </a:rPr>
              <a:t>Les termes de </a:t>
            </a:r>
            <a:r>
              <a:rPr lang="fr-FR" sz="2000" b="1" dirty="0">
                <a:latin typeface="Comic Sans MS" panose="030F0702030302020204" pitchFamily="66" charset="0"/>
              </a:rPr>
              <a:t>zoning</a:t>
            </a:r>
            <a:r>
              <a:rPr lang="fr-FR" sz="2000" dirty="0">
                <a:latin typeface="Comic Sans MS" panose="030F0702030302020204" pitchFamily="66" charset="0"/>
              </a:rPr>
              <a:t>, </a:t>
            </a:r>
            <a:r>
              <a:rPr lang="fr-FR" sz="2000" b="1" dirty="0">
                <a:latin typeface="Comic Sans MS" panose="030F0702030302020204" pitchFamily="66" charset="0"/>
              </a:rPr>
              <a:t>wireframe</a:t>
            </a:r>
            <a:r>
              <a:rPr lang="fr-FR" sz="2000" dirty="0">
                <a:latin typeface="Comic Sans MS" panose="030F0702030302020204" pitchFamily="66" charset="0"/>
              </a:rPr>
              <a:t>, </a:t>
            </a:r>
            <a:r>
              <a:rPr lang="fr-FR" sz="2000" b="1" dirty="0">
                <a:latin typeface="Comic Sans MS" panose="030F0702030302020204" pitchFamily="66" charset="0"/>
              </a:rPr>
              <a:t>mockup</a:t>
            </a:r>
            <a:r>
              <a:rPr lang="fr-FR" sz="2000" dirty="0">
                <a:latin typeface="Comic Sans MS" panose="030F0702030302020204" pitchFamily="66" charset="0"/>
              </a:rPr>
              <a:t> et </a:t>
            </a:r>
            <a:r>
              <a:rPr lang="fr-FR" sz="2000" b="1" dirty="0">
                <a:latin typeface="Comic Sans MS" panose="030F0702030302020204" pitchFamily="66" charset="0"/>
              </a:rPr>
              <a:t>prototype</a:t>
            </a:r>
            <a:r>
              <a:rPr lang="fr-FR" sz="2000" dirty="0">
                <a:latin typeface="Comic Sans MS" panose="030F0702030302020204" pitchFamily="66" charset="0"/>
              </a:rPr>
              <a:t> ont trait à l’ergonomie et la conception d’interface, on les retrouve dans la plupart des projets digitaux. Ils ne sont pas synonymes (contrairement aux idées reçues) mais correspondent à des étapes distinctes.</a:t>
            </a:r>
            <a:br>
              <a:rPr lang="fr-FR" sz="2000" dirty="0">
                <a:latin typeface="Comic Sans MS" panose="030F0702030302020204" pitchFamily="66" charset="0"/>
              </a:rPr>
            </a:br>
            <a:r>
              <a:rPr lang="fr-FR" sz="2000" dirty="0">
                <a:latin typeface="Comic Sans MS" panose="030F0702030302020204" pitchFamily="66" charset="0"/>
              </a:rPr>
              <a:t>Point sur la terminologie !</a:t>
            </a:r>
            <a:br>
              <a:rPr lang="fr-FR" dirty="0"/>
            </a:br>
            <a:endParaRPr lang="fr-MA" sz="1600" dirty="0">
              <a:solidFill>
                <a:schemeClr val="tx2"/>
              </a:solidFill>
            </a:endParaRPr>
          </a:p>
        </p:txBody>
      </p:sp>
      <p:sp>
        <p:nvSpPr>
          <p:cNvPr id="10"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D3AEB371-ED4A-4EC2-AFFB-EEB12D69AFC7}"/>
              </a:ext>
            </a:extLst>
          </p:cNvPr>
          <p:cNvSpPr>
            <a:spLocks noGrp="1"/>
          </p:cNvSpPr>
          <p:nvPr>
            <p:ph type="subTitle" idx="1"/>
          </p:nvPr>
        </p:nvSpPr>
        <p:spPr>
          <a:xfrm>
            <a:off x="823356" y="1159565"/>
            <a:ext cx="2938022" cy="4439055"/>
          </a:xfrm>
        </p:spPr>
        <p:txBody>
          <a:bodyPr anchor="ctr">
            <a:normAutofit/>
          </a:bodyPr>
          <a:lstStyle/>
          <a:p>
            <a:r>
              <a:rPr lang="fr-FR" dirty="0">
                <a:solidFill>
                  <a:schemeClr val="bg1"/>
                </a:solidFill>
                <a:latin typeface="Comic Sans MS" panose="030F0702030302020204" pitchFamily="66" charset="0"/>
              </a:rPr>
              <a:t>Quelle est la différence entre le Zoning, Wireframe, Mockup et Prototype ?</a:t>
            </a:r>
          </a:p>
          <a:p>
            <a:endParaRPr lang="fr-MA" dirty="0">
              <a:solidFill>
                <a:srgbClr val="FFFFFF"/>
              </a:solidFill>
            </a:endParaRPr>
          </a:p>
        </p:txBody>
      </p:sp>
    </p:spTree>
    <p:extLst>
      <p:ext uri="{BB962C8B-B14F-4D97-AF65-F5344CB8AC3E}">
        <p14:creationId xmlns:p14="http://schemas.microsoft.com/office/powerpoint/2010/main" val="33170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31712F-2CAA-4ECA-B781-71203050E5CE}"/>
              </a:ext>
            </a:extLst>
          </p:cNvPr>
          <p:cNvSpPr>
            <a:spLocks noGrp="1"/>
          </p:cNvSpPr>
          <p:nvPr>
            <p:ph type="title"/>
          </p:nvPr>
        </p:nvSpPr>
        <p:spPr/>
        <p:txBody>
          <a:bodyPr/>
          <a:lstStyle/>
          <a:p>
            <a:pPr algn="ctr"/>
            <a:r>
              <a:rPr lang="fr-MA" dirty="0">
                <a:latin typeface="Comic Sans MS" panose="030F0702030302020204" pitchFamily="66" charset="0"/>
              </a:rPr>
              <a:t>Prototype</a:t>
            </a:r>
            <a:endParaRPr lang="fr-MA" dirty="0"/>
          </a:p>
        </p:txBody>
      </p:sp>
      <p:pic>
        <p:nvPicPr>
          <p:cNvPr id="5" name="Espace réservé du contenu 4">
            <a:extLst>
              <a:ext uri="{FF2B5EF4-FFF2-40B4-BE49-F238E27FC236}">
                <a16:creationId xmlns:a16="http://schemas.microsoft.com/office/drawing/2014/main" id="{9678988E-6845-409D-A091-83EC6AA52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112" y="2212372"/>
            <a:ext cx="9151240" cy="3760788"/>
          </a:xfrm>
        </p:spPr>
      </p:pic>
    </p:spTree>
    <p:extLst>
      <p:ext uri="{BB962C8B-B14F-4D97-AF65-F5344CB8AC3E}">
        <p14:creationId xmlns:p14="http://schemas.microsoft.com/office/powerpoint/2010/main" val="382680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097B1-D39C-4A95-AFCB-023C0B4EDCF1}"/>
              </a:ext>
            </a:extLst>
          </p:cNvPr>
          <p:cNvSpPr>
            <a:spLocks noGrp="1"/>
          </p:cNvSpPr>
          <p:nvPr>
            <p:ph type="ctrTitle"/>
          </p:nvPr>
        </p:nvSpPr>
        <p:spPr>
          <a:xfrm>
            <a:off x="1502394" y="932573"/>
            <a:ext cx="8625454" cy="2053696"/>
          </a:xfrm>
        </p:spPr>
        <p:txBody>
          <a:bodyPr>
            <a:normAutofit fontScale="90000"/>
          </a:bodyPr>
          <a:lstStyle/>
          <a:p>
            <a:pPr algn="ctr"/>
            <a:r>
              <a:rPr lang="fr-MA" sz="6700" dirty="0"/>
              <a:t>Qu’est-ce que le Zoning ?</a:t>
            </a:r>
            <a:br>
              <a:rPr lang="fr-MA" dirty="0"/>
            </a:br>
            <a:endParaRPr lang="fr-MA" dirty="0"/>
          </a:p>
        </p:txBody>
      </p:sp>
      <p:sp>
        <p:nvSpPr>
          <p:cNvPr id="3" name="Sous-titre 2">
            <a:extLst>
              <a:ext uri="{FF2B5EF4-FFF2-40B4-BE49-F238E27FC236}">
                <a16:creationId xmlns:a16="http://schemas.microsoft.com/office/drawing/2014/main" id="{0D07EFAD-F5FA-405C-8603-85789EEFA6ED}"/>
              </a:ext>
            </a:extLst>
          </p:cNvPr>
          <p:cNvSpPr>
            <a:spLocks noGrp="1"/>
          </p:cNvSpPr>
          <p:nvPr>
            <p:ph type="subTitle" idx="1"/>
          </p:nvPr>
        </p:nvSpPr>
        <p:spPr>
          <a:xfrm>
            <a:off x="717630" y="2338086"/>
            <a:ext cx="10407570" cy="2754776"/>
          </a:xfrm>
        </p:spPr>
        <p:txBody>
          <a:bodyPr>
            <a:normAutofit/>
          </a:bodyPr>
          <a:lstStyle/>
          <a:p>
            <a:r>
              <a:rPr lang="fr-FR" sz="2000" dirty="0">
                <a:latin typeface="Comic Sans MS" panose="030F0702030302020204" pitchFamily="66" charset="0"/>
              </a:rPr>
              <a:t> </a:t>
            </a:r>
            <a:r>
              <a:rPr lang="fr-MA" sz="1800" dirty="0"/>
              <a:t>Le </a:t>
            </a:r>
            <a:r>
              <a:rPr lang="fr-MA" sz="1800" b="1" dirty="0"/>
              <a:t>zoning </a:t>
            </a:r>
            <a:r>
              <a:rPr lang="fr-FR" sz="1800" dirty="0">
                <a:latin typeface="Comic Sans MS" panose="030F0702030302020204" pitchFamily="66" charset="0"/>
              </a:rPr>
              <a:t>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a:t>
            </a:r>
          </a:p>
          <a:p>
            <a:endParaRPr lang="fr-MA" sz="2000" dirty="0">
              <a:latin typeface="Comic Sans MS" panose="030F0702030302020204" pitchFamily="66" charset="0"/>
            </a:endParaRPr>
          </a:p>
        </p:txBody>
      </p:sp>
    </p:spTree>
    <p:extLst>
      <p:ext uri="{BB962C8B-B14F-4D97-AF65-F5344CB8AC3E}">
        <p14:creationId xmlns:p14="http://schemas.microsoft.com/office/powerpoint/2010/main" val="60741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872A5-512E-4F60-BC86-53343F05F15D}"/>
              </a:ext>
            </a:extLst>
          </p:cNvPr>
          <p:cNvSpPr>
            <a:spLocks noGrp="1"/>
          </p:cNvSpPr>
          <p:nvPr>
            <p:ph type="title"/>
          </p:nvPr>
        </p:nvSpPr>
        <p:spPr/>
        <p:txBody>
          <a:bodyPr>
            <a:noAutofit/>
          </a:bodyPr>
          <a:lstStyle/>
          <a:p>
            <a:r>
              <a:rPr lang="fr-FR" sz="2000" dirty="0"/>
              <a:t>	</a:t>
            </a:r>
            <a:r>
              <a:rPr lang="fr-FR" sz="2000" dirty="0">
                <a:latin typeface="Comic Sans MS" panose="030F0702030302020204" pitchFamily="66" charset="0"/>
              </a:rPr>
              <a:t>Les grandes zones de contenus et autres éléments doivent être cohérents sur la page. Il n’est pas rare que les souhaits initiaux soient inadaptés, par exemple une page d’accueil surchargée d’informations. C’est lors du zoning qu’est effectué ce premier débroussaillage.</a:t>
            </a:r>
            <a:endParaRPr lang="fr-MA" sz="2000" dirty="0">
              <a:latin typeface="Comic Sans MS" panose="030F0702030302020204" pitchFamily="66" charset="0"/>
            </a:endParaRPr>
          </a:p>
        </p:txBody>
      </p:sp>
      <p:pic>
        <p:nvPicPr>
          <p:cNvPr id="5" name="Espace réservé du contenu 4">
            <a:extLst>
              <a:ext uri="{FF2B5EF4-FFF2-40B4-BE49-F238E27FC236}">
                <a16:creationId xmlns:a16="http://schemas.microsoft.com/office/drawing/2014/main" id="{9A5250FE-329E-47B4-A65B-DBA0C67D8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4913" y="2108200"/>
            <a:ext cx="5082499" cy="3760788"/>
          </a:xfrm>
        </p:spPr>
      </p:pic>
    </p:spTree>
    <p:extLst>
      <p:ext uri="{BB962C8B-B14F-4D97-AF65-F5344CB8AC3E}">
        <p14:creationId xmlns:p14="http://schemas.microsoft.com/office/powerpoint/2010/main" val="51903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ACA71-2270-496D-9F0B-D2C55DBB04A1}"/>
              </a:ext>
            </a:extLst>
          </p:cNvPr>
          <p:cNvSpPr>
            <a:spLocks noGrp="1"/>
          </p:cNvSpPr>
          <p:nvPr>
            <p:ph type="title"/>
          </p:nvPr>
        </p:nvSpPr>
        <p:spPr/>
        <p:txBody>
          <a:bodyPr/>
          <a:lstStyle/>
          <a:p>
            <a:pPr algn="ctr"/>
            <a:r>
              <a:rPr lang="fr-MA" dirty="0">
                <a:latin typeface="Comic Sans MS" panose="030F0702030302020204" pitchFamily="66" charset="0"/>
              </a:rPr>
              <a:t>Qu’est-ce qu’un Wireframe ?</a:t>
            </a:r>
            <a:br>
              <a:rPr lang="fr-MA" dirty="0"/>
            </a:br>
            <a:endParaRPr lang="fr-MA" dirty="0"/>
          </a:p>
        </p:txBody>
      </p:sp>
      <p:sp>
        <p:nvSpPr>
          <p:cNvPr id="3" name="Espace réservé du contenu 2">
            <a:extLst>
              <a:ext uri="{FF2B5EF4-FFF2-40B4-BE49-F238E27FC236}">
                <a16:creationId xmlns:a16="http://schemas.microsoft.com/office/drawing/2014/main" id="{13C7A8B5-8B88-407C-B697-D8F77D9ACBE3}"/>
              </a:ext>
            </a:extLst>
          </p:cNvPr>
          <p:cNvSpPr>
            <a:spLocks noGrp="1"/>
          </p:cNvSpPr>
          <p:nvPr>
            <p:ph idx="1"/>
          </p:nvPr>
        </p:nvSpPr>
        <p:spPr/>
        <p:txBody>
          <a:bodyPr>
            <a:normAutofit/>
          </a:bodyPr>
          <a:lstStyle/>
          <a:p>
            <a:pPr algn="ctr"/>
            <a:r>
              <a:rPr lang="fr-FR" sz="2800" dirty="0">
                <a:latin typeface="Comic Sans MS" panose="030F0702030302020204" pitchFamily="66" charset="0"/>
              </a:rPr>
              <a:t>Le </a:t>
            </a:r>
            <a:r>
              <a:rPr lang="fr-FR" sz="2800" b="1" dirty="0">
                <a:latin typeface="Comic Sans MS" panose="030F0702030302020204" pitchFamily="66" charset="0"/>
              </a:rPr>
              <a:t>wireframe</a:t>
            </a:r>
            <a:r>
              <a:rPr lang="fr-FR" sz="2800" dirty="0">
                <a:latin typeface="Comic Sans MS" panose="030F0702030302020204" pitchFamily="66" charset="0"/>
              </a:rPr>
              <a:t> (on parle de « maquette fil de fer » en français) est la suite logique du zoning. Chaque bloc réalisé lors de l’étape précédente se voit doté d’image(s), de texte(s) ou de vidéo(s). Ce contenu peut être fictif car les informations finales ne sont pas toujours connues à ce stade du projet.</a:t>
            </a:r>
            <a:endParaRPr lang="fr-MA" sz="2800" dirty="0">
              <a:latin typeface="Comic Sans MS" panose="030F0702030302020204" pitchFamily="66" charset="0"/>
            </a:endParaRPr>
          </a:p>
        </p:txBody>
      </p:sp>
    </p:spTree>
    <p:extLst>
      <p:ext uri="{BB962C8B-B14F-4D97-AF65-F5344CB8AC3E}">
        <p14:creationId xmlns:p14="http://schemas.microsoft.com/office/powerpoint/2010/main" val="2278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F7D3D-07AB-402A-9C6A-8C746C37D493}"/>
              </a:ext>
            </a:extLst>
          </p:cNvPr>
          <p:cNvSpPr>
            <a:spLocks noGrp="1"/>
          </p:cNvSpPr>
          <p:nvPr>
            <p:ph type="title"/>
          </p:nvPr>
        </p:nvSpPr>
        <p:spPr/>
        <p:txBody>
          <a:bodyPr>
            <a:noAutofit/>
          </a:bodyPr>
          <a:lstStyle/>
          <a:p>
            <a:pPr algn="ctr"/>
            <a:r>
              <a:rPr lang="fr-FR" sz="2000" dirty="0">
                <a:latin typeface="Comic Sans MS" panose="030F0702030302020204" pitchFamily="66" charset="0"/>
              </a:rPr>
              <a:t>Les </a:t>
            </a:r>
            <a:r>
              <a:rPr lang="fr-FR" sz="2000" b="1" dirty="0">
                <a:latin typeface="Comic Sans MS" panose="030F0702030302020204" pitchFamily="66" charset="0"/>
              </a:rPr>
              <a:t>wireframes validés</a:t>
            </a:r>
            <a:r>
              <a:rPr lang="fr-FR" sz="2000" dirty="0">
                <a:latin typeface="Comic Sans MS" panose="030F0702030302020204" pitchFamily="66" charset="0"/>
              </a:rPr>
              <a:t> servent de base aux web designers pour la conception des maquettes. L’organisation des éléments et le système de navigation imaginés ne sont pas immuables mais les « créatifs » doivent respecter les fonctionnalités souhaitées et validées par le client ainsi que le budget alloué au projet.</a:t>
            </a:r>
            <a:endParaRPr lang="fr-MA" sz="2000" dirty="0">
              <a:latin typeface="Comic Sans MS" panose="030F0702030302020204" pitchFamily="66" charset="0"/>
            </a:endParaRPr>
          </a:p>
        </p:txBody>
      </p:sp>
      <p:pic>
        <p:nvPicPr>
          <p:cNvPr id="5" name="Espace réservé du contenu 4">
            <a:extLst>
              <a:ext uri="{FF2B5EF4-FFF2-40B4-BE49-F238E27FC236}">
                <a16:creationId xmlns:a16="http://schemas.microsoft.com/office/drawing/2014/main" id="{03E6D9C4-0C11-4AD3-9E17-812EEFF5C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671" y="2108200"/>
            <a:ext cx="8534648" cy="3760788"/>
          </a:xfrm>
        </p:spPr>
      </p:pic>
    </p:spTree>
    <p:extLst>
      <p:ext uri="{BB962C8B-B14F-4D97-AF65-F5344CB8AC3E}">
        <p14:creationId xmlns:p14="http://schemas.microsoft.com/office/powerpoint/2010/main" val="421016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58941-7FA6-44EF-B725-7F970521C218}"/>
              </a:ext>
            </a:extLst>
          </p:cNvPr>
          <p:cNvSpPr>
            <a:spLocks noGrp="1"/>
          </p:cNvSpPr>
          <p:nvPr>
            <p:ph type="title"/>
          </p:nvPr>
        </p:nvSpPr>
        <p:spPr/>
        <p:txBody>
          <a:bodyPr/>
          <a:lstStyle/>
          <a:p>
            <a:pPr algn="ctr"/>
            <a:r>
              <a:rPr lang="fr-MA" dirty="0">
                <a:latin typeface="Comic Sans MS" panose="030F0702030302020204" pitchFamily="66" charset="0"/>
              </a:rPr>
              <a:t>Qu’est-ce qu’un </a:t>
            </a:r>
            <a:r>
              <a:rPr lang="fr-MA" dirty="0" err="1">
                <a:latin typeface="Comic Sans MS" panose="030F0702030302020204" pitchFamily="66" charset="0"/>
              </a:rPr>
              <a:t>Mockup</a:t>
            </a:r>
            <a:r>
              <a:rPr lang="fr-MA" dirty="0">
                <a:latin typeface="Comic Sans MS" panose="030F0702030302020204" pitchFamily="66" charset="0"/>
              </a:rPr>
              <a:t> ?</a:t>
            </a:r>
            <a:br>
              <a:rPr lang="fr-MA" dirty="0"/>
            </a:br>
            <a:endParaRPr lang="fr-MA" dirty="0"/>
          </a:p>
        </p:txBody>
      </p:sp>
      <p:sp>
        <p:nvSpPr>
          <p:cNvPr id="3" name="Espace réservé du contenu 2">
            <a:extLst>
              <a:ext uri="{FF2B5EF4-FFF2-40B4-BE49-F238E27FC236}">
                <a16:creationId xmlns:a16="http://schemas.microsoft.com/office/drawing/2014/main" id="{470E731D-2CC3-4026-AB74-5FF479CEF52B}"/>
              </a:ext>
            </a:extLst>
          </p:cNvPr>
          <p:cNvSpPr>
            <a:spLocks noGrp="1"/>
          </p:cNvSpPr>
          <p:nvPr>
            <p:ph idx="1"/>
          </p:nvPr>
        </p:nvSpPr>
        <p:spPr/>
        <p:txBody>
          <a:bodyPr>
            <a:normAutofit lnSpcReduction="10000"/>
          </a:bodyPr>
          <a:lstStyle/>
          <a:p>
            <a:pPr lvl="1"/>
            <a:r>
              <a:rPr lang="fr-FR" sz="2400" b="1" dirty="0">
                <a:latin typeface="Comic Sans MS" panose="030F0702030302020204" pitchFamily="66" charset="0"/>
              </a:rPr>
              <a:t>Un mockup est un terme informatique, et même un terme de design, qui désigne une maquette d'une interface utilisateur. Cette maquette se veut volontairement simpliste pour se fier principalement sur les fonctionnalités que sur l'aspect esthétique final.</a:t>
            </a:r>
          </a:p>
          <a:p>
            <a:pPr lvl="1"/>
            <a:r>
              <a:rPr lang="fr-FR" sz="2400" dirty="0">
                <a:latin typeface="Comic Sans MS" panose="030F0702030302020204" pitchFamily="66" charset="0"/>
              </a:rPr>
              <a:t>Un mockup représente un squelette d'une interface utilisateur. Ce squelette est en noir et blanc et à principalement pour but de montrer sur papier (ou sur ordinateur) où seront placé les éléments sur l'interface et comment fonctionnera </a:t>
            </a:r>
            <a:r>
              <a:rPr lang="fr-FR" sz="2400" dirty="0" err="1">
                <a:latin typeface="Comic Sans MS" panose="030F0702030302020204" pitchFamily="66" charset="0"/>
              </a:rPr>
              <a:t>l’interaction</a:t>
            </a:r>
            <a:r>
              <a:rPr lang="fr-FR" sz="2400" dirty="0">
                <a:latin typeface="Comic Sans MS" panose="030F0702030302020204" pitchFamily="66" charset="0"/>
              </a:rPr>
              <a:t> entre eux (bouton d'action, zone de texte, élément interactif ...).</a:t>
            </a:r>
            <a:endParaRPr lang="fr-MA" sz="4000" dirty="0">
              <a:latin typeface="Comic Sans MS" panose="030F0702030302020204" pitchFamily="66" charset="0"/>
            </a:endParaRPr>
          </a:p>
        </p:txBody>
      </p:sp>
    </p:spTree>
    <p:extLst>
      <p:ext uri="{BB962C8B-B14F-4D97-AF65-F5344CB8AC3E}">
        <p14:creationId xmlns:p14="http://schemas.microsoft.com/office/powerpoint/2010/main" val="80372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5D56-29E9-4D38-B1A5-21678E275AFC}"/>
              </a:ext>
            </a:extLst>
          </p:cNvPr>
          <p:cNvSpPr>
            <a:spLocks noGrp="1"/>
          </p:cNvSpPr>
          <p:nvPr>
            <p:ph type="title"/>
          </p:nvPr>
        </p:nvSpPr>
        <p:spPr/>
        <p:txBody>
          <a:bodyPr/>
          <a:lstStyle/>
          <a:p>
            <a:pPr algn="ctr"/>
            <a:r>
              <a:rPr lang="fr-MA" dirty="0" err="1">
                <a:latin typeface="Comic Sans MS" panose="030F0702030302020204" pitchFamily="66" charset="0"/>
              </a:rPr>
              <a:t>Mockup</a:t>
            </a:r>
            <a:r>
              <a:rPr lang="fr-MA" dirty="0">
                <a:latin typeface="Comic Sans MS" panose="030F0702030302020204" pitchFamily="66" charset="0"/>
              </a:rPr>
              <a:t> </a:t>
            </a:r>
            <a:br>
              <a:rPr lang="fr-MA" dirty="0"/>
            </a:br>
            <a:endParaRPr lang="fr-MA" dirty="0"/>
          </a:p>
        </p:txBody>
      </p:sp>
      <p:pic>
        <p:nvPicPr>
          <p:cNvPr id="5" name="Espace réservé du contenu 4">
            <a:extLst>
              <a:ext uri="{FF2B5EF4-FFF2-40B4-BE49-F238E27FC236}">
                <a16:creationId xmlns:a16="http://schemas.microsoft.com/office/drawing/2014/main" id="{DE9CEF6E-DF04-4FC4-B589-09EF05F34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645" y="1937956"/>
            <a:ext cx="8705670" cy="4462844"/>
          </a:xfrm>
        </p:spPr>
      </p:pic>
    </p:spTree>
    <p:extLst>
      <p:ext uri="{BB962C8B-B14F-4D97-AF65-F5344CB8AC3E}">
        <p14:creationId xmlns:p14="http://schemas.microsoft.com/office/powerpoint/2010/main" val="25271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29677-E9B4-4A85-97D6-5EF9DF64981F}"/>
              </a:ext>
            </a:extLst>
          </p:cNvPr>
          <p:cNvSpPr>
            <a:spLocks noGrp="1"/>
          </p:cNvSpPr>
          <p:nvPr>
            <p:ph type="title"/>
          </p:nvPr>
        </p:nvSpPr>
        <p:spPr/>
        <p:txBody>
          <a:bodyPr/>
          <a:lstStyle/>
          <a:p>
            <a:pPr algn="ctr"/>
            <a:r>
              <a:rPr lang="fr-MA" b="1" dirty="0">
                <a:latin typeface="Comic Sans MS" panose="030F0702030302020204" pitchFamily="66" charset="0"/>
              </a:rPr>
              <a:t>Avantages</a:t>
            </a:r>
            <a:br>
              <a:rPr lang="fr-MA" b="1" dirty="0"/>
            </a:br>
            <a:endParaRPr lang="fr-MA" dirty="0"/>
          </a:p>
        </p:txBody>
      </p:sp>
      <p:sp>
        <p:nvSpPr>
          <p:cNvPr id="3" name="Espace réservé du contenu 2">
            <a:extLst>
              <a:ext uri="{FF2B5EF4-FFF2-40B4-BE49-F238E27FC236}">
                <a16:creationId xmlns:a16="http://schemas.microsoft.com/office/drawing/2014/main" id="{A32F2996-B479-4AC0-9A28-22A004957E92}"/>
              </a:ext>
            </a:extLst>
          </p:cNvPr>
          <p:cNvSpPr>
            <a:spLocks noGrp="1"/>
          </p:cNvSpPr>
          <p:nvPr>
            <p:ph idx="1"/>
          </p:nvPr>
        </p:nvSpPr>
        <p:spPr/>
        <p:txBody>
          <a:bodyPr>
            <a:normAutofit fontScale="92500" lnSpcReduction="10000"/>
          </a:bodyPr>
          <a:lstStyle/>
          <a:p>
            <a:pPr fontAlgn="base"/>
            <a:r>
              <a:rPr lang="fr-FR" dirty="0">
                <a:latin typeface="Comic Sans MS" panose="030F0702030302020204" pitchFamily="66" charset="0"/>
              </a:rPr>
              <a:t>Un mockup est une bonne méthode durant la phase de conception d'un site web, d'un logiciel ou de tout autre interface pour les raisons suivantes:</a:t>
            </a:r>
          </a:p>
          <a:p>
            <a:pPr fontAlgn="base"/>
            <a:r>
              <a:rPr lang="fr-FR" dirty="0">
                <a:latin typeface="Comic Sans MS" panose="030F0702030302020204" pitchFamily="66" charset="0"/>
              </a:rPr>
              <a:t>Possibilité de montrer l'aperçu de l'interface à des collaborateurs</a:t>
            </a:r>
          </a:p>
          <a:p>
            <a:pPr fontAlgn="base"/>
            <a:r>
              <a:rPr lang="fr-FR" dirty="0">
                <a:latin typeface="Comic Sans MS" panose="030F0702030302020204" pitchFamily="66" charset="0"/>
              </a:rPr>
              <a:t>Constater un problème de placement, de taille des éléments ou même une impossibilité technique</a:t>
            </a:r>
          </a:p>
          <a:p>
            <a:pPr fontAlgn="base"/>
            <a:r>
              <a:rPr lang="fr-FR" dirty="0">
                <a:latin typeface="Comic Sans MS" panose="030F0702030302020204" pitchFamily="66" charset="0"/>
              </a:rPr>
              <a:t>Déplacer facilement un élément pour améliorer l'interface (expérience utilisateur, ergonomie ...)</a:t>
            </a:r>
          </a:p>
          <a:p>
            <a:pPr fontAlgn="base"/>
            <a:r>
              <a:rPr lang="fr-FR" dirty="0">
                <a:latin typeface="Comic Sans MS" panose="030F0702030302020204" pitchFamily="66" charset="0"/>
              </a:rPr>
              <a:t>Mieux estimer la complexité d'une interface et donc meilleure estimation du temps de conception</a:t>
            </a:r>
          </a:p>
          <a:p>
            <a:pPr fontAlgn="base"/>
            <a:r>
              <a:rPr lang="fr-FR" dirty="0">
                <a:latin typeface="Comic Sans MS" panose="030F0702030302020204" pitchFamily="66" charset="0"/>
              </a:rPr>
              <a:t>Modification rapide de l'interface avant même que les graphistes ou les développeurs n'ai commencé à travailler. Une modification en amont est plus rapide que pendant la phase d'intégration ou de développement</a:t>
            </a:r>
          </a:p>
          <a:p>
            <a:endParaRPr lang="fr-MA" dirty="0"/>
          </a:p>
        </p:txBody>
      </p:sp>
    </p:spTree>
    <p:extLst>
      <p:ext uri="{BB962C8B-B14F-4D97-AF65-F5344CB8AC3E}">
        <p14:creationId xmlns:p14="http://schemas.microsoft.com/office/powerpoint/2010/main" val="375348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D51BBA-70E5-4B12-AE74-91E9A6D1ED4F}"/>
              </a:ext>
            </a:extLst>
          </p:cNvPr>
          <p:cNvSpPr>
            <a:spLocks noGrp="1"/>
          </p:cNvSpPr>
          <p:nvPr>
            <p:ph type="title"/>
          </p:nvPr>
        </p:nvSpPr>
        <p:spPr/>
        <p:txBody>
          <a:bodyPr/>
          <a:lstStyle/>
          <a:p>
            <a:pPr algn="ctr"/>
            <a:r>
              <a:rPr lang="fr-MA" dirty="0">
                <a:latin typeface="Comic Sans MS" panose="030F0702030302020204" pitchFamily="66" charset="0"/>
              </a:rPr>
              <a:t>Qu’est-ce qu’un Prototype ?</a:t>
            </a:r>
            <a:br>
              <a:rPr lang="fr-MA" dirty="0"/>
            </a:br>
            <a:endParaRPr lang="fr-MA" dirty="0"/>
          </a:p>
        </p:txBody>
      </p:sp>
      <p:sp>
        <p:nvSpPr>
          <p:cNvPr id="3" name="Espace réservé du contenu 2">
            <a:extLst>
              <a:ext uri="{FF2B5EF4-FFF2-40B4-BE49-F238E27FC236}">
                <a16:creationId xmlns:a16="http://schemas.microsoft.com/office/drawing/2014/main" id="{B1A33EDE-4D1B-4919-83C3-DD173F565958}"/>
              </a:ext>
            </a:extLst>
          </p:cNvPr>
          <p:cNvSpPr>
            <a:spLocks noGrp="1"/>
          </p:cNvSpPr>
          <p:nvPr>
            <p:ph idx="1"/>
          </p:nvPr>
        </p:nvSpPr>
        <p:spPr/>
        <p:txBody>
          <a:bodyPr>
            <a:normAutofit/>
          </a:bodyPr>
          <a:lstStyle/>
          <a:p>
            <a:pPr lvl="1"/>
            <a:r>
              <a:rPr lang="fr-FR" sz="2600" dirty="0">
                <a:latin typeface="Comic Sans MS" panose="030F0702030302020204" pitchFamily="66" charset="0"/>
              </a:rPr>
              <a:t>Un </a:t>
            </a:r>
            <a:r>
              <a:rPr lang="fr-FR" sz="2600" b="1" dirty="0">
                <a:latin typeface="Comic Sans MS" panose="030F0702030302020204" pitchFamily="66" charset="0"/>
              </a:rPr>
              <a:t>prototype</a:t>
            </a:r>
            <a:r>
              <a:rPr lang="fr-FR" sz="2600" dirty="0">
                <a:latin typeface="Comic Sans MS" panose="030F0702030302020204" pitchFamily="66" charset="0"/>
              </a:rPr>
              <a:t>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lang="fr-MA" sz="2600" dirty="0">
              <a:latin typeface="Comic Sans MS" panose="030F0702030302020204" pitchFamily="66" charset="0"/>
            </a:endParaRPr>
          </a:p>
        </p:txBody>
      </p:sp>
    </p:spTree>
    <p:extLst>
      <p:ext uri="{BB962C8B-B14F-4D97-AF65-F5344CB8AC3E}">
        <p14:creationId xmlns:p14="http://schemas.microsoft.com/office/powerpoint/2010/main" val="241293206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Gallery</Template>
  <TotalTime>1092</TotalTime>
  <Words>584</Words>
  <Application>Microsoft Office PowerPoint</Application>
  <PresentationFormat>Grand écran</PresentationFormat>
  <Paragraphs>22</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 Nova</vt:lpstr>
      <vt:lpstr>Arial Nova Light</vt:lpstr>
      <vt:lpstr>Calibri</vt:lpstr>
      <vt:lpstr>Comic Sans MS</vt:lpstr>
      <vt:lpstr>RetrospectVTI</vt:lpstr>
      <vt:lpstr>Les termes de zoning, wireframe, mockup et prototype ont trait à l’ergonomie et la conception d’interface, on les retrouve dans la plupart des projets digitaux. Ils ne sont pas synonymes (contrairement aux idées reçues) mais correspondent à des étapes distinctes. Point sur la terminologie ! </vt:lpstr>
      <vt:lpstr>Qu’est-ce que le Zoning ? </vt:lpstr>
      <vt:lpstr> Les grandes zones de contenus et autres éléments doivent être cohérents sur la page. Il n’est pas rare que les souhaits initiaux soient inadaptés, par exemple une page d’accueil surchargée d’informations. C’est lors du zoning qu’est effectué ce premier débroussaillage.</vt:lpstr>
      <vt:lpstr>Qu’est-ce qu’un Wireframe ? </vt:lpstr>
      <vt:lpstr>Les wireframes validés servent de base aux web designers pour la conception des maquettes. L’organisation des éléments et le système de navigation imaginés ne sont pas immuables mais les « créatifs » doivent respecter les fonctionnalités souhaitées et validées par le client ainsi que le budget alloué au projet.</vt:lpstr>
      <vt:lpstr>Qu’est-ce qu’un Mockup ? </vt:lpstr>
      <vt:lpstr>Mockup  </vt:lpstr>
      <vt:lpstr>Avantages </vt:lpstr>
      <vt:lpstr>Qu’est-ce qu’un Prototype ? </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termes de zoning, wireframe, mockup et prototype ont trait à l’ergonomie et la conception d’interface, on les retrouve dans la plupart des projets digitaux. Ils ne sont pas synonymes (contrairement aux idées reçues) mais correspondent à des étapes distinctes. Point sur la terminologie !</dc:title>
  <dc:creator>Mehdi Choukri</dc:creator>
  <cp:lastModifiedBy>Mehdi Choukri</cp:lastModifiedBy>
  <cp:revision>6</cp:revision>
  <dcterms:created xsi:type="dcterms:W3CDTF">2019-11-25T11:08:32Z</dcterms:created>
  <dcterms:modified xsi:type="dcterms:W3CDTF">2019-11-26T05:21:12Z</dcterms:modified>
</cp:coreProperties>
</file>