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3"/>
  </p:notesMasterIdLst>
  <p:handoutMasterIdLst>
    <p:handoutMasterId r:id="rId24"/>
  </p:handoutMasterIdLst>
  <p:sldIdLst>
    <p:sldId id="304" r:id="rId5"/>
    <p:sldId id="29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  <p:sldId id="303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6/12/2023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6/12/2023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F2AB60-3F8C-B205-0E32-B5E61218E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6080697 w 12188825"/>
              <a:gd name="connsiteY1" fmla="*/ 0 h 6858000"/>
              <a:gd name="connsiteX2" fmla="*/ 6080697 w 12188825"/>
              <a:gd name="connsiteY2" fmla="*/ 2898648 h 6858000"/>
              <a:gd name="connsiteX3" fmla="*/ 6108129 w 12188825"/>
              <a:gd name="connsiteY3" fmla="*/ 2898648 h 6858000"/>
              <a:gd name="connsiteX4" fmla="*/ 6108129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6080697" y="0"/>
                </a:lnTo>
                <a:lnTo>
                  <a:pt x="6080697" y="2898648"/>
                </a:lnTo>
                <a:lnTo>
                  <a:pt x="6108129" y="2898648"/>
                </a:lnTo>
                <a:lnTo>
                  <a:pt x="6108129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2743200"/>
            <a:ext cx="11356848" cy="1627632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defRPr sz="66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 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49011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24B88-F571-25BB-4513-3A17217DC2E5}"/>
              </a:ext>
            </a:extLst>
          </p:cNvPr>
          <p:cNvSpPr/>
          <p:nvPr userDrawn="1"/>
        </p:nvSpPr>
        <p:spPr>
          <a:xfrm rot="5400000">
            <a:off x="4645088" y="1435608"/>
            <a:ext cx="28986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409" y="0"/>
            <a:ext cx="4471416" cy="6858000"/>
          </a:xfrm>
          <a:solidFill>
            <a:schemeClr val="accent1"/>
          </a:solidFill>
        </p:spPr>
        <p:txBody>
          <a:bodyPr anchor="t">
            <a:noAutofit/>
          </a:bodyPr>
          <a:lstStyle>
            <a:lvl1pPr marL="0" indent="0" algn="ctr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3172968"/>
            <a:ext cx="5102352" cy="202996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058072-A976-BB1B-E73B-039CA4102FD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667000"/>
            <a:ext cx="7722689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65D0A25-C9DB-7306-466C-DFD2401F8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02168" y="3172968"/>
            <a:ext cx="3255264" cy="2688336"/>
          </a:xfrm>
        </p:spPr>
        <p:txBody>
          <a:bodyPr lIns="91440" tIns="0">
            <a:noAutofit/>
          </a:bodyPr>
          <a:lstStyle>
            <a:lvl1pPr marL="0" indent="0">
              <a:buNone/>
              <a:defRPr sz="24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0" indent="0">
              <a:spcBef>
                <a:spcPts val="1800"/>
              </a:spcBef>
              <a:buNone/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3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E998D3-1DC1-ED0C-84CE-D3710A6AE4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4341813 w 12188825"/>
              <a:gd name="connsiteY1" fmla="*/ 0 h 6858000"/>
              <a:gd name="connsiteX2" fmla="*/ 4341813 w 12188825"/>
              <a:gd name="connsiteY2" fmla="*/ 4745736 h 6858000"/>
              <a:gd name="connsiteX3" fmla="*/ 4369245 w 12188825"/>
              <a:gd name="connsiteY3" fmla="*/ 4745736 h 6858000"/>
              <a:gd name="connsiteX4" fmla="*/ 4369245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4341813" y="0"/>
                </a:lnTo>
                <a:lnTo>
                  <a:pt x="4341813" y="4745736"/>
                </a:lnTo>
                <a:lnTo>
                  <a:pt x="4369245" y="4745736"/>
                </a:lnTo>
                <a:lnTo>
                  <a:pt x="4369245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40080"/>
            <a:ext cx="3200400" cy="2084832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AA1D0-9CC9-4F01-19B8-029FF0FF1254}"/>
              </a:ext>
            </a:extLst>
          </p:cNvPr>
          <p:cNvSpPr/>
          <p:nvPr userDrawn="1"/>
        </p:nvSpPr>
        <p:spPr>
          <a:xfrm rot="5400000">
            <a:off x="1184086" y="3139440"/>
            <a:ext cx="6324600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D20188-2858-4017-16C7-8D8B2EB783A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73753" y="850260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51FF95-77DF-46F6-7673-71454E42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3" y="1380612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585749F-5840-3B72-40A1-A6840443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807076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A075B67-81C5-7714-2DF6-B942F806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3" y="3291708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6A45315-D71E-F83C-7B5D-1090A755CA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913812" y="838200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80BE26D-B33D-185D-68B0-B7268D04AAD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913812" y="1368552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D587A1-D421-BAB6-614C-1F7B39ADD31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13812" y="2801112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422066E-6A9D-9D00-2F9F-498C9E9D03C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913812" y="3331464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1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18577" y="0"/>
            <a:ext cx="42702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AF402F-F8C6-E5B1-65C7-DFC0D8ED0878}"/>
              </a:ext>
            </a:extLst>
          </p:cNvPr>
          <p:cNvCxnSpPr>
            <a:cxnSpLocks/>
          </p:cNvCxnSpPr>
          <p:nvPr userDrawn="1"/>
        </p:nvCxnSpPr>
        <p:spPr>
          <a:xfrm>
            <a:off x="989012" y="2743200"/>
            <a:ext cx="0" cy="411480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21579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20660" y="2386584"/>
            <a:ext cx="9747504" cy="40142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196DA-ED88-0EDC-A28F-7426416C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60" y="640080"/>
            <a:ext cx="9747504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78808" y="2862072"/>
            <a:ext cx="7397496" cy="157276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640080"/>
            <a:ext cx="7397496" cy="1773936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5E17843-7672-6C71-1608-D794830CE8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60520" y="4846320"/>
            <a:ext cx="7397496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1200"/>
            </a:lvl1pPr>
            <a:lvl2pPr>
              <a:spcBef>
                <a:spcPts val="1200"/>
              </a:spcBef>
              <a:defRPr sz="1200"/>
            </a:lvl2pPr>
            <a:lvl3pPr>
              <a:spcBef>
                <a:spcPts val="1200"/>
              </a:spcBef>
              <a:defRPr sz="12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54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2679192"/>
            <a:ext cx="7242048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7856CD97-B46D-FEB2-B35C-2890C62DB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4059936"/>
            <a:ext cx="7242048" cy="213055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157CF4D-A5B0-F63D-3033-42520894BF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4759389 w 12188825"/>
              <a:gd name="connsiteY0" fmla="*/ 4787265 h 6858000"/>
              <a:gd name="connsiteX1" fmla="*/ 4759389 w 12188825"/>
              <a:gd name="connsiteY1" fmla="*/ 4814697 h 6858000"/>
              <a:gd name="connsiteX2" fmla="*/ 7429437 w 12188825"/>
              <a:gd name="connsiteY2" fmla="*/ 4814697 h 6858000"/>
              <a:gd name="connsiteX3" fmla="*/ 7429437 w 12188825"/>
              <a:gd name="connsiteY3" fmla="*/ 4787265 h 6858000"/>
              <a:gd name="connsiteX4" fmla="*/ 0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4759389" y="4787265"/>
                </a:moveTo>
                <a:lnTo>
                  <a:pt x="4759389" y="4814697"/>
                </a:lnTo>
                <a:lnTo>
                  <a:pt x="7429437" y="4814697"/>
                </a:lnTo>
                <a:lnTo>
                  <a:pt x="7429437" y="4787265"/>
                </a:ln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3657600"/>
            <a:ext cx="11356848" cy="941832"/>
          </a:xfrm>
        </p:spPr>
        <p:txBody>
          <a:bodyPr anchor="t">
            <a:normAutofit/>
          </a:bodyPr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51297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6E071-6E0A-A6A5-AC43-072450B96555}"/>
              </a:ext>
            </a:extLst>
          </p:cNvPr>
          <p:cNvSpPr/>
          <p:nvPr userDrawn="1"/>
        </p:nvSpPr>
        <p:spPr>
          <a:xfrm>
            <a:off x="4759388" y="4787265"/>
            <a:ext cx="26700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CCC78F-07A7-7F5C-E67F-2CFC846E0DE1}"/>
              </a:ext>
            </a:extLst>
          </p:cNvPr>
          <p:cNvSpPr/>
          <p:nvPr userDrawn="1"/>
        </p:nvSpPr>
        <p:spPr>
          <a:xfrm>
            <a:off x="3813048" y="612648"/>
            <a:ext cx="763524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7FFB3F-B685-7C31-5080-632B0441EA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906256" cy="6858000"/>
          </a:xfrm>
          <a:custGeom>
            <a:avLst/>
            <a:gdLst>
              <a:gd name="connsiteX0" fmla="*/ 0 w 8906256"/>
              <a:gd name="connsiteY0" fmla="*/ 0 h 6858000"/>
              <a:gd name="connsiteX1" fmla="*/ 8906256 w 8906256"/>
              <a:gd name="connsiteY1" fmla="*/ 0 h 6858000"/>
              <a:gd name="connsiteX2" fmla="*/ 8906256 w 8906256"/>
              <a:gd name="connsiteY2" fmla="*/ 612648 h 6858000"/>
              <a:gd name="connsiteX3" fmla="*/ 4945285 w 8906256"/>
              <a:gd name="connsiteY3" fmla="*/ 612648 h 6858000"/>
              <a:gd name="connsiteX4" fmla="*/ 3813048 w 8906256"/>
              <a:gd name="connsiteY4" fmla="*/ 612648 h 6858000"/>
              <a:gd name="connsiteX5" fmla="*/ 3813048 w 8906256"/>
              <a:gd name="connsiteY5" fmla="*/ 6099048 h 6858000"/>
              <a:gd name="connsiteX6" fmla="*/ 4945285 w 8906256"/>
              <a:gd name="connsiteY6" fmla="*/ 6099048 h 6858000"/>
              <a:gd name="connsiteX7" fmla="*/ 8906256 w 8906256"/>
              <a:gd name="connsiteY7" fmla="*/ 6099048 h 6858000"/>
              <a:gd name="connsiteX8" fmla="*/ 8906256 w 8906256"/>
              <a:gd name="connsiteY8" fmla="*/ 6858000 h 6858000"/>
              <a:gd name="connsiteX9" fmla="*/ 0 w 890625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6256" h="6858000">
                <a:moveTo>
                  <a:pt x="0" y="0"/>
                </a:moveTo>
                <a:lnTo>
                  <a:pt x="8906256" y="0"/>
                </a:lnTo>
                <a:lnTo>
                  <a:pt x="8906256" y="612648"/>
                </a:lnTo>
                <a:lnTo>
                  <a:pt x="4945285" y="612648"/>
                </a:lnTo>
                <a:lnTo>
                  <a:pt x="3813048" y="612648"/>
                </a:lnTo>
                <a:lnTo>
                  <a:pt x="3813048" y="6099048"/>
                </a:lnTo>
                <a:lnTo>
                  <a:pt x="4945285" y="6099048"/>
                </a:lnTo>
                <a:lnTo>
                  <a:pt x="8906256" y="6099048"/>
                </a:lnTo>
                <a:lnTo>
                  <a:pt x="89062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CLASSICAL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A4DAAA-F386-CC30-C391-320517CB5974}"/>
              </a:ext>
            </a:extLst>
          </p:cNvPr>
          <p:cNvCxnSpPr>
            <a:cxnSpLocks/>
          </p:cNvCxnSpPr>
          <p:nvPr userDrawn="1"/>
        </p:nvCxnSpPr>
        <p:spPr>
          <a:xfrm>
            <a:off x="4570412" y="3886200"/>
            <a:ext cx="687185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9B1E0A-D5BC-6920-B6F6-E799F22323B0}"/>
              </a:ext>
            </a:extLst>
          </p:cNvPr>
          <p:cNvCxnSpPr>
            <a:cxnSpLocks/>
          </p:cNvCxnSpPr>
          <p:nvPr userDrawn="1"/>
        </p:nvCxnSpPr>
        <p:spPr>
          <a:xfrm>
            <a:off x="11444684" y="3886200"/>
            <a:ext cx="74414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89888"/>
            <a:ext cx="6327648" cy="23042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A24C6E-B46B-052B-14AF-08C705E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368" y="3813048"/>
            <a:ext cx="2112264" cy="71120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03DA3C-F09E-61FF-139B-5014478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68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D23143E-34D4-7916-690C-3BE38058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4152" y="3813048"/>
            <a:ext cx="1901952" cy="711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6FEC2F71-3E9B-0E18-C638-41C2B0C8D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74152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444752"/>
            <a:ext cx="10360152" cy="4416552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00000"/>
              </a:lnSpc>
              <a:defRPr sz="4000" b="0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0" y="5495544"/>
            <a:ext cx="4494212" cy="484632"/>
          </a:xfr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B62AAD-BDB5-5645-A722-E6A8180BB714}"/>
              </a:ext>
            </a:extLst>
          </p:cNvPr>
          <p:cNvCxnSpPr>
            <a:cxnSpLocks/>
          </p:cNvCxnSpPr>
          <p:nvPr userDrawn="1"/>
        </p:nvCxnSpPr>
        <p:spPr>
          <a:xfrm>
            <a:off x="7618412" y="6172200"/>
            <a:ext cx="4570413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3C4F48-5124-C46E-5828-45F6F65E000F}"/>
              </a:ext>
            </a:extLst>
          </p:cNvPr>
          <p:cNvCxnSpPr>
            <a:cxnSpLocks/>
          </p:cNvCxnSpPr>
          <p:nvPr userDrawn="1"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414016"/>
            <a:ext cx="7013448" cy="3374136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2362200"/>
            <a:ext cx="9751060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8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CLASSICAL LITERATURE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30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59" r:id="rId6"/>
    <p:sldLayoutId id="2147483770" r:id="rId7"/>
    <p:sldLayoutId id="2147483771" r:id="rId8"/>
    <p:sldLayoutId id="2147483772" r:id="rId9"/>
    <p:sldLayoutId id="2147483774" r:id="rId10"/>
    <p:sldLayoutId id="2147483775" r:id="rId11"/>
    <p:sldLayoutId id="2147483762" r:id="rId12"/>
    <p:sldLayoutId id="2147483763" r:id="rId13"/>
    <p:sldLayoutId id="2147483764" r:id="rId14"/>
    <p:sldLayoutId id="21474837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800" kern="1200" cap="all" spc="1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</a:schemeClr>
        </a:buClr>
        <a:buFont typeface="Arial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8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Wooden library">
            <a:extLst>
              <a:ext uri="{FF2B5EF4-FFF2-40B4-BE49-F238E27FC236}">
                <a16:creationId xmlns:a16="http://schemas.microsoft.com/office/drawing/2014/main" id="{B2CFDBFB-F04E-9E7A-5F81-0667FBC143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0000"/>
                    </a14:imgEffect>
                    <a14:imgEffect>
                      <a14:brightnessContrast bright="-6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A635A2-CC0C-270C-AC8A-59116BD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87" y="3503382"/>
            <a:ext cx="11356848" cy="1627632"/>
          </a:xfrm>
        </p:spPr>
        <p:txBody>
          <a:bodyPr/>
          <a:lstStyle/>
          <a:p>
            <a:r>
              <a:rPr lang="en-US" dirty="0"/>
              <a:t>PROBABILITY THEORY</a:t>
            </a:r>
            <a:br>
              <a:rPr lang="en-US" dirty="0"/>
            </a:br>
            <a:r>
              <a:rPr lang="en-US" dirty="0"/>
              <a:t>AND DATA MINING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30ABE-5769-388C-63FF-B1EA6AB4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679" y="5638800"/>
            <a:ext cx="9427464" cy="987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step to </a:t>
            </a:r>
          </a:p>
          <a:p>
            <a:r>
              <a:rPr lang="en-US" dirty="0"/>
              <a:t>Becoming</a:t>
            </a:r>
          </a:p>
          <a:p>
            <a:r>
              <a:rPr lang="en-US" dirty="0"/>
              <a:t>A data 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Data Normalisation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Feature Creation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Discretisation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Aggregation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Smoothing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0916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Feature Selection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Feature Extraction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Sampling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Integration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Project: Analysing Customer Behaviour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66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Introducing Predictive Models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Decision Tree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Rule Assessment and Interpretation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Classification Model Assessment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Regression Model Assessment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6702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Challenges in Handling Unbalanced Data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Decision Tree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Confusion Matrix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Regression Tree in SPSS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</a:t>
            </a:r>
          </a:p>
        </p:txBody>
      </p:sp>
    </p:spTree>
    <p:extLst>
      <p:ext uri="{BB962C8B-B14F-4D97-AF65-F5344CB8AC3E}">
        <p14:creationId xmlns:p14="http://schemas.microsoft.com/office/powerpoint/2010/main" val="1777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Naïve Bayes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Linear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Parameter Estimation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Model Hypothesis Tests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Linear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Logistic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Logistic Regression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23437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Introducing 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Stacking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Bagging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Boosting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Implementing Ensemble Learning in Classification</a:t>
            </a:r>
          </a:p>
          <a:p>
            <a:pPr marL="12700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Palatino Linotype" panose="02040502050505030304" pitchFamily="18" charset="0"/>
              </a:rPr>
              <a:t>Implementing Ensemble Learning in Regression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861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Introducing Clustering</a:t>
            </a: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Hierarchical Clustering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K-Means Algorithm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DB-SCAN Algorithm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Association Rules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Apriori Algorithm </a:t>
            </a: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2674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tatues along the top of a building">
            <a:extLst>
              <a:ext uri="{FF2B5EF4-FFF2-40B4-BE49-F238E27FC236}">
                <a16:creationId xmlns:a16="http://schemas.microsoft.com/office/drawing/2014/main" id="{A1AB49CF-A20A-C64A-C665-4B7DE9AD85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78276F-2C35-AA75-5D1D-B56CD313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924F-1A71-6C10-3632-77828D347DA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32E85-53ED-D776-C606-9789E13C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2" y="1380612"/>
            <a:ext cx="2516059" cy="829188"/>
          </a:xfrm>
        </p:spPr>
        <p:txBody>
          <a:bodyPr/>
          <a:lstStyle/>
          <a:p>
            <a:r>
              <a:rPr lang="en-US" dirty="0"/>
              <a:t>Depends On Instructor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EC7CF9-EBDD-A343-7CE2-A71832EA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794000"/>
            <a:ext cx="2276856" cy="711200"/>
          </a:xfrm>
        </p:spPr>
        <p:txBody>
          <a:bodyPr/>
          <a:lstStyle/>
          <a:p>
            <a:r>
              <a:rPr lang="en-US" dirty="0"/>
              <a:t>TEXTS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8AF22-F0F9-B001-2CCF-2DFA7E8F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2" y="3291708"/>
            <a:ext cx="4116260" cy="518292"/>
          </a:xfrm>
        </p:spPr>
        <p:txBody>
          <a:bodyPr/>
          <a:lstStyle/>
          <a:p>
            <a:r>
              <a:rPr lang="en-US" dirty="0"/>
              <a:t>Depends On Instructor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2E74ED8-C23D-ECFC-26A9-C078C00758C4}"/>
              </a:ext>
            </a:extLst>
          </p:cNvPr>
          <p:cNvSpPr txBox="1">
            <a:spLocks/>
          </p:cNvSpPr>
          <p:nvPr/>
        </p:nvSpPr>
        <p:spPr>
          <a:xfrm>
            <a:off x="8922956" y="850260"/>
            <a:ext cx="2276856" cy="71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400" b="0" i="0" kern="1200" cap="all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0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8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49A0495-EE7B-01ED-5CA3-B8ADAFD2F591}"/>
              </a:ext>
            </a:extLst>
          </p:cNvPr>
          <p:cNvSpPr txBox="1">
            <a:spLocks/>
          </p:cNvSpPr>
          <p:nvPr/>
        </p:nvSpPr>
        <p:spPr>
          <a:xfrm>
            <a:off x="8922956" y="1380612"/>
            <a:ext cx="2276856" cy="1262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548640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850392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152144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453896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673AB4-9937-232B-14D8-EB47719AB537}"/>
              </a:ext>
            </a:extLst>
          </p:cNvPr>
          <p:cNvSpPr txBox="1">
            <a:spLocks/>
          </p:cNvSpPr>
          <p:nvPr/>
        </p:nvSpPr>
        <p:spPr>
          <a:xfrm>
            <a:off x="4875212" y="4165600"/>
            <a:ext cx="2667000" cy="711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400" b="0" i="0" kern="1200" cap="all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20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8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sz="1600" b="1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Suggested Time</a:t>
            </a:r>
          </a:p>
          <a:p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E4E8978-B6F5-F15C-D490-7301E8DAAA9F}"/>
              </a:ext>
            </a:extLst>
          </p:cNvPr>
          <p:cNvSpPr txBox="1">
            <a:spLocks/>
          </p:cNvSpPr>
          <p:nvPr/>
        </p:nvSpPr>
        <p:spPr>
          <a:xfrm>
            <a:off x="4873752" y="4587108"/>
            <a:ext cx="4116260" cy="518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1pPr>
            <a:lvl2pPr marL="548640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8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2pPr>
            <a:lvl3pPr marL="850392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3pPr>
            <a:lvl4pPr marL="1152144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4pPr>
            <a:lvl5pPr marL="1453896" indent="-2468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sz="1400" b="0" i="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Gill Sans Light" panose="020B0302020104020203" pitchFamily="34" charset="-79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70 Hours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DBB63A-DF09-2F40-2A91-91C62E7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36" y="304800"/>
            <a:ext cx="7013448" cy="1066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 History</a:t>
            </a:r>
            <a:endParaRPr lang="en-US" dirty="0"/>
          </a:p>
        </p:txBody>
      </p:sp>
      <p:pic>
        <p:nvPicPr>
          <p:cNvPr id="4" name="Picture Placeholder 3" descr="Stamps with alphabet letters">
            <a:extLst>
              <a:ext uri="{FF2B5EF4-FFF2-40B4-BE49-F238E27FC236}">
                <a16:creationId xmlns:a16="http://schemas.microsoft.com/office/drawing/2014/main" id="{EB0CAA8D-A852-C4A7-5B8F-CCB921FFB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9537" y="0"/>
            <a:ext cx="2587752" cy="6858000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D961C2C-0EB3-A20A-4198-1330E0734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03595"/>
              </p:ext>
            </p:extLst>
          </p:nvPr>
        </p:nvGraphicFramePr>
        <p:xfrm>
          <a:off x="303212" y="1828800"/>
          <a:ext cx="8610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4344584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513314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0079957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8852287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7197718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56824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Date /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5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Mehdi Shokri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14-05-2023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1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Probability and Statistics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Basic Concepts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Rules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Conditional Probability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Bayes Theorem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probability</a:t>
            </a:r>
          </a:p>
        </p:txBody>
      </p:sp>
    </p:spTree>
    <p:extLst>
      <p:ext uri="{BB962C8B-B14F-4D97-AF65-F5344CB8AC3E}">
        <p14:creationId xmlns:p14="http://schemas.microsoft.com/office/powerpoint/2010/main" val="177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Random Variables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Bernoulli Distribution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Binomial Distribution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Normal Distribution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Central Limit Theorem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Mathematical Expectation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33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Descriptive Statistics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Inferential Statistics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0217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Introducing IBM SPSS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Descriptive Statistics in SPSS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Hypothesis Testing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statistics</a:t>
            </a:r>
          </a:p>
        </p:txBody>
      </p:sp>
    </p:spTree>
    <p:extLst>
      <p:ext uri="{BB962C8B-B14F-4D97-AF65-F5344CB8AC3E}">
        <p14:creationId xmlns:p14="http://schemas.microsoft.com/office/powerpoint/2010/main" val="40724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Concepts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Odds Ratios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Chi Square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Fisher Exact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T Independent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Two-Sample T-Test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40895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Concepts and Implications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Follow-up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Two-Way ANOVA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Understanding Covariance Test</a:t>
            </a:r>
          </a:p>
          <a:p>
            <a:pPr marL="12700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Palatino Linotype" panose="02040502050505030304" pitchFamily="18" charset="0"/>
              </a:rPr>
              <a:t>Steps to Implementing Covariance Test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Analysis</a:t>
            </a:r>
          </a:p>
        </p:txBody>
      </p:sp>
    </p:spTree>
    <p:extLst>
      <p:ext uri="{BB962C8B-B14F-4D97-AF65-F5344CB8AC3E}">
        <p14:creationId xmlns:p14="http://schemas.microsoft.com/office/powerpoint/2010/main" val="42865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Correlation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Non-Parametric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AB Test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Computer Simulation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Final Statistics Project</a:t>
            </a: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up topics in statistics</a:t>
            </a:r>
          </a:p>
        </p:txBody>
      </p:sp>
    </p:spTree>
    <p:extLst>
      <p:ext uri="{BB962C8B-B14F-4D97-AF65-F5344CB8AC3E}">
        <p14:creationId xmlns:p14="http://schemas.microsoft.com/office/powerpoint/2010/main" val="1238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083"/>
          <a:stretch/>
        </p:blipFill>
        <p:spPr/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Gando 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09509" y="2743200"/>
            <a:ext cx="6088565" cy="3352800"/>
          </a:xfrm>
        </p:spPr>
        <p:txBody>
          <a:bodyPr>
            <a:normAutofit/>
          </a:bodyPr>
          <a:lstStyle/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Introducing Data Mining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Description and Data Mining Methods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SPSS Modeler Introduction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Entry in SPSS Modeler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Data Quality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Handling Out of Range Data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Palatino Linotype" panose="02040502050505030304" pitchFamily="18" charset="0"/>
              </a:rPr>
              <a:t>Handling Outliers and Missing Data</a:t>
            </a:r>
          </a:p>
          <a:p>
            <a:pPr marL="1270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27000" marR="63436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endParaRPr lang="en-US" sz="1800" dirty="0">
              <a:effectLst/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Introduction</a:t>
            </a:r>
          </a:p>
        </p:txBody>
      </p:sp>
    </p:spTree>
    <p:extLst>
      <p:ext uri="{BB962C8B-B14F-4D97-AF65-F5344CB8AC3E}">
        <p14:creationId xmlns:p14="http://schemas.microsoft.com/office/powerpoint/2010/main" val="5908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Custom 71">
      <a:dk1>
        <a:srgbClr val="000000"/>
      </a:dk1>
      <a:lt1>
        <a:srgbClr val="FFFFFF"/>
      </a:lt1>
      <a:dk2>
        <a:srgbClr val="693A20"/>
      </a:dk2>
      <a:lt2>
        <a:srgbClr val="E7E4E6"/>
      </a:lt2>
      <a:accent1>
        <a:srgbClr val="512823"/>
      </a:accent1>
      <a:accent2>
        <a:srgbClr val="B98D34"/>
      </a:accent2>
      <a:accent3>
        <a:srgbClr val="610606"/>
      </a:accent3>
      <a:accent4>
        <a:srgbClr val="FFEDB9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ustom 89">
      <a:majorFont>
        <a:latin typeface="Book Antiqua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book education presentation (widescreen)_Win32_v3" id="{4B7EA318-15E2-473F-9AB3-202EC7071CC7}" vid="{CC1661AE-A1F1-46A0-A328-D33A145270B8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8458A3-99B8-4914-89E6-B86ADB0D7D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6EAEDD-6865-458C-AB5E-1E0979B7BC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ACF9E2-7979-495A-9F5F-33F2C8500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3439</TotalTime>
  <Words>341</Words>
  <Application>Microsoft Office PowerPoint</Application>
  <PresentationFormat>Custom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Constantia</vt:lpstr>
      <vt:lpstr>Gill Sans MT</vt:lpstr>
      <vt:lpstr>Palatino Linotype</vt:lpstr>
      <vt:lpstr>Books Classic 16x9</vt:lpstr>
      <vt:lpstr>PROBABILITY THEORY AND DATA MINING</vt:lpstr>
      <vt:lpstr>Introduction to probability</vt:lpstr>
      <vt:lpstr>Probability distributions</vt:lpstr>
      <vt:lpstr>Statistical Analysis</vt:lpstr>
      <vt:lpstr>IBM SPSS statistics</vt:lpstr>
      <vt:lpstr>Independence</vt:lpstr>
      <vt:lpstr>Variance Analysis</vt:lpstr>
      <vt:lpstr>Round up topics in statistics</vt:lpstr>
      <vt:lpstr>Data Mining Introduction</vt:lpstr>
      <vt:lpstr>Data transformation</vt:lpstr>
      <vt:lpstr>Dimensionality reduction</vt:lpstr>
      <vt:lpstr>Rule based Predictive models</vt:lpstr>
      <vt:lpstr>Unbalanced Data</vt:lpstr>
      <vt:lpstr>Statistical predictive models</vt:lpstr>
      <vt:lpstr>Ensemble predictive models</vt:lpstr>
      <vt:lpstr>Unsupervised Learning</vt:lpstr>
      <vt:lpstr>NOTES</vt:lpstr>
      <vt:lpstr>Document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 MASTERCLASS</dc:title>
  <dc:creator>Mehdi Zadeh</dc:creator>
  <cp:lastModifiedBy>Mehdi Zadeh</cp:lastModifiedBy>
  <cp:revision>50</cp:revision>
  <dcterms:created xsi:type="dcterms:W3CDTF">2023-05-11T08:41:14Z</dcterms:created>
  <dcterms:modified xsi:type="dcterms:W3CDTF">2023-06-12T19:50:09Z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