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0"/>
  </p:notesMasterIdLst>
  <p:handoutMasterIdLst>
    <p:handoutMasterId r:id="rId21"/>
  </p:handoutMasterIdLst>
  <p:sldIdLst>
    <p:sldId id="304" r:id="rId5"/>
    <p:sldId id="296" r:id="rId6"/>
    <p:sldId id="307" r:id="rId7"/>
    <p:sldId id="309" r:id="rId8"/>
    <p:sldId id="308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06" r:id="rId18"/>
    <p:sldId id="303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57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6/12/2023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6/12/2023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F2AB60-3F8C-B205-0E32-B5E61218EA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6080697 w 12188825"/>
              <a:gd name="connsiteY1" fmla="*/ 0 h 6858000"/>
              <a:gd name="connsiteX2" fmla="*/ 6080697 w 12188825"/>
              <a:gd name="connsiteY2" fmla="*/ 2898648 h 6858000"/>
              <a:gd name="connsiteX3" fmla="*/ 6108129 w 12188825"/>
              <a:gd name="connsiteY3" fmla="*/ 2898648 h 6858000"/>
              <a:gd name="connsiteX4" fmla="*/ 6108129 w 12188825"/>
              <a:gd name="connsiteY4" fmla="*/ 0 h 6858000"/>
              <a:gd name="connsiteX5" fmla="*/ 12188825 w 12188825"/>
              <a:gd name="connsiteY5" fmla="*/ 0 h 6858000"/>
              <a:gd name="connsiteX6" fmla="*/ 12188825 w 12188825"/>
              <a:gd name="connsiteY6" fmla="*/ 6858000 h 6858000"/>
              <a:gd name="connsiteX7" fmla="*/ 0 w 1218882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6080697" y="0"/>
                </a:lnTo>
                <a:lnTo>
                  <a:pt x="6080697" y="2898648"/>
                </a:lnTo>
                <a:lnTo>
                  <a:pt x="6108129" y="2898648"/>
                </a:lnTo>
                <a:lnTo>
                  <a:pt x="6108129" y="0"/>
                </a:ln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5988" y="2743200"/>
            <a:ext cx="11356848" cy="1627632"/>
          </a:xfrm>
        </p:spPr>
        <p:txBody>
          <a:bodyPr anchor="b">
            <a:noAutofit/>
          </a:bodyPr>
          <a:lstStyle>
            <a:lvl1pPr algn="ctr">
              <a:lnSpc>
                <a:spcPct val="90000"/>
              </a:lnSpc>
              <a:defRPr sz="6600" b="0" cap="none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 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0680" y="4901184"/>
            <a:ext cx="9427464" cy="987552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24B88-F571-25BB-4513-3A17217DC2E5}"/>
              </a:ext>
            </a:extLst>
          </p:cNvPr>
          <p:cNvSpPr/>
          <p:nvPr userDrawn="1"/>
        </p:nvSpPr>
        <p:spPr>
          <a:xfrm rot="5400000">
            <a:off x="4645088" y="1435608"/>
            <a:ext cx="2898648" cy="274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7409" y="0"/>
            <a:ext cx="4471416" cy="6858000"/>
          </a:xfrm>
          <a:solidFill>
            <a:schemeClr val="accent1"/>
          </a:solidFill>
        </p:spPr>
        <p:txBody>
          <a:bodyPr anchor="t">
            <a:noAutofit/>
          </a:bodyPr>
          <a:lstStyle>
            <a:lvl1pPr marL="0" indent="0" algn="ctr">
              <a:buNone/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CLASSICAL 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0080" y="3172968"/>
            <a:ext cx="5102352" cy="202996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58000" cy="170078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058072-A976-BB1B-E73B-039CA4102FD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2667000"/>
            <a:ext cx="7722689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A65D0A25-C9DB-7306-466C-DFD2401F85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02168" y="3172968"/>
            <a:ext cx="3255264" cy="2688336"/>
          </a:xfrm>
        </p:spPr>
        <p:txBody>
          <a:bodyPr lIns="91440" tIns="0">
            <a:noAutofit/>
          </a:bodyPr>
          <a:lstStyle>
            <a:lvl1pPr marL="0" indent="0">
              <a:buNone/>
              <a:defRPr sz="2400" cap="all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0" indent="0">
              <a:spcBef>
                <a:spcPts val="1800"/>
              </a:spcBef>
              <a:buNone/>
              <a:defRPr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394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E998D3-1DC1-ED0C-84CE-D3710A6AE4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4341813 w 12188825"/>
              <a:gd name="connsiteY1" fmla="*/ 0 h 6858000"/>
              <a:gd name="connsiteX2" fmla="*/ 4341813 w 12188825"/>
              <a:gd name="connsiteY2" fmla="*/ 4745736 h 6858000"/>
              <a:gd name="connsiteX3" fmla="*/ 4369245 w 12188825"/>
              <a:gd name="connsiteY3" fmla="*/ 4745736 h 6858000"/>
              <a:gd name="connsiteX4" fmla="*/ 4369245 w 12188825"/>
              <a:gd name="connsiteY4" fmla="*/ 0 h 6858000"/>
              <a:gd name="connsiteX5" fmla="*/ 12188825 w 12188825"/>
              <a:gd name="connsiteY5" fmla="*/ 0 h 6858000"/>
              <a:gd name="connsiteX6" fmla="*/ 12188825 w 12188825"/>
              <a:gd name="connsiteY6" fmla="*/ 6858000 h 6858000"/>
              <a:gd name="connsiteX7" fmla="*/ 0 w 1218882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4341813" y="0"/>
                </a:lnTo>
                <a:lnTo>
                  <a:pt x="4341813" y="4745736"/>
                </a:lnTo>
                <a:lnTo>
                  <a:pt x="4369245" y="4745736"/>
                </a:lnTo>
                <a:lnTo>
                  <a:pt x="4369245" y="0"/>
                </a:ln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640080"/>
            <a:ext cx="3200400" cy="2084832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4800" b="0" cap="none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AA1D0-9CC9-4F01-19B8-029FF0FF1254}"/>
              </a:ext>
            </a:extLst>
          </p:cNvPr>
          <p:cNvSpPr/>
          <p:nvPr userDrawn="1"/>
        </p:nvSpPr>
        <p:spPr>
          <a:xfrm rot="5400000">
            <a:off x="1184086" y="3139440"/>
            <a:ext cx="6324600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D20188-2858-4017-16C7-8D8B2EB783A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873753" y="850260"/>
            <a:ext cx="2276856" cy="7112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351FF95-77DF-46F6-7673-71454E42D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3753" y="1380612"/>
            <a:ext cx="2276856" cy="13167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lnSpc>
                <a:spcPct val="100000"/>
              </a:lnSpc>
              <a:spcBef>
                <a:spcPts val="400"/>
              </a:spcBef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585749F-5840-3B72-40A1-A68404430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73753" y="2807076"/>
            <a:ext cx="2276856" cy="7112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A075B67-81C5-7714-2DF6-B942F8060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73753" y="3291708"/>
            <a:ext cx="2276856" cy="13167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lnSpc>
                <a:spcPct val="100000"/>
              </a:lnSpc>
              <a:spcBef>
                <a:spcPts val="400"/>
              </a:spcBef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6A45315-D71E-F83C-7B5D-1090A755CAB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913812" y="838200"/>
            <a:ext cx="2276856" cy="7112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80BE26D-B33D-185D-68B0-B7268D04AAD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913812" y="1368552"/>
            <a:ext cx="2276856" cy="13167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lnSpc>
                <a:spcPct val="100000"/>
              </a:lnSpc>
              <a:spcBef>
                <a:spcPts val="400"/>
              </a:spcBef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5D587A1-D421-BAB6-614C-1F7B39ADD31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913812" y="2801112"/>
            <a:ext cx="2276856" cy="7112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422066E-6A9D-9D00-2F9F-498C9E9D03CF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913812" y="3331464"/>
            <a:ext cx="2276856" cy="13167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lnSpc>
                <a:spcPct val="100000"/>
              </a:lnSpc>
              <a:spcBef>
                <a:spcPts val="400"/>
              </a:spcBef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811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 algn="l">
              <a:defRPr sz="4800" b="0"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18577" y="0"/>
            <a:ext cx="4270248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AF402F-F8C6-E5B1-65C7-DFC0D8ED0878}"/>
              </a:ext>
            </a:extLst>
          </p:cNvPr>
          <p:cNvCxnSpPr>
            <a:cxnSpLocks/>
          </p:cNvCxnSpPr>
          <p:nvPr userDrawn="1"/>
        </p:nvCxnSpPr>
        <p:spPr>
          <a:xfrm>
            <a:off x="989012" y="2743200"/>
            <a:ext cx="0" cy="411480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215798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58000" cy="17007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391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CLASSICAL 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20660" y="2386584"/>
            <a:ext cx="9747504" cy="40142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196DA-ED88-0EDC-A28F-7426416C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660" y="640080"/>
            <a:ext cx="9747504" cy="1625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wo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55848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78808" y="2862072"/>
            <a:ext cx="7397496" cy="157276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640080"/>
            <a:ext cx="7397496" cy="1773936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D5E17843-7672-6C71-1608-D794830CE89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60520" y="4846320"/>
            <a:ext cx="7397496" cy="1170432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1200"/>
            </a:lvl1pPr>
            <a:lvl2pPr>
              <a:spcBef>
                <a:spcPts val="1200"/>
              </a:spcBef>
              <a:defRPr sz="1200"/>
            </a:lvl2pPr>
            <a:lvl3pPr>
              <a:spcBef>
                <a:spcPts val="1200"/>
              </a:spcBef>
              <a:defRPr sz="12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wo content, and pictur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15400" y="0"/>
            <a:ext cx="258775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0080" y="2679192"/>
            <a:ext cx="7242048" cy="1170432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2pPr>
            <a:lvl3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4pPr>
            <a:lvl5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58000" cy="1700784"/>
          </a:xfrm>
        </p:spPr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7856CD97-B46D-FEB2-B35C-2890C62DB5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4059936"/>
            <a:ext cx="7242048" cy="2130552"/>
          </a:xfrm>
        </p:spPr>
        <p:txBody>
          <a:bodyPr>
            <a:normAutofit/>
          </a:bodyPr>
          <a:lstStyle>
            <a:lvl1pPr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2pPr>
            <a:lvl3pPr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4pPr>
            <a:lvl5pPr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157CF4D-A5B0-F63D-3033-42520894BF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88825" cy="6858000"/>
          </a:xfrm>
          <a:custGeom>
            <a:avLst/>
            <a:gdLst>
              <a:gd name="connsiteX0" fmla="*/ 4759389 w 12188825"/>
              <a:gd name="connsiteY0" fmla="*/ 4787265 h 6858000"/>
              <a:gd name="connsiteX1" fmla="*/ 4759389 w 12188825"/>
              <a:gd name="connsiteY1" fmla="*/ 4814697 h 6858000"/>
              <a:gd name="connsiteX2" fmla="*/ 7429437 w 12188825"/>
              <a:gd name="connsiteY2" fmla="*/ 4814697 h 6858000"/>
              <a:gd name="connsiteX3" fmla="*/ 7429437 w 12188825"/>
              <a:gd name="connsiteY3" fmla="*/ 4787265 h 6858000"/>
              <a:gd name="connsiteX4" fmla="*/ 0 w 12188825"/>
              <a:gd name="connsiteY4" fmla="*/ 0 h 6858000"/>
              <a:gd name="connsiteX5" fmla="*/ 12188825 w 12188825"/>
              <a:gd name="connsiteY5" fmla="*/ 0 h 6858000"/>
              <a:gd name="connsiteX6" fmla="*/ 12188825 w 12188825"/>
              <a:gd name="connsiteY6" fmla="*/ 6858000 h 6858000"/>
              <a:gd name="connsiteX7" fmla="*/ 0 w 1218882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825" h="6858000">
                <a:moveTo>
                  <a:pt x="4759389" y="4787265"/>
                </a:moveTo>
                <a:lnTo>
                  <a:pt x="4759389" y="4814697"/>
                </a:lnTo>
                <a:lnTo>
                  <a:pt x="7429437" y="4814697"/>
                </a:lnTo>
                <a:lnTo>
                  <a:pt x="7429437" y="4787265"/>
                </a:lnTo>
                <a:close/>
                <a:moveTo>
                  <a:pt x="0" y="0"/>
                </a:move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5988" y="3657600"/>
            <a:ext cx="11356848" cy="941832"/>
          </a:xfrm>
        </p:spPr>
        <p:txBody>
          <a:bodyPr anchor="t">
            <a:normAutofit/>
          </a:bodyPr>
          <a:lstStyle>
            <a:lvl1pPr algn="ctr">
              <a:lnSpc>
                <a:spcPct val="90000"/>
              </a:lnSpc>
              <a:defRPr sz="4800" b="0" cap="none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0680" y="5129784"/>
            <a:ext cx="9427464" cy="987552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C6E071-6E0A-A6A5-AC43-072450B96555}"/>
              </a:ext>
            </a:extLst>
          </p:cNvPr>
          <p:cNvSpPr/>
          <p:nvPr userDrawn="1"/>
        </p:nvSpPr>
        <p:spPr>
          <a:xfrm>
            <a:off x="4759388" y="4787265"/>
            <a:ext cx="2670048" cy="274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6CCC78F-07A7-7F5C-E67F-2CFC846E0DE1}"/>
              </a:ext>
            </a:extLst>
          </p:cNvPr>
          <p:cNvSpPr/>
          <p:nvPr userDrawn="1"/>
        </p:nvSpPr>
        <p:spPr>
          <a:xfrm>
            <a:off x="3813048" y="612648"/>
            <a:ext cx="7635240" cy="548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D7FFB3F-B685-7C31-5080-632B0441EA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906256" cy="6858000"/>
          </a:xfrm>
          <a:custGeom>
            <a:avLst/>
            <a:gdLst>
              <a:gd name="connsiteX0" fmla="*/ 0 w 8906256"/>
              <a:gd name="connsiteY0" fmla="*/ 0 h 6858000"/>
              <a:gd name="connsiteX1" fmla="*/ 8906256 w 8906256"/>
              <a:gd name="connsiteY1" fmla="*/ 0 h 6858000"/>
              <a:gd name="connsiteX2" fmla="*/ 8906256 w 8906256"/>
              <a:gd name="connsiteY2" fmla="*/ 612648 h 6858000"/>
              <a:gd name="connsiteX3" fmla="*/ 4945285 w 8906256"/>
              <a:gd name="connsiteY3" fmla="*/ 612648 h 6858000"/>
              <a:gd name="connsiteX4" fmla="*/ 3813048 w 8906256"/>
              <a:gd name="connsiteY4" fmla="*/ 612648 h 6858000"/>
              <a:gd name="connsiteX5" fmla="*/ 3813048 w 8906256"/>
              <a:gd name="connsiteY5" fmla="*/ 6099048 h 6858000"/>
              <a:gd name="connsiteX6" fmla="*/ 4945285 w 8906256"/>
              <a:gd name="connsiteY6" fmla="*/ 6099048 h 6858000"/>
              <a:gd name="connsiteX7" fmla="*/ 8906256 w 8906256"/>
              <a:gd name="connsiteY7" fmla="*/ 6099048 h 6858000"/>
              <a:gd name="connsiteX8" fmla="*/ 8906256 w 8906256"/>
              <a:gd name="connsiteY8" fmla="*/ 6858000 h 6858000"/>
              <a:gd name="connsiteX9" fmla="*/ 0 w 8906256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06256" h="6858000">
                <a:moveTo>
                  <a:pt x="0" y="0"/>
                </a:moveTo>
                <a:lnTo>
                  <a:pt x="8906256" y="0"/>
                </a:lnTo>
                <a:lnTo>
                  <a:pt x="8906256" y="612648"/>
                </a:lnTo>
                <a:lnTo>
                  <a:pt x="4945285" y="612648"/>
                </a:lnTo>
                <a:lnTo>
                  <a:pt x="3813048" y="612648"/>
                </a:lnTo>
                <a:lnTo>
                  <a:pt x="3813048" y="6099048"/>
                </a:lnTo>
                <a:lnTo>
                  <a:pt x="4945285" y="6099048"/>
                </a:lnTo>
                <a:lnTo>
                  <a:pt x="8906256" y="6099048"/>
                </a:lnTo>
                <a:lnTo>
                  <a:pt x="89062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A4DAAA-F386-CC30-C391-320517CB5974}"/>
              </a:ext>
            </a:extLst>
          </p:cNvPr>
          <p:cNvCxnSpPr>
            <a:cxnSpLocks/>
          </p:cNvCxnSpPr>
          <p:nvPr userDrawn="1"/>
        </p:nvCxnSpPr>
        <p:spPr>
          <a:xfrm>
            <a:off x="4570412" y="3886200"/>
            <a:ext cx="687185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9B1E0A-D5BC-6920-B6F6-E799F22323B0}"/>
              </a:ext>
            </a:extLst>
          </p:cNvPr>
          <p:cNvCxnSpPr>
            <a:cxnSpLocks/>
          </p:cNvCxnSpPr>
          <p:nvPr userDrawn="1"/>
        </p:nvCxnSpPr>
        <p:spPr>
          <a:xfrm>
            <a:off x="11444684" y="3886200"/>
            <a:ext cx="74414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840" y="1389888"/>
            <a:ext cx="6327648" cy="230428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A24C6E-B46B-052B-14AF-08C705E5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0368" y="3813048"/>
            <a:ext cx="2112264" cy="711200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03DA3C-F09E-61FF-139B-501447837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0368" y="4617720"/>
            <a:ext cx="1901952" cy="131673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16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lnSpc>
                <a:spcPct val="100000"/>
              </a:lnSpc>
              <a:spcBef>
                <a:spcPts val="400"/>
              </a:spcBef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D23143E-34D4-7916-690C-3BE380588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74152" y="3813048"/>
            <a:ext cx="1901952" cy="7112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6FEC2F71-3E9B-0E18-C638-41C2B0C8D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74152" y="4617720"/>
            <a:ext cx="1901952" cy="131673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16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lnSpc>
                <a:spcPct val="100000"/>
              </a:lnSpc>
              <a:spcBef>
                <a:spcPts val="400"/>
              </a:spcBef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65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444752"/>
            <a:ext cx="10360152" cy="4416552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00000"/>
              </a:lnSpc>
              <a:defRPr sz="4000" b="0" cap="none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0" y="5495544"/>
            <a:ext cx="4494212" cy="484632"/>
          </a:xfrm>
        </p:spPr>
        <p:txBody>
          <a:bodyPr anchor="t">
            <a:noAutofit/>
          </a:bodyPr>
          <a:lstStyle>
            <a:lvl1pPr marL="0" indent="0" algn="l">
              <a:spcBef>
                <a:spcPts val="0"/>
              </a:spcBef>
              <a:buNone/>
              <a:defRPr sz="240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B62AAD-BDB5-5645-A722-E6A8180BB714}"/>
              </a:ext>
            </a:extLst>
          </p:cNvPr>
          <p:cNvCxnSpPr>
            <a:cxnSpLocks/>
          </p:cNvCxnSpPr>
          <p:nvPr userDrawn="1"/>
        </p:nvCxnSpPr>
        <p:spPr>
          <a:xfrm>
            <a:off x="7618412" y="6172200"/>
            <a:ext cx="4570413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3C4F48-5124-C46E-5828-45F6F65E000F}"/>
              </a:ext>
            </a:extLst>
          </p:cNvPr>
          <p:cNvCxnSpPr>
            <a:cxnSpLocks/>
          </p:cNvCxnSpPr>
          <p:nvPr userDrawn="1"/>
        </p:nvCxnSpPr>
        <p:spPr>
          <a:xfrm>
            <a:off x="0" y="6400800"/>
            <a:ext cx="1218882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0"/>
            <a:ext cx="258775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414016"/>
            <a:ext cx="7013448" cy="3374136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7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625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2362200"/>
            <a:ext cx="9751060" cy="370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1183112" y="5413248"/>
            <a:ext cx="1298448" cy="2194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800" cap="all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CLASSICAL LITERATURE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30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66" r:id="rId2"/>
    <p:sldLayoutId id="2147483767" r:id="rId3"/>
    <p:sldLayoutId id="2147483768" r:id="rId4"/>
    <p:sldLayoutId id="2147483769" r:id="rId5"/>
    <p:sldLayoutId id="2147483759" r:id="rId6"/>
    <p:sldLayoutId id="2147483770" r:id="rId7"/>
    <p:sldLayoutId id="2147483771" r:id="rId8"/>
    <p:sldLayoutId id="2147483772" r:id="rId9"/>
    <p:sldLayoutId id="2147483774" r:id="rId10"/>
    <p:sldLayoutId id="2147483775" r:id="rId11"/>
    <p:sldLayoutId id="2147483762" r:id="rId12"/>
    <p:sldLayoutId id="2147483763" r:id="rId13"/>
    <p:sldLayoutId id="2147483764" r:id="rId14"/>
    <p:sldLayoutId id="214748376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800" kern="1200" cap="all" spc="100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50000"/>
          </a:schemeClr>
        </a:buClr>
        <a:buFont typeface="Arial" pitchFamily="34" charset="0"/>
        <a:buChar char="•"/>
        <a:defRPr sz="2400" b="0" i="0" kern="1200">
          <a:solidFill>
            <a:schemeClr val="tx1">
              <a:lumMod val="50000"/>
            </a:schemeClr>
          </a:solidFill>
          <a:latin typeface="+mn-lt"/>
          <a:ea typeface="+mn-ea"/>
          <a:cs typeface="Gill Sans Light" panose="020B0302020104020203" pitchFamily="34" charset="-79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sz="2000" b="0" i="0" kern="1200">
          <a:solidFill>
            <a:schemeClr val="tx1">
              <a:lumMod val="50000"/>
            </a:schemeClr>
          </a:solidFill>
          <a:latin typeface="+mn-lt"/>
          <a:ea typeface="+mn-ea"/>
          <a:cs typeface="Gill Sans Light" panose="020B0302020104020203" pitchFamily="34" charset="-79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sz="1800" b="0" i="0" kern="1200">
          <a:solidFill>
            <a:schemeClr val="tx1">
              <a:lumMod val="50000"/>
            </a:schemeClr>
          </a:solidFill>
          <a:latin typeface="+mn-lt"/>
          <a:ea typeface="+mn-ea"/>
          <a:cs typeface="Gill Sans Light" panose="020B0302020104020203" pitchFamily="34" charset="-79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sz="1600" b="0" i="0" kern="1200">
          <a:solidFill>
            <a:schemeClr val="tx1">
              <a:lumMod val="50000"/>
            </a:schemeClr>
          </a:solidFill>
          <a:latin typeface="+mn-lt"/>
          <a:ea typeface="+mn-ea"/>
          <a:cs typeface="Gill Sans Light" panose="020B0302020104020203" pitchFamily="34" charset="-79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sz="1600" b="0" i="0" kern="1200">
          <a:solidFill>
            <a:schemeClr val="tx1">
              <a:lumMod val="50000"/>
            </a:schemeClr>
          </a:solidFill>
          <a:latin typeface="+mn-lt"/>
          <a:ea typeface="+mn-ea"/>
          <a:cs typeface="Gill Sans Light" panose="020B0302020104020203" pitchFamily="34" charset="-79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Wooden library">
            <a:extLst>
              <a:ext uri="{FF2B5EF4-FFF2-40B4-BE49-F238E27FC236}">
                <a16:creationId xmlns:a16="http://schemas.microsoft.com/office/drawing/2014/main" id="{B2CFDBFB-F04E-9E7A-5F81-0667FBC143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0000"/>
                    </a14:imgEffect>
                    <a14:imgEffect>
                      <a14:brightnessContrast bright="-6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4A635A2-CC0C-270C-AC8A-59116BD6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87" y="3503382"/>
            <a:ext cx="11356848" cy="1627632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FUNDAMENTALS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430ABE-5769-388C-63FF-B1EA6AB45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0679" y="5638800"/>
            <a:ext cx="9427464" cy="9875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Learning algorithms</a:t>
            </a:r>
          </a:p>
          <a:p>
            <a:r>
              <a:rPr lang="en-US" dirty="0"/>
              <a:t>To</a:t>
            </a:r>
          </a:p>
          <a:p>
            <a:r>
              <a:rPr lang="en-US" dirty="0"/>
              <a:t>Developing statistical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4" r="29244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 lnSpcReduction="10000"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Introduction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Splitting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Gini Index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Entropy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Training Error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DT: Pros and Cons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DT Pruning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Use Case of DT in Regression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9251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4" r="29244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Introduction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Principle Component Analysis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Dimensionality Reduction Techniques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PCA in Python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Autoencoders Concepts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Autoencoders in Python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Bonus: ICA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70243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4" r="29244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 lnSpcReduction="10000"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Introduction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Distance Evaluation Metrics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Distance Measurements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Expectation Maximisation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DB-SCAN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K-Means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Mean-Shift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Clustering in Python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55256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4" r="29244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L1 and L2 Norms / Regulation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Data Augmentation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Hyper Parameter Tunning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Bagging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Boosting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Bagging and Boosting in Python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Model Evaluation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topics</a:t>
            </a:r>
          </a:p>
        </p:txBody>
      </p:sp>
    </p:spTree>
    <p:extLst>
      <p:ext uri="{BB962C8B-B14F-4D97-AF65-F5344CB8AC3E}">
        <p14:creationId xmlns:p14="http://schemas.microsoft.com/office/powerpoint/2010/main" val="45290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tatues along the top of a building">
            <a:extLst>
              <a:ext uri="{FF2B5EF4-FFF2-40B4-BE49-F238E27FC236}">
                <a16:creationId xmlns:a16="http://schemas.microsoft.com/office/drawing/2014/main" id="{A1AB49CF-A20A-C64A-C665-4B7DE9AD85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878276F-2C35-AA75-5D1D-B56CD313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F924F-1A71-6C10-3632-77828D347DA1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232E85-53ED-D776-C606-9789E13CE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3752" y="1380612"/>
            <a:ext cx="2516059" cy="829188"/>
          </a:xfrm>
        </p:spPr>
        <p:txBody>
          <a:bodyPr/>
          <a:lstStyle/>
          <a:p>
            <a:r>
              <a:rPr lang="en-US" dirty="0"/>
              <a:t>Depends On Instructor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EC7CF9-EBDD-A343-7CE2-A71832EA4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73753" y="2794000"/>
            <a:ext cx="2276856" cy="711200"/>
          </a:xfrm>
        </p:spPr>
        <p:txBody>
          <a:bodyPr/>
          <a:lstStyle/>
          <a:p>
            <a:r>
              <a:rPr lang="en-US" dirty="0"/>
              <a:t>TEXTS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08AF22-F0F9-B001-2CCF-2DFA7E8F9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73752" y="3291708"/>
            <a:ext cx="4116260" cy="518292"/>
          </a:xfrm>
        </p:spPr>
        <p:txBody>
          <a:bodyPr/>
          <a:lstStyle/>
          <a:p>
            <a:r>
              <a:rPr lang="en-US" dirty="0"/>
              <a:t>Depends On Instructor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2E74ED8-C23D-ECFC-26A9-C078C00758C4}"/>
              </a:ext>
            </a:extLst>
          </p:cNvPr>
          <p:cNvSpPr txBox="1">
            <a:spLocks/>
          </p:cNvSpPr>
          <p:nvPr/>
        </p:nvSpPr>
        <p:spPr>
          <a:xfrm>
            <a:off x="8922956" y="850260"/>
            <a:ext cx="2276856" cy="711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2400" b="0" i="0" kern="1200" cap="all" baseline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20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18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16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16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Prerequisites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49A0495-EE7B-01ED-5CA3-B8ADAFD2F591}"/>
              </a:ext>
            </a:extLst>
          </p:cNvPr>
          <p:cNvSpPr txBox="1">
            <a:spLocks/>
          </p:cNvSpPr>
          <p:nvPr/>
        </p:nvSpPr>
        <p:spPr>
          <a:xfrm>
            <a:off x="8922956" y="1380612"/>
            <a:ext cx="2276856" cy="1262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buFont typeface="Arial" pitchFamily="34" charset="0"/>
              <a:buChar char="•"/>
              <a:defRPr sz="1600" b="0" i="0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1pPr>
            <a:lvl2pPr marL="548640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8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2pPr>
            <a:lvl3pPr marL="850392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6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3pPr>
            <a:lvl4pPr marL="1152144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4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4pPr>
            <a:lvl5pPr marL="1453896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4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Statistics</a:t>
            </a:r>
          </a:p>
          <a:p>
            <a:r>
              <a:rPr lang="en-US" dirty="0"/>
              <a:t>Algebra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F673AB4-9937-232B-14D8-EB47719AB537}"/>
              </a:ext>
            </a:extLst>
          </p:cNvPr>
          <p:cNvSpPr txBox="1">
            <a:spLocks/>
          </p:cNvSpPr>
          <p:nvPr/>
        </p:nvSpPr>
        <p:spPr>
          <a:xfrm>
            <a:off x="4875212" y="4165600"/>
            <a:ext cx="2667000" cy="711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2400" b="0" i="0" kern="1200" cap="all" baseline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20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18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16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16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Suggested Time</a:t>
            </a:r>
          </a:p>
          <a:p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E4E8978-B6F5-F15C-D490-7301E8DAAA9F}"/>
              </a:ext>
            </a:extLst>
          </p:cNvPr>
          <p:cNvSpPr txBox="1">
            <a:spLocks/>
          </p:cNvSpPr>
          <p:nvPr/>
        </p:nvSpPr>
        <p:spPr>
          <a:xfrm>
            <a:off x="4873752" y="4587108"/>
            <a:ext cx="4116260" cy="518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buFont typeface="Arial" pitchFamily="34" charset="0"/>
              <a:buChar char="•"/>
              <a:defRPr sz="1600" b="0" i="0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1pPr>
            <a:lvl2pPr marL="548640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8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2pPr>
            <a:lvl3pPr marL="850392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6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3pPr>
            <a:lvl4pPr marL="1152144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4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4pPr>
            <a:lvl5pPr marL="1453896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4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80 Hours</a:t>
            </a:r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9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DBB63A-DF09-2F40-2A91-91C62E78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36" y="304800"/>
            <a:ext cx="7013448" cy="10668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Document History</a:t>
            </a:r>
            <a:endParaRPr lang="en-US" dirty="0"/>
          </a:p>
        </p:txBody>
      </p:sp>
      <p:pic>
        <p:nvPicPr>
          <p:cNvPr id="4" name="Picture Placeholder 3" descr="Stamps with alphabet letters">
            <a:extLst>
              <a:ext uri="{FF2B5EF4-FFF2-40B4-BE49-F238E27FC236}">
                <a16:creationId xmlns:a16="http://schemas.microsoft.com/office/drawing/2014/main" id="{EB0CAA8D-A852-C4A7-5B8F-CCB921FFB6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9537" y="0"/>
            <a:ext cx="2587752" cy="6858000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D961C2C-0EB3-A20A-4198-1330E0734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03080"/>
              </p:ext>
            </p:extLst>
          </p:nvPr>
        </p:nvGraphicFramePr>
        <p:xfrm>
          <a:off x="303212" y="1828800"/>
          <a:ext cx="8610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324344584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2513314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00799578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28852287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97197718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568240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Date /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95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Mehdi Shokri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17-05-2023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31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1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2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16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4" r="29244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Intro to Machine Learning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Which Algorithms Are Covered in This Course?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92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4" r="29244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Basic Algebra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Probability Theory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Optimisation Theory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98020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4" r="29244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Linear Regression: Basics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Implementing LR in Python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Non-linear Regression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Elbow 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Polynomials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RBF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Implementing NLR in Python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p1</a:t>
            </a:r>
          </a:p>
        </p:txBody>
      </p:sp>
    </p:spTree>
    <p:extLst>
      <p:ext uri="{BB962C8B-B14F-4D97-AF65-F5344CB8AC3E}">
        <p14:creationId xmlns:p14="http://schemas.microsoft.com/office/powerpoint/2010/main" val="309719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4" r="29244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Robust Regression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Implementing RR in Python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Regression Tunning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Mid-term Project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p2</a:t>
            </a:r>
          </a:p>
        </p:txBody>
      </p:sp>
    </p:spTree>
    <p:extLst>
      <p:ext uri="{BB962C8B-B14F-4D97-AF65-F5344CB8AC3E}">
        <p14:creationId xmlns:p14="http://schemas.microsoft.com/office/powerpoint/2010/main" val="342059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4" r="29244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Generative Models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GM in Python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Discriminative Models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DM in Python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Risk Analysis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Non-parametric Models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8770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4" r="29244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Perceptron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Perceptron in Python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Linear Fisher Analysis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Fisher in Python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Mid-term Project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Classifiers</a:t>
            </a:r>
          </a:p>
        </p:txBody>
      </p:sp>
    </p:spTree>
    <p:extLst>
      <p:ext uri="{BB962C8B-B14F-4D97-AF65-F5344CB8AC3E}">
        <p14:creationId xmlns:p14="http://schemas.microsoft.com/office/powerpoint/2010/main" val="38744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4" r="29244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Intro to SVM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Optimisation with SVM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SVM in Classification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SVM-classifier in Python 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SVM in Regression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SVM-Regressor in Python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Mid-term Project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79633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4" r="29244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Introduction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ANN Structure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Optimisation Based on Differentiation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Gradient Descent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Deep ANN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Classification with ANN in Python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Regression with ANN in Python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14335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Custom 71">
      <a:dk1>
        <a:srgbClr val="000000"/>
      </a:dk1>
      <a:lt1>
        <a:srgbClr val="FFFFFF"/>
      </a:lt1>
      <a:dk2>
        <a:srgbClr val="693A20"/>
      </a:dk2>
      <a:lt2>
        <a:srgbClr val="E7E4E6"/>
      </a:lt2>
      <a:accent1>
        <a:srgbClr val="512823"/>
      </a:accent1>
      <a:accent2>
        <a:srgbClr val="B98D34"/>
      </a:accent2>
      <a:accent3>
        <a:srgbClr val="610606"/>
      </a:accent3>
      <a:accent4>
        <a:srgbClr val="FFEDB9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ustom 89">
      <a:majorFont>
        <a:latin typeface="Book Antiqua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book education presentation (widescreen)_Win32_v3" id="{4B7EA318-15E2-473F-9AB3-202EC7071CC7}" vid="{CC1661AE-A1F1-46A0-A328-D33A145270B8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28458A3-99B8-4914-89E6-B86ADB0D7D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ACF9E2-7979-495A-9F5F-33F2C85007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6EAEDD-6865-458C-AB5E-1E0979B7BC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3518</TotalTime>
  <Words>288</Words>
  <Application>Microsoft Office PowerPoint</Application>
  <PresentationFormat>Custom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 Antiqua</vt:lpstr>
      <vt:lpstr>Constantia</vt:lpstr>
      <vt:lpstr>Gill Sans MT</vt:lpstr>
      <vt:lpstr>Palatino Linotype</vt:lpstr>
      <vt:lpstr>Books Classic 16x9</vt:lpstr>
      <vt:lpstr>MACHINE LEARNING FUNDAMENTALS</vt:lpstr>
      <vt:lpstr>introduction</vt:lpstr>
      <vt:lpstr>Basic concepts</vt:lpstr>
      <vt:lpstr>Regression – p1</vt:lpstr>
      <vt:lpstr>Regression – p2</vt:lpstr>
      <vt:lpstr>Classification</vt:lpstr>
      <vt:lpstr>Linear Classifiers</vt:lpstr>
      <vt:lpstr>Support vector machine</vt:lpstr>
      <vt:lpstr>Artificial neural networks</vt:lpstr>
      <vt:lpstr>Decision Tree</vt:lpstr>
      <vt:lpstr>Feature engineering</vt:lpstr>
      <vt:lpstr>Clustering</vt:lpstr>
      <vt:lpstr>Complementary topics</vt:lpstr>
      <vt:lpstr>NOTES</vt:lpstr>
      <vt:lpstr>Document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 MASTERCLASS</dc:title>
  <dc:creator>Mehdi Zadeh</dc:creator>
  <cp:lastModifiedBy>Mehdi Zadeh</cp:lastModifiedBy>
  <cp:revision>64</cp:revision>
  <dcterms:created xsi:type="dcterms:W3CDTF">2023-05-11T08:41:14Z</dcterms:created>
  <dcterms:modified xsi:type="dcterms:W3CDTF">2023-06-12T19:53:27Z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