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6888162" cy="10020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08495CF-68C2-4978-8595-12C74AD72030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189080" y="1252440"/>
            <a:ext cx="4509720" cy="338256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8320" y="4822920"/>
            <a:ext cx="5511600" cy="3944520"/>
          </a:xfrm>
          <a:prstGeom prst="rect">
            <a:avLst/>
          </a:prstGeom>
        </p:spPr>
        <p:txBody>
          <a:bodyPr lIns="89280" rIns="89280" tIns="44640" bIns="44640">
            <a:noAutofit/>
          </a:bodyPr>
          <a:p>
            <a:pPr marL="334440" indent="-334080" algn="just">
              <a:lnSpc>
                <a:spcPct val="150000"/>
              </a:lnSpc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 secteur économique est exigeant en termes de logiciels dont le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développement est de plus en plus complexe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la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qualité un facteur décisif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du point de vue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utilisation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maintenabilité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réutilisabilité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Les logiciels sont par nature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intangibles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généralement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complexes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dû au nombre énorme d'entités logicielles liées par différents types de dépendances.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De plus,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logiciels ne sont pas des artéfacts figés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 Le logiciel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évolue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change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ce qui implique que sa conception est révisée et améliorée de façon continue.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En évolution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logiciels deviennent de plus en plus complexes,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difficiles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voire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impossible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 analyser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et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 juste en lisant leurs codes sources.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5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  <a:p>
            <a:pPr marL="334440" indent="-334080" algn="just">
              <a:lnSpc>
                <a:spcPct val="150000"/>
              </a:lnSpc>
              <a:spcBef>
                <a:spcPts val="944"/>
              </a:spcBef>
              <a:buClr>
                <a:srgbClr val="000000"/>
              </a:buClr>
              <a:buFont typeface="Noto Sans Symbols"/>
              <a:buChar char="❑"/>
            </a:pP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A cet effet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, les personnes chargées de la maintenance doivent les </a:t>
            </a:r>
            <a:r>
              <a:rPr b="1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comprendre en premier lieu</a:t>
            </a:r>
            <a:r>
              <a:rPr b="0" lang="fr-FR" sz="1200" spc="-1" strike="noStrike">
                <a:solidFill>
                  <a:srgbClr val="000000"/>
                </a:solidFill>
                <a:latin typeface="Candara"/>
                <a:ea typeface="Candara"/>
              </a:rPr>
              <a:t>.</a:t>
            </a:r>
            <a:endParaRPr b="0" lang="fr-FR" sz="1200" spc="-1" strike="noStrike">
              <a:latin typeface="Arial"/>
            </a:endParaRPr>
          </a:p>
          <a:p>
            <a:pPr marL="334440" indent="-235080" algn="just">
              <a:lnSpc>
                <a:spcPct val="100000"/>
              </a:lnSpc>
              <a:spcBef>
                <a:spcPts val="944"/>
              </a:spcBef>
            </a:pPr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D39DEF-6CD8-4A2C-A7D6-F252D45EFF63}" type="datetime">
              <a:rPr b="0" lang="fr-FR" sz="1200" spc="-1" strike="noStrike">
                <a:solidFill>
                  <a:srgbClr val="8b8b8b"/>
                </a:solidFill>
                <a:latin typeface="Arial"/>
              </a:rPr>
              <a:t>11/07/2019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D6E620-DAF5-430B-B553-254E1BAC0DFC}" type="slidenum">
              <a:rPr b="0" lang="fr-FR" sz="12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E41FE1-2E88-4F81-ADDE-CE67571CA171}" type="datetime">
              <a:rPr b="0" lang="fr-FR" sz="1200" spc="-1" strike="noStrike">
                <a:solidFill>
                  <a:srgbClr val="8b8b8b"/>
                </a:solidFill>
                <a:latin typeface="Arial"/>
              </a:rPr>
              <a:t>11/07/2019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ED55CC-2002-4038-9ED9-EB9BB46B2BDA}" type="slidenum">
              <a:rPr b="0" lang="fr-FR" sz="12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FA147E9-D63C-4C16-B0F4-61083FE88BD6}" type="datetime">
              <a:rPr b="0" lang="fr-FR" sz="1200" spc="-1" strike="noStrike">
                <a:solidFill>
                  <a:srgbClr val="8b8b8b"/>
                </a:solidFill>
                <a:latin typeface="Arial"/>
              </a:rPr>
              <a:t>11/07/2019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8F131A-8B0D-409E-A67F-A35EB0AB4963}" type="slidenum">
              <a:rPr b="0" lang="fr-FR" sz="12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8360" y="1872000"/>
            <a:ext cx="9035640" cy="440964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fr-FR" sz="40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360" y="2664000"/>
            <a:ext cx="910764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1e4e79"/>
                </a:solidFill>
                <a:latin typeface="Candara"/>
                <a:ea typeface="Candara"/>
              </a:rPr>
              <a:t>Evolution d’une solution de gestion de stock en flux tendus vers de l’open source 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31" name="Google Shape;321;p1" descr=""/>
          <p:cNvPicPr/>
          <p:nvPr/>
        </p:nvPicPr>
        <p:blipFill>
          <a:blip r:embed="rId1"/>
          <a:stretch/>
        </p:blipFill>
        <p:spPr>
          <a:xfrm>
            <a:off x="0" y="6527520"/>
            <a:ext cx="9143280" cy="3301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91800" y="6556680"/>
            <a:ext cx="9051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 Black"/>
                <a:ea typeface="Candara"/>
              </a:rPr>
              <a:t>Marseille, 04. 07. 2019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87480" y="-313200"/>
            <a:ext cx="8984520" cy="27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Projet de fin de stage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590520" y="5464440"/>
            <a:ext cx="21834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Encadré par: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M</a:t>
            </a:r>
            <a:r>
              <a:rPr b="1" lang="fr-FR" sz="1800" spc="-1" strike="noStrike" baseline="30000">
                <a:solidFill>
                  <a:srgbClr val="000000"/>
                </a:solidFill>
                <a:latin typeface="Gill Sans"/>
                <a:ea typeface="Gill Sans"/>
              </a:rPr>
              <a:t>r</a:t>
            </a:r>
            <a:r>
              <a:rPr b="1" lang="fr-FR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  Mohammed Bijou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91800" y="5468760"/>
            <a:ext cx="426924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                </a:t>
            </a:r>
            <a:r>
              <a:rPr b="0" lang="fr-FR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Présenté  par: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M</a:t>
            </a:r>
            <a:r>
              <a:rPr b="1" lang="fr-FR" sz="1800" spc="-1" strike="noStrike" baseline="30000">
                <a:solidFill>
                  <a:srgbClr val="000000"/>
                </a:solidFill>
                <a:latin typeface="Gill Sans"/>
                <a:ea typeface="Gill Sans"/>
              </a:rPr>
              <a:t>r</a:t>
            </a:r>
            <a:r>
              <a:rPr b="1" lang="fr-FR" sz="1800" spc="-1" strike="noStrike">
                <a:solidFill>
                  <a:srgbClr val="000000"/>
                </a:solidFill>
                <a:latin typeface="Gill Sans"/>
                <a:ea typeface="Gill Sans"/>
              </a:rPr>
              <a:t>  Mehdi Rhoulam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grpSp>
        <p:nvGrpSpPr>
          <p:cNvPr id="136" name="Group 7"/>
          <p:cNvGrpSpPr/>
          <p:nvPr/>
        </p:nvGrpSpPr>
        <p:grpSpPr>
          <a:xfrm>
            <a:off x="-1944000" y="4399560"/>
            <a:ext cx="13032360" cy="136440"/>
            <a:chOff x="-1944000" y="4399560"/>
            <a:chExt cx="13032360" cy="136440"/>
          </a:xfrm>
        </p:grpSpPr>
        <p:sp>
          <p:nvSpPr>
            <p:cNvPr id="137" name="CustomShape 8"/>
            <p:cNvSpPr/>
            <p:nvPr/>
          </p:nvSpPr>
          <p:spPr>
            <a:xfrm rot="16200000">
              <a:off x="2829960" y="-374040"/>
              <a:ext cx="136440" cy="9684360"/>
            </a:xfrm>
            <a:prstGeom prst="mathMinus">
              <a:avLst>
                <a:gd name="adj1" fmla="val 23520"/>
              </a:avLst>
            </a:prstGeom>
            <a:gradFill rotWithShape="0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rgbClr val="ff66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38" name="Group 9"/>
            <p:cNvGrpSpPr/>
            <p:nvPr/>
          </p:nvGrpSpPr>
          <p:grpSpPr>
            <a:xfrm>
              <a:off x="1404000" y="4399560"/>
              <a:ext cx="9684360" cy="136440"/>
              <a:chOff x="1404000" y="4399560"/>
              <a:chExt cx="9684360" cy="136440"/>
            </a:xfrm>
          </p:grpSpPr>
          <p:sp>
            <p:nvSpPr>
              <p:cNvPr id="139" name="CustomShape 10"/>
              <p:cNvSpPr/>
              <p:nvPr/>
            </p:nvSpPr>
            <p:spPr>
              <a:xfrm rot="16200000">
                <a:off x="6177960" y="-374040"/>
                <a:ext cx="136440" cy="9684360"/>
              </a:xfrm>
              <a:prstGeom prst="mathMinus">
                <a:avLst>
                  <a:gd name="adj1" fmla="val 23520"/>
                </a:avLst>
              </a:prstGeom>
              <a:gradFill rotWithShape="0">
                <a:gsLst>
                  <a:gs pos="0">
                    <a:schemeClr val="bg1"/>
                  </a:gs>
                  <a:gs pos="0">
                    <a:srgbClr val="ff6600"/>
                  </a:gs>
                  <a:gs pos="100000">
                    <a:srgbClr val="ffffff"/>
                  </a:gs>
                  <a:gs pos="100000">
                    <a:schemeClr val="bg1"/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CustomShape 11"/>
              <p:cNvSpPr/>
              <p:nvPr/>
            </p:nvSpPr>
            <p:spPr>
              <a:xfrm rot="16200000">
                <a:off x="4485600" y="2037960"/>
                <a:ext cx="136440" cy="4859640"/>
              </a:xfrm>
              <a:prstGeom prst="mathMinus">
                <a:avLst>
                  <a:gd name="adj1" fmla="val 2352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41" name="Group 12"/>
          <p:cNvGrpSpPr/>
          <p:nvPr/>
        </p:nvGrpSpPr>
        <p:grpSpPr>
          <a:xfrm>
            <a:off x="-1944000" y="2592000"/>
            <a:ext cx="13032360" cy="136440"/>
            <a:chOff x="-1944000" y="2592000"/>
            <a:chExt cx="13032360" cy="136440"/>
          </a:xfrm>
        </p:grpSpPr>
        <p:sp>
          <p:nvSpPr>
            <p:cNvPr id="142" name="CustomShape 13"/>
            <p:cNvSpPr/>
            <p:nvPr/>
          </p:nvSpPr>
          <p:spPr>
            <a:xfrm rot="16200000">
              <a:off x="2829960" y="-2181600"/>
              <a:ext cx="136440" cy="9684360"/>
            </a:xfrm>
            <a:prstGeom prst="mathMinus">
              <a:avLst>
                <a:gd name="adj1" fmla="val 23520"/>
              </a:avLst>
            </a:prstGeom>
            <a:gradFill rotWithShape="0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rgbClr val="ff66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3" name="Group 14"/>
            <p:cNvGrpSpPr/>
            <p:nvPr/>
          </p:nvGrpSpPr>
          <p:grpSpPr>
            <a:xfrm>
              <a:off x="1404000" y="2592000"/>
              <a:ext cx="9684360" cy="136440"/>
              <a:chOff x="1404000" y="2592000"/>
              <a:chExt cx="9684360" cy="136440"/>
            </a:xfrm>
          </p:grpSpPr>
          <p:sp>
            <p:nvSpPr>
              <p:cNvPr id="144" name="CustomShape 15"/>
              <p:cNvSpPr/>
              <p:nvPr/>
            </p:nvSpPr>
            <p:spPr>
              <a:xfrm rot="16200000">
                <a:off x="6177960" y="-2181600"/>
                <a:ext cx="136440" cy="9684360"/>
              </a:xfrm>
              <a:prstGeom prst="mathMinus">
                <a:avLst>
                  <a:gd name="adj1" fmla="val 23520"/>
                </a:avLst>
              </a:prstGeom>
              <a:gradFill rotWithShape="0">
                <a:gsLst>
                  <a:gs pos="0">
                    <a:schemeClr val="bg1"/>
                  </a:gs>
                  <a:gs pos="0">
                    <a:srgbClr val="ff6600"/>
                  </a:gs>
                  <a:gs pos="100000">
                    <a:srgbClr val="ffffff"/>
                  </a:gs>
                  <a:gs pos="100000">
                    <a:schemeClr val="bg1"/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16"/>
              <p:cNvSpPr/>
              <p:nvPr/>
            </p:nvSpPr>
            <p:spPr>
              <a:xfrm rot="16200000">
                <a:off x="4485600" y="230400"/>
                <a:ext cx="136440" cy="4859640"/>
              </a:xfrm>
              <a:prstGeom prst="mathMinus">
                <a:avLst>
                  <a:gd name="adj1" fmla="val 2352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146" name="Picture 2" descr=""/>
          <p:cNvPicPr/>
          <p:nvPr/>
        </p:nvPicPr>
        <p:blipFill>
          <a:blip r:embed="rId2"/>
          <a:stretch/>
        </p:blipFill>
        <p:spPr>
          <a:xfrm>
            <a:off x="2622600" y="3744000"/>
            <a:ext cx="3514320" cy="2664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023720" y="43920"/>
            <a:ext cx="1232280" cy="163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Besoins non-fonctionnels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Études des besoins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Devra tourner en réseau (passez certains éléments en back end pour vérifier les donnée en live)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L’application devra être sécurisée avec une sécurité reseau accru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L’application devra être extensible pour de nouvelles fonctionnalités</a:t>
            </a:r>
            <a:endParaRPr b="0" lang="fr-F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ce qui « est » le cas car l’architecture est ouverte, mais la documentation doit être bien plus abouti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9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26" name="Picture 29" descr=""/>
          <p:cNvPicPr/>
          <p:nvPr/>
        </p:nvPicPr>
        <p:blipFill>
          <a:blip r:embed="rId1"/>
          <a:stretch/>
        </p:blipFill>
        <p:spPr>
          <a:xfrm>
            <a:off x="7888680" y="1294200"/>
            <a:ext cx="584280" cy="584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2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Conception et modélisation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84320" y="991080"/>
            <a:ext cx="89596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Épuration de l’architecture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Présentation Cas d'utilisation</a:t>
            </a:r>
            <a:endParaRPr b="0" lang="fr-FR" sz="19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08000" y="1488600"/>
            <a:ext cx="8811720" cy="496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Conception et modélisation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184320" y="991080"/>
            <a:ext cx="895968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Épuration de l’architecture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Présentation Cas d'utilisation</a:t>
            </a:r>
            <a:endParaRPr b="0" lang="fr-FR" sz="19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23040" y="1462680"/>
            <a:ext cx="9120960" cy="480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Conception et modélisation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12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184320" y="991080"/>
            <a:ext cx="274284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Cas d’utilisation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Présentation Cas d'utilisation</a:t>
            </a:r>
            <a:endParaRPr b="0" lang="fr-FR" sz="19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875880" y="1479600"/>
            <a:ext cx="7458840" cy="497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Conception et modélisation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13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981720" y="1435320"/>
            <a:ext cx="7180200" cy="5014800"/>
          </a:xfrm>
          <a:prstGeom prst="rect">
            <a:avLst/>
          </a:prstGeom>
          <a:ln>
            <a:noFill/>
          </a:ln>
        </p:spPr>
      </p:pic>
      <p:sp>
        <p:nvSpPr>
          <p:cNvPr id="253" name="CustomShape 5"/>
          <p:cNvSpPr/>
          <p:nvPr/>
        </p:nvSpPr>
        <p:spPr>
          <a:xfrm>
            <a:off x="184320" y="991080"/>
            <a:ext cx="274284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Un transporteur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Présentation Cas d'utilisation</a:t>
            </a:r>
            <a:endParaRPr b="0" lang="fr-F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Conception et modélisation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14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59" name="Picture 3" descr=""/>
          <p:cNvPicPr/>
          <p:nvPr/>
        </p:nvPicPr>
        <p:blipFill>
          <a:blip r:embed="rId1"/>
          <a:stretch/>
        </p:blipFill>
        <p:spPr>
          <a:xfrm>
            <a:off x="222840" y="1598400"/>
            <a:ext cx="8592480" cy="4102560"/>
          </a:xfrm>
          <a:prstGeom prst="rect">
            <a:avLst/>
          </a:prstGeom>
          <a:ln>
            <a:noFill/>
          </a:ln>
        </p:spPr>
      </p:pic>
      <p:sp>
        <p:nvSpPr>
          <p:cNvPr id="260" name="CustomShape 5"/>
          <p:cNvSpPr/>
          <p:nvPr/>
        </p:nvSpPr>
        <p:spPr>
          <a:xfrm>
            <a:off x="174960" y="991080"/>
            <a:ext cx="74300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Envoi d'une offre de livraison chez un partenaire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Présentation du BPMN</a:t>
            </a:r>
            <a:endParaRPr b="0" lang="fr-F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Conception et modélisation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15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174960" y="991080"/>
            <a:ext cx="74300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Envoi d'une offre de transport chez un transporteur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67" name="Picture 3" descr=""/>
          <p:cNvPicPr/>
          <p:nvPr/>
        </p:nvPicPr>
        <p:blipFill>
          <a:blip r:embed="rId1"/>
          <a:stretch/>
        </p:blipFill>
        <p:spPr>
          <a:xfrm>
            <a:off x="270720" y="1614960"/>
            <a:ext cx="8476920" cy="3791520"/>
          </a:xfrm>
          <a:prstGeom prst="rect">
            <a:avLst/>
          </a:prstGeom>
          <a:ln>
            <a:noFill/>
          </a:ln>
        </p:spPr>
      </p:pic>
      <p:sp>
        <p:nvSpPr>
          <p:cNvPr id="268" name="CustomShape 6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Présentation du BPMN</a:t>
            </a:r>
            <a:endParaRPr b="0" lang="fr-F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Conception et modélisation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16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174960" y="991080"/>
            <a:ext cx="74300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Traitement des offres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74" name="Picture 4" descr=""/>
          <p:cNvPicPr/>
          <p:nvPr/>
        </p:nvPicPr>
        <p:blipFill>
          <a:blip r:embed="rId1"/>
          <a:stretch/>
        </p:blipFill>
        <p:spPr>
          <a:xfrm>
            <a:off x="2201400" y="1450800"/>
            <a:ext cx="6210360" cy="2265480"/>
          </a:xfrm>
          <a:prstGeom prst="rect">
            <a:avLst/>
          </a:prstGeom>
          <a:ln>
            <a:noFill/>
          </a:ln>
        </p:spPr>
      </p:pic>
      <p:pic>
        <p:nvPicPr>
          <p:cNvPr id="275" name="Picture 6" descr=""/>
          <p:cNvPicPr/>
          <p:nvPr/>
        </p:nvPicPr>
        <p:blipFill>
          <a:blip r:embed="rId2"/>
          <a:stretch/>
        </p:blipFill>
        <p:spPr>
          <a:xfrm>
            <a:off x="2201400" y="3912120"/>
            <a:ext cx="6210360" cy="2394720"/>
          </a:xfrm>
          <a:prstGeom prst="rect">
            <a:avLst/>
          </a:prstGeom>
          <a:ln>
            <a:noFill/>
          </a:ln>
        </p:spPr>
      </p:pic>
      <p:sp>
        <p:nvSpPr>
          <p:cNvPr id="276" name="CustomShape 6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Présentation du BPMN</a:t>
            </a:r>
            <a:endParaRPr b="0" lang="fr-FR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Mise en Œuvre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17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Outils utilisés</a:t>
            </a:r>
            <a:endParaRPr b="0" lang="fr-FR" sz="1900" spc="-1" strike="noStrike">
              <a:latin typeface="Arial"/>
            </a:endParaRPr>
          </a:p>
        </p:txBody>
      </p:sp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3271320" y="2592000"/>
            <a:ext cx="2704680" cy="1247400"/>
          </a:xfrm>
          <a:prstGeom prst="rect">
            <a:avLst/>
          </a:prstGeom>
          <a:ln>
            <a:noFill/>
          </a:ln>
        </p:spPr>
      </p:pic>
      <p:pic>
        <p:nvPicPr>
          <p:cNvPr id="283" name="Picture 5" descr=""/>
          <p:cNvPicPr/>
          <p:nvPr/>
        </p:nvPicPr>
        <p:blipFill>
          <a:blip r:embed="rId2"/>
          <a:stretch/>
        </p:blipFill>
        <p:spPr>
          <a:xfrm>
            <a:off x="432000" y="2520000"/>
            <a:ext cx="1742760" cy="1542600"/>
          </a:xfrm>
          <a:prstGeom prst="rect">
            <a:avLst/>
          </a:prstGeom>
          <a:ln>
            <a:noFill/>
          </a:ln>
        </p:spPr>
      </p:pic>
      <p:pic>
        <p:nvPicPr>
          <p:cNvPr id="284" name="Picture 16" descr=""/>
          <p:cNvPicPr/>
          <p:nvPr/>
        </p:nvPicPr>
        <p:blipFill>
          <a:blip r:embed="rId3"/>
          <a:stretch/>
        </p:blipFill>
        <p:spPr>
          <a:xfrm>
            <a:off x="6552000" y="2418480"/>
            <a:ext cx="1685520" cy="168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Étude des besoins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58640" y="1152000"/>
            <a:ext cx="8485920" cy="53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Nous devons d’abord recevoir une lettre de voiture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7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801000" y="5338440"/>
            <a:ext cx="71928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Toutes palettes reçus doit être livrée par un transporteur avec une Lettre de Voiture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423800" y="1818000"/>
            <a:ext cx="6496200" cy="365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332;p2" descr=""/>
          <p:cNvPicPr/>
          <p:nvPr/>
        </p:nvPicPr>
        <p:blipFill>
          <a:blip r:embed="rId1"/>
          <a:stretch/>
        </p:blipFill>
        <p:spPr>
          <a:xfrm>
            <a:off x="-6480" y="979560"/>
            <a:ext cx="9156240" cy="591768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0" y="-6480"/>
            <a:ext cx="914364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1" lang="fr-FR" sz="4400" spc="-1" strike="noStrike" cap="small">
                <a:solidFill>
                  <a:srgbClr val="ffffff"/>
                </a:solidFill>
                <a:latin typeface="Calibri"/>
                <a:ea typeface="Calibri"/>
              </a:rPr>
              <a:t>PLAN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0" y="6282000"/>
            <a:ext cx="9143640" cy="575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1" name="Group 3"/>
          <p:cNvGrpSpPr/>
          <p:nvPr/>
        </p:nvGrpSpPr>
        <p:grpSpPr>
          <a:xfrm>
            <a:off x="2187000" y="1098000"/>
            <a:ext cx="5390640" cy="467640"/>
            <a:chOff x="2187000" y="1098000"/>
            <a:chExt cx="5390640" cy="467640"/>
          </a:xfrm>
        </p:grpSpPr>
        <p:sp>
          <p:nvSpPr>
            <p:cNvPr id="152" name="CustomShape 4"/>
            <p:cNvSpPr/>
            <p:nvPr/>
          </p:nvSpPr>
          <p:spPr>
            <a:xfrm>
              <a:off x="2187000" y="1098000"/>
              <a:ext cx="5390640" cy="4676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8f8f8"/>
                </a:gs>
                <a:gs pos="100000">
                  <a:srgbClr val="92ccdc"/>
                </a:gs>
              </a:gsLst>
              <a:lin ang="5400000"/>
            </a:gradFill>
            <a:ln w="19080">
              <a:solidFill>
                <a:srgbClr val="ffffff"/>
              </a:solidFill>
              <a:round/>
            </a:ln>
            <a:effectLst>
              <a:outerShdw algn="ctr" dir="2700000" dist="53966" rotWithShape="0">
                <a:srgbClr val="292929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5"/>
            <p:cNvSpPr/>
            <p:nvPr/>
          </p:nvSpPr>
          <p:spPr>
            <a:xfrm>
              <a:off x="2231640" y="1098000"/>
              <a:ext cx="533376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  </a:t>
              </a:r>
              <a:r>
                <a:rPr b="1" lang="fr-FR" sz="22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 </a:t>
              </a:r>
              <a:r>
                <a:rPr b="1" lang="fr-FR" sz="22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Introduction Générale</a:t>
              </a:r>
              <a:endParaRPr b="0" lang="fr-FR" sz="2200" spc="-1" strike="noStrike">
                <a:latin typeface="Arial"/>
              </a:endParaRPr>
            </a:p>
          </p:txBody>
        </p:sp>
      </p:grpSp>
      <p:grpSp>
        <p:nvGrpSpPr>
          <p:cNvPr id="154" name="Group 6"/>
          <p:cNvGrpSpPr/>
          <p:nvPr/>
        </p:nvGrpSpPr>
        <p:grpSpPr>
          <a:xfrm>
            <a:off x="3037680" y="3089160"/>
            <a:ext cx="5390640" cy="467640"/>
            <a:chOff x="3037680" y="3089160"/>
            <a:chExt cx="5390640" cy="467640"/>
          </a:xfrm>
        </p:grpSpPr>
        <p:sp>
          <p:nvSpPr>
            <p:cNvPr id="155" name="CustomShape 7"/>
            <p:cNvSpPr/>
            <p:nvPr/>
          </p:nvSpPr>
          <p:spPr>
            <a:xfrm>
              <a:off x="3037680" y="3089160"/>
              <a:ext cx="5390640" cy="4676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8f8f8"/>
                </a:gs>
                <a:gs pos="100000">
                  <a:srgbClr val="92ccdc"/>
                </a:gs>
              </a:gsLst>
              <a:lin ang="5400000"/>
            </a:gradFill>
            <a:ln w="19080">
              <a:solidFill>
                <a:srgbClr val="ffffff"/>
              </a:solidFill>
              <a:round/>
            </a:ln>
            <a:effectLst>
              <a:outerShdw algn="ctr" dir="2700000" dist="53966" rotWithShape="0">
                <a:srgbClr val="292929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8"/>
            <p:cNvSpPr/>
            <p:nvPr/>
          </p:nvSpPr>
          <p:spPr>
            <a:xfrm>
              <a:off x="3082320" y="3089160"/>
              <a:ext cx="5333760" cy="4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2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     </a:t>
              </a:r>
              <a:r>
                <a:rPr b="1" lang="fr-FR" sz="22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Étude</a:t>
              </a:r>
              <a:r>
                <a:rPr b="1" lang="fr-FR" sz="20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des besoins</a:t>
              </a:r>
              <a:endParaRPr b="0" lang="fr-FR" sz="2000" spc="-1" strike="noStrike">
                <a:latin typeface="Arial"/>
              </a:endParaRPr>
            </a:p>
          </p:txBody>
        </p:sp>
      </p:grpSp>
      <p:grpSp>
        <p:nvGrpSpPr>
          <p:cNvPr id="157" name="Group 9"/>
          <p:cNvGrpSpPr/>
          <p:nvPr/>
        </p:nvGrpSpPr>
        <p:grpSpPr>
          <a:xfrm>
            <a:off x="2969280" y="4331880"/>
            <a:ext cx="5390640" cy="467640"/>
            <a:chOff x="2969280" y="4331880"/>
            <a:chExt cx="5390640" cy="467640"/>
          </a:xfrm>
        </p:grpSpPr>
        <p:sp>
          <p:nvSpPr>
            <p:cNvPr id="158" name="CustomShape 10"/>
            <p:cNvSpPr/>
            <p:nvPr/>
          </p:nvSpPr>
          <p:spPr>
            <a:xfrm>
              <a:off x="2969280" y="4331880"/>
              <a:ext cx="5390640" cy="4676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8f8f8"/>
                </a:gs>
                <a:gs pos="100000">
                  <a:srgbClr val="92ccdc"/>
                </a:gs>
              </a:gsLst>
              <a:lin ang="5400000"/>
            </a:gradFill>
            <a:ln w="19080">
              <a:solidFill>
                <a:srgbClr val="ffffff"/>
              </a:solidFill>
              <a:round/>
            </a:ln>
            <a:effectLst>
              <a:outerShdw algn="ctr" dir="2700000" dist="53966" rotWithShape="0">
                <a:srgbClr val="292929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1"/>
            <p:cNvSpPr/>
            <p:nvPr/>
          </p:nvSpPr>
          <p:spPr>
            <a:xfrm>
              <a:off x="3014280" y="4331880"/>
              <a:ext cx="53337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0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       </a:t>
              </a:r>
              <a:r>
                <a:rPr b="1" lang="fr-FR" sz="20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Conception et Modélisation</a:t>
              </a:r>
              <a:endParaRPr b="0" lang="fr-FR" sz="2000" spc="-1" strike="noStrike">
                <a:latin typeface="Arial"/>
              </a:endParaRPr>
            </a:p>
          </p:txBody>
        </p:sp>
      </p:grpSp>
      <p:grpSp>
        <p:nvGrpSpPr>
          <p:cNvPr id="160" name="Group 12"/>
          <p:cNvGrpSpPr/>
          <p:nvPr/>
        </p:nvGrpSpPr>
        <p:grpSpPr>
          <a:xfrm>
            <a:off x="2123640" y="6175800"/>
            <a:ext cx="5390640" cy="467640"/>
            <a:chOff x="2123640" y="6175800"/>
            <a:chExt cx="5390640" cy="467640"/>
          </a:xfrm>
        </p:grpSpPr>
        <p:sp>
          <p:nvSpPr>
            <p:cNvPr id="161" name="CustomShape 13"/>
            <p:cNvSpPr/>
            <p:nvPr/>
          </p:nvSpPr>
          <p:spPr>
            <a:xfrm>
              <a:off x="2123640" y="6175800"/>
              <a:ext cx="5390640" cy="4676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8f8f8"/>
                </a:gs>
                <a:gs pos="100000">
                  <a:srgbClr val="92ccdc"/>
                </a:gs>
              </a:gsLst>
              <a:lin ang="5400000"/>
            </a:gradFill>
            <a:ln w="19080">
              <a:solidFill>
                <a:srgbClr val="ffffff"/>
              </a:solidFill>
              <a:round/>
            </a:ln>
            <a:effectLst>
              <a:outerShdw algn="ctr" dir="2700000" dist="53966" rotWithShape="0">
                <a:srgbClr val="292929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4"/>
            <p:cNvSpPr/>
            <p:nvPr/>
          </p:nvSpPr>
          <p:spPr>
            <a:xfrm>
              <a:off x="2168280" y="6175800"/>
              <a:ext cx="533376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4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   </a:t>
              </a:r>
              <a:r>
                <a:rPr b="1" lang="fr-FR" sz="22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Conclusion et Perspectives</a:t>
              </a:r>
              <a:endParaRPr b="0" lang="fr-FR" sz="2200" spc="-1" strike="noStrike">
                <a:latin typeface="Arial"/>
              </a:endParaRPr>
            </a:p>
          </p:txBody>
        </p:sp>
      </p:grpSp>
      <p:grpSp>
        <p:nvGrpSpPr>
          <p:cNvPr id="163" name="Group 15"/>
          <p:cNvGrpSpPr/>
          <p:nvPr/>
        </p:nvGrpSpPr>
        <p:grpSpPr>
          <a:xfrm>
            <a:off x="3037680" y="2004840"/>
            <a:ext cx="5390640" cy="461160"/>
            <a:chOff x="3037680" y="2004840"/>
            <a:chExt cx="5390640" cy="461160"/>
          </a:xfrm>
        </p:grpSpPr>
        <p:sp>
          <p:nvSpPr>
            <p:cNvPr id="164" name="CustomShape 16"/>
            <p:cNvSpPr/>
            <p:nvPr/>
          </p:nvSpPr>
          <p:spPr>
            <a:xfrm>
              <a:off x="3037680" y="2004840"/>
              <a:ext cx="5390640" cy="4611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8f8f8"/>
                </a:gs>
                <a:gs pos="100000">
                  <a:srgbClr val="92ccdc"/>
                </a:gs>
              </a:gsLst>
              <a:lin ang="5400000"/>
            </a:gradFill>
            <a:ln w="19080">
              <a:solidFill>
                <a:srgbClr val="ffffff"/>
              </a:solidFill>
              <a:round/>
            </a:ln>
            <a:effectLst>
              <a:outerShdw algn="ctr" dir="2700000" dist="53966" rotWithShape="0">
                <a:srgbClr val="292929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7"/>
            <p:cNvSpPr/>
            <p:nvPr/>
          </p:nvSpPr>
          <p:spPr>
            <a:xfrm>
              <a:off x="3082320" y="2004840"/>
              <a:ext cx="5333760" cy="4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2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      </a:t>
              </a:r>
              <a:r>
                <a:rPr b="1" lang="fr-FR" sz="20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Présentation de Crossdock</a:t>
              </a:r>
              <a:endParaRPr b="0" lang="fr-FR" sz="2000" spc="-1" strike="noStrike">
                <a:latin typeface="Arial"/>
              </a:endParaRPr>
            </a:p>
          </p:txBody>
        </p:sp>
      </p:grpSp>
      <p:grpSp>
        <p:nvGrpSpPr>
          <p:cNvPr id="166" name="Group 18"/>
          <p:cNvGrpSpPr/>
          <p:nvPr/>
        </p:nvGrpSpPr>
        <p:grpSpPr>
          <a:xfrm>
            <a:off x="2982240" y="5355360"/>
            <a:ext cx="5390640" cy="467640"/>
            <a:chOff x="2982240" y="5355360"/>
            <a:chExt cx="5390640" cy="467640"/>
          </a:xfrm>
        </p:grpSpPr>
        <p:sp>
          <p:nvSpPr>
            <p:cNvPr id="167" name="CustomShape 19"/>
            <p:cNvSpPr/>
            <p:nvPr/>
          </p:nvSpPr>
          <p:spPr>
            <a:xfrm>
              <a:off x="2982240" y="5355360"/>
              <a:ext cx="5390640" cy="4676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8f8f8"/>
                </a:gs>
                <a:gs pos="100000">
                  <a:srgbClr val="92ccdc"/>
                </a:gs>
              </a:gsLst>
              <a:lin ang="5400000"/>
            </a:gradFill>
            <a:ln w="19080">
              <a:solidFill>
                <a:srgbClr val="ffffff"/>
              </a:solidFill>
              <a:round/>
            </a:ln>
            <a:effectLst>
              <a:outerShdw algn="ctr" dir="2700000" dist="53966" rotWithShape="0">
                <a:srgbClr val="292929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0"/>
            <p:cNvSpPr/>
            <p:nvPr/>
          </p:nvSpPr>
          <p:spPr>
            <a:xfrm>
              <a:off x="3026880" y="5355360"/>
              <a:ext cx="533376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>
              <a:spAutoFit/>
            </a:bodyPr>
            <a:p>
              <a:pPr>
                <a:lnSpc>
                  <a:spcPct val="100000"/>
                </a:lnSpc>
              </a:pPr>
              <a:r>
                <a:rPr b="1" lang="fr-FR" sz="20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       </a:t>
              </a:r>
              <a:r>
                <a:rPr b="1" lang="fr-FR" sz="2000" spc="-1" strike="noStrike" cap="small">
                  <a:solidFill>
                    <a:srgbClr val="003366"/>
                  </a:solidFill>
                  <a:latin typeface="Arial"/>
                  <a:ea typeface="Arial"/>
                </a:rPr>
                <a:t>Mise en œuvre</a:t>
              </a:r>
              <a:endParaRPr b="0" lang="fr-FR" sz="2000" spc="-1" strike="noStrike">
                <a:latin typeface="Arial"/>
              </a:endParaRPr>
            </a:p>
          </p:txBody>
        </p:sp>
      </p:grpSp>
      <p:pic>
        <p:nvPicPr>
          <p:cNvPr id="169" name="Google Shape;353;p2" descr=""/>
          <p:cNvPicPr/>
          <p:nvPr/>
        </p:nvPicPr>
        <p:blipFill>
          <a:blip r:embed="rId2"/>
          <a:stretch/>
        </p:blipFill>
        <p:spPr>
          <a:xfrm>
            <a:off x="2183040" y="625140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354;p2" descr=""/>
          <p:cNvPicPr/>
          <p:nvPr/>
        </p:nvPicPr>
        <p:blipFill>
          <a:blip r:embed="rId3"/>
          <a:stretch/>
        </p:blipFill>
        <p:spPr>
          <a:xfrm>
            <a:off x="3087720" y="545868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71" name="Google Shape;355;p2" descr=""/>
          <p:cNvPicPr/>
          <p:nvPr/>
        </p:nvPicPr>
        <p:blipFill>
          <a:blip r:embed="rId4"/>
          <a:stretch/>
        </p:blipFill>
        <p:spPr>
          <a:xfrm>
            <a:off x="3144240" y="445068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356;p2" descr=""/>
          <p:cNvPicPr/>
          <p:nvPr/>
        </p:nvPicPr>
        <p:blipFill>
          <a:blip r:embed="rId5"/>
          <a:stretch/>
        </p:blipFill>
        <p:spPr>
          <a:xfrm>
            <a:off x="3144240" y="318132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357;p2" descr=""/>
          <p:cNvPicPr/>
          <p:nvPr/>
        </p:nvPicPr>
        <p:blipFill>
          <a:blip r:embed="rId6"/>
          <a:stretch/>
        </p:blipFill>
        <p:spPr>
          <a:xfrm>
            <a:off x="3199680" y="2097000"/>
            <a:ext cx="277560" cy="27756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358;p2" descr=""/>
          <p:cNvPicPr/>
          <p:nvPr/>
        </p:nvPicPr>
        <p:blipFill>
          <a:blip r:embed="rId7"/>
          <a:stretch/>
        </p:blipFill>
        <p:spPr>
          <a:xfrm>
            <a:off x="2293560" y="1188360"/>
            <a:ext cx="277560" cy="277560"/>
          </a:xfrm>
          <a:prstGeom prst="rect">
            <a:avLst/>
          </a:prstGeom>
          <a:ln>
            <a:noFill/>
          </a:ln>
        </p:spPr>
      </p:pic>
      <p:sp>
        <p:nvSpPr>
          <p:cNvPr id="175" name="CustomShape 21"/>
          <p:cNvSpPr/>
          <p:nvPr/>
        </p:nvSpPr>
        <p:spPr>
          <a:xfrm>
            <a:off x="2256840" y="1164600"/>
            <a:ext cx="312480" cy="324720"/>
          </a:xfrm>
          <a:prstGeom prst="ellipse">
            <a:avLst/>
          </a:prstGeom>
          <a:solidFill>
            <a:srgbClr val="ff0000"/>
          </a:solidFill>
          <a:ln w="349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2"/>
          <p:cNvSpPr/>
          <p:nvPr/>
        </p:nvSpPr>
        <p:spPr>
          <a:xfrm>
            <a:off x="3182040" y="2073240"/>
            <a:ext cx="312480" cy="324720"/>
          </a:xfrm>
          <a:prstGeom prst="ellipse">
            <a:avLst/>
          </a:prstGeom>
          <a:solidFill>
            <a:srgbClr val="ff0000"/>
          </a:solidFill>
          <a:ln w="349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3"/>
          <p:cNvSpPr/>
          <p:nvPr/>
        </p:nvSpPr>
        <p:spPr>
          <a:xfrm>
            <a:off x="3126960" y="3157560"/>
            <a:ext cx="312480" cy="324720"/>
          </a:xfrm>
          <a:prstGeom prst="ellipse">
            <a:avLst/>
          </a:prstGeom>
          <a:solidFill>
            <a:srgbClr val="ff0000"/>
          </a:solidFill>
          <a:ln w="349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4"/>
          <p:cNvSpPr/>
          <p:nvPr/>
        </p:nvSpPr>
        <p:spPr>
          <a:xfrm>
            <a:off x="3126960" y="4430880"/>
            <a:ext cx="312480" cy="324720"/>
          </a:xfrm>
          <a:prstGeom prst="ellipse">
            <a:avLst/>
          </a:prstGeom>
          <a:solidFill>
            <a:srgbClr val="ff0000"/>
          </a:solidFill>
          <a:ln w="349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5"/>
          <p:cNvSpPr/>
          <p:nvPr/>
        </p:nvSpPr>
        <p:spPr>
          <a:xfrm>
            <a:off x="3082320" y="5441040"/>
            <a:ext cx="312480" cy="324720"/>
          </a:xfrm>
          <a:prstGeom prst="ellipse">
            <a:avLst/>
          </a:prstGeom>
          <a:solidFill>
            <a:srgbClr val="ff0000"/>
          </a:solidFill>
          <a:ln w="349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6"/>
          <p:cNvSpPr/>
          <p:nvPr/>
        </p:nvSpPr>
        <p:spPr>
          <a:xfrm>
            <a:off x="2165400" y="6253200"/>
            <a:ext cx="312480" cy="311760"/>
          </a:xfrm>
          <a:prstGeom prst="ellipse">
            <a:avLst/>
          </a:prstGeom>
          <a:solidFill>
            <a:srgbClr val="ff0000"/>
          </a:solidFill>
          <a:ln w="349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Mise en Oeuvre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Fonctionnalités disponibles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295" name="TextShape 6"/>
          <p:cNvSpPr txBox="1"/>
          <p:nvPr/>
        </p:nvSpPr>
        <p:spPr>
          <a:xfrm>
            <a:off x="72000" y="1080000"/>
            <a:ext cx="8496000" cy="43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On crée ensuite un « Bon de livraison » avec les donnée que le client nous envoi,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Puis on crée des palettes et on vérifie que tous les colis seront la,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Il faut géré les numéro de Lot et les date de péremptions,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Les produits pharmaceutiques ont des normes strictes malgré le fait qu’ils ne soient pas forcément des médicaments.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224000" y="2447280"/>
            <a:ext cx="6786000" cy="38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Mise en Oeuvre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Fonctionnalités disponibles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174960" y="991080"/>
            <a:ext cx="743004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Ajouts des palettes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Dans la sections des bons de livraison, on crée les « palettes » qui seront toutes liée au même « Bon de livraison » qui permettra de les retracer,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Puis nous mettrons des colis dans ces mêmes palettes qui serviron de « stock » pour ensuite les sortir lors de l’entrée d’un CSV de commande pour sortir les colis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rcRect l="31293" t="56651" r="32482" b="0"/>
          <a:stretch/>
        </p:blipFill>
        <p:spPr>
          <a:xfrm>
            <a:off x="360" y="3276720"/>
            <a:ext cx="4663800" cy="334728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rcRect l="32278" t="0" r="32285" b="46198"/>
          <a:stretch/>
        </p:blipFill>
        <p:spPr>
          <a:xfrm>
            <a:off x="4680360" y="3276720"/>
            <a:ext cx="4391640" cy="3314160"/>
          </a:xfrm>
          <a:prstGeom prst="rect">
            <a:avLst/>
          </a:prstGeom>
          <a:ln>
            <a:noFill/>
          </a:ln>
        </p:spPr>
      </p:pic>
      <p:sp>
        <p:nvSpPr>
          <p:cNvPr id="304" name="CustomShape 6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19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Mise en Oeuvre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24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21400" y="476640"/>
            <a:ext cx="35269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Vidéo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3200400" y="3200400"/>
            <a:ext cx="274284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fr-FR" sz="2600" spc="-1" strike="noStrike">
                <a:solidFill>
                  <a:srgbClr val="000000"/>
                </a:solidFill>
                <a:latin typeface="Arial"/>
              </a:rPr>
              <a:t>         </a:t>
            </a:r>
            <a:r>
              <a:rPr b="1" lang="fr-FR" sz="2600" spc="-1" strike="noStrike">
                <a:solidFill>
                  <a:srgbClr val="000000"/>
                </a:solidFill>
                <a:latin typeface="Arial"/>
              </a:rPr>
              <a:t>Vidéo 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ConcLusion et perspectives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25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549360" y="1049040"/>
            <a:ext cx="8160120" cy="26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</a:rPr>
              <a:t>​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Le choix d’un système propriétaire se fait au dépend de l’évolution futur,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Le but est d’avoir une interface fonctionnel qui « marche » pour une entreprise a court terme, c’est le plus important,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Mais dans la perspective d’évoluer &amp; d’agrandir sa capacité &amp; améliorer son système, les api de développement privée type windev/vba/filemaker arrivent à leurs limitent car ils ont une plage très restrictive pour un dev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Lenteur, Complexité, crash, incompatibilité… la liste est longue,</a:t>
            </a:r>
            <a:endParaRPr b="0" lang="fr-F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l’avantage de l’open source est son nombre d’utilisateur, qui fait que son utilisation sera plus safe sur le long terme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386280" y="3816000"/>
            <a:ext cx="8486280" cy="2029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/>
          </a:gradFill>
          <a:ln w="12600">
            <a:solidFill>
              <a:srgbClr val="dddddd"/>
            </a:solidFill>
            <a:miter/>
          </a:ln>
          <a:effectLst>
            <a:outerShdw algn="ctr" dir="2700000" dist="53966" rotWithShape="0">
              <a:srgbClr val="80808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0" rIns="180000" tIns="360000" bIns="180000">
            <a:noAutofit/>
          </a:bodyPr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Wingdings" charset="2"/>
              <a:buChar char="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Apprendre sur le domaine de la logistique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Wingdings" charset="2"/>
              <a:buChar char="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travailler en autonomie</a:t>
            </a:r>
            <a:endParaRPr b="0" lang="fr-FR" sz="20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70ad47"/>
              </a:buClr>
              <a:buFont typeface="Wingdings" charset="2"/>
              <a:buChar char="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proposer des solutions pour la réalisation de nouvelles techs</a:t>
            </a:r>
            <a:endParaRPr b="0" lang="fr-FR" sz="20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70ad47"/>
              </a:buClr>
              <a:buFont typeface="Wingdings" charset="2"/>
              <a:buChar char="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Apprendre Django / découvrir Python</a:t>
            </a: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Conlcusion et perspectives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Difficultés rencontrées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ngsanaUPC"/>
              </a:rPr>
              <a:t>26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328680" y="2410560"/>
            <a:ext cx="8486280" cy="2576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/>
          </a:gradFill>
          <a:ln w="12600">
            <a:solidFill>
              <a:srgbClr val="dddddd"/>
            </a:solidFill>
            <a:miter/>
          </a:ln>
          <a:effectLst>
            <a:outerShdw algn="ctr" dir="2700000" dist="53966" rotWithShape="0">
              <a:srgbClr val="80808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0" rIns="180000" tIns="360000" bIns="180000">
            <a:noAutofit/>
          </a:bodyPr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Apprentissage de Django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Intégration de la certains framework avec des éléments dynamique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La gestion des fonctionnalités (scripts de trie en front...)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La gestion des sorties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Traitements de bugs (compliqué à deviner sans test end-to-end)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07640" y="478080"/>
            <a:ext cx="30373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Conlcusion et perspectives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Les objectifs attendus par le tuteur sont atteints à 90 %.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6mois pour développer une API est très court surtout en vue de la charge de travail demandé 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Comme perspectives futures au projet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AngsanaUPC"/>
              </a:rPr>
              <a:t>27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326520" y="3251880"/>
            <a:ext cx="8486280" cy="2652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aeaea"/>
              </a:gs>
            </a:gsLst>
            <a:lin ang="5400000"/>
          </a:gradFill>
          <a:ln w="12600">
            <a:solidFill>
              <a:srgbClr val="dddddd"/>
            </a:solidFill>
            <a:miter/>
          </a:ln>
          <a:effectLst>
            <a:outerShdw algn="ctr" dir="2700000" dist="53966" rotWithShape="0">
              <a:srgbClr val="80808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0" rIns="180000" tIns="360000" bIns="180000">
            <a:noAutofit/>
          </a:bodyPr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améliorations sur le design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Certains paramètres ont été revues diminuer la complexité.</a:t>
            </a:r>
            <a:endParaRPr b="0" lang="fr-FR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un système de visualisation pour les clients de l’entreprise sur l’api de gestion de stock.</a:t>
            </a:r>
            <a:endParaRPr b="0" lang="fr-FR" sz="20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70ad47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 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un système de paiement de suivi plus poussé avec l’ajout de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 photo venant de modules raspberry servant au suivi pour assurer       que la logistique n’est pas fautive en cas de litige.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0" y="817560"/>
            <a:ext cx="9143640" cy="52272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181818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292320" y="2986560"/>
            <a:ext cx="8558640" cy="669960"/>
          </a:xfrm>
          <a:prstGeom prst="rect">
            <a:avLst/>
          </a:prstGeom>
          <a:noFill/>
          <a:ln w="9360">
            <a:noFill/>
          </a:ln>
          <a:effectLst>
            <a:outerShdw algn="ctr" dir="2700000" dist="35638" rotWithShape="0">
              <a:schemeClr val="tx1"/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fr-FR" sz="3800" spc="-1" strike="noStrike">
                <a:solidFill>
                  <a:srgbClr val="ffffff"/>
                </a:solidFill>
                <a:latin typeface="Gill Sans"/>
              </a:rPr>
              <a:t>Merci de votre attention</a:t>
            </a:r>
            <a:endParaRPr b="0" lang="fr-FR" sz="3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372840" y="1276200"/>
            <a:ext cx="2361960" cy="1694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fr-FR" sz="3350" spc="-1" strike="noStrike">
                <a:solidFill>
                  <a:srgbClr val="ffffff"/>
                </a:solidFill>
                <a:latin typeface="Gill Sans"/>
              </a:rPr>
              <a:t>F</a:t>
            </a:r>
            <a:r>
              <a:rPr b="1" lang="fr-FR" sz="2800" spc="-1" strike="noStrike">
                <a:solidFill>
                  <a:srgbClr val="ffffff"/>
                </a:solidFill>
                <a:latin typeface="Gill Sans"/>
              </a:rPr>
              <a:t>IN</a:t>
            </a:r>
            <a:r>
              <a:rPr b="1" lang="fr-FR" sz="3350" spc="-1" strike="noStrike">
                <a:solidFill>
                  <a:srgbClr val="ffffff"/>
                </a:solidFill>
                <a:latin typeface="Gill Sans"/>
              </a:rPr>
              <a:t> …</a:t>
            </a:r>
            <a:endParaRPr b="0" lang="fr-FR" sz="33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33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fr-FR" sz="3380" spc="-1" strike="noStrike">
                <a:solidFill>
                  <a:srgbClr val="ffffff"/>
                </a:solidFill>
                <a:latin typeface="Gill Sans"/>
              </a:rPr>
              <a:t>Questions</a:t>
            </a:r>
            <a:r>
              <a:rPr b="1" i="1" lang="fr-FR" sz="3800" spc="-1" strike="noStrike">
                <a:solidFill>
                  <a:srgbClr val="ffffff"/>
                </a:solidFill>
                <a:latin typeface="Gill Sans"/>
              </a:rPr>
              <a:t> ?</a:t>
            </a:r>
            <a:endParaRPr b="0" lang="fr-FR" sz="38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0" y="0"/>
            <a:ext cx="9143640" cy="81252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1" name="Group 5"/>
          <p:cNvGrpSpPr/>
          <p:nvPr/>
        </p:nvGrpSpPr>
        <p:grpSpPr>
          <a:xfrm>
            <a:off x="-1962000" y="1847880"/>
            <a:ext cx="13032000" cy="107640"/>
            <a:chOff x="-1962000" y="1847880"/>
            <a:chExt cx="13032000" cy="107640"/>
          </a:xfrm>
        </p:grpSpPr>
        <p:sp>
          <p:nvSpPr>
            <p:cNvPr id="332" name="CustomShape 6"/>
            <p:cNvSpPr/>
            <p:nvPr/>
          </p:nvSpPr>
          <p:spPr>
            <a:xfrm rot="16200000">
              <a:off x="2826360" y="-2940120"/>
              <a:ext cx="107640" cy="9684360"/>
            </a:xfrm>
            <a:prstGeom prst="mathMinus">
              <a:avLst>
                <a:gd name="adj1" fmla="val 23520"/>
              </a:avLst>
            </a:prstGeom>
            <a:gradFill rotWithShape="0">
              <a:gsLst>
                <a:gs pos="0">
                  <a:schemeClr val="bg1"/>
                </a:gs>
                <a:gs pos="0">
                  <a:schemeClr val="bg1"/>
                </a:gs>
                <a:gs pos="100000">
                  <a:srgbClr val="ff660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33" name="Group 7"/>
            <p:cNvGrpSpPr/>
            <p:nvPr/>
          </p:nvGrpSpPr>
          <p:grpSpPr>
            <a:xfrm>
              <a:off x="1385640" y="1847880"/>
              <a:ext cx="9684360" cy="107640"/>
              <a:chOff x="1385640" y="1847880"/>
              <a:chExt cx="9684360" cy="107640"/>
            </a:xfrm>
          </p:grpSpPr>
          <p:sp>
            <p:nvSpPr>
              <p:cNvPr id="334" name="CustomShape 8"/>
              <p:cNvSpPr/>
              <p:nvPr/>
            </p:nvSpPr>
            <p:spPr>
              <a:xfrm rot="16200000">
                <a:off x="6174000" y="-2940120"/>
                <a:ext cx="107640" cy="9684360"/>
              </a:xfrm>
              <a:prstGeom prst="mathMinus">
                <a:avLst>
                  <a:gd name="adj1" fmla="val 23520"/>
                </a:avLst>
              </a:prstGeom>
              <a:gradFill rotWithShape="0">
                <a:gsLst>
                  <a:gs pos="0">
                    <a:schemeClr val="bg1"/>
                  </a:gs>
                  <a:gs pos="0">
                    <a:srgbClr val="ff6600"/>
                  </a:gs>
                  <a:gs pos="100000">
                    <a:srgbClr val="ffffff"/>
                  </a:gs>
                  <a:gs pos="100000">
                    <a:schemeClr val="bg1"/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5" name="CustomShape 9"/>
              <p:cNvSpPr/>
              <p:nvPr/>
            </p:nvSpPr>
            <p:spPr>
              <a:xfrm rot="16200000">
                <a:off x="4482000" y="-527760"/>
                <a:ext cx="107640" cy="4859640"/>
              </a:xfrm>
              <a:prstGeom prst="mathMinus">
                <a:avLst>
                  <a:gd name="adj1" fmla="val 2352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3174120" y="3735720"/>
            <a:ext cx="2801880" cy="1944000"/>
          </a:xfrm>
          <a:prstGeom prst="rect">
            <a:avLst/>
          </a:prstGeom>
          <a:ln>
            <a:noFill/>
          </a:ln>
        </p:spPr>
      </p:pic>
      <p:sp>
        <p:nvSpPr>
          <p:cNvPr id="337" name="CustomShape 10"/>
          <p:cNvSpPr/>
          <p:nvPr/>
        </p:nvSpPr>
        <p:spPr>
          <a:xfrm>
            <a:off x="360" y="6044760"/>
            <a:ext cx="9143640" cy="81252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4000" p14:dur="4000"/>
    </mc:Choice>
    <mc:Fallback>
      <p:transition spd="slow" advTm="4000"/>
    </mc:Fallback>
  </mc:AlternateContent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nodeType="afterEffect" fill="hold" presetClass="exit" presetID="10">
                                  <p:stCondLst>
                                    <p:cond delay="15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62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500"/>
                            </p:stCondLst>
                            <p:childTnLst>
                              <p:par>
                                <p:cTn id="2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3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3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7640" y="487800"/>
            <a:ext cx="29797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  <a:ea typeface="Candara"/>
              </a:rPr>
              <a:t>Contexte  et Problématique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 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Introduction Générale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66760" y="1269000"/>
            <a:ext cx="8605800" cy="51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 rot="3600">
            <a:off x="1278720" y="1100160"/>
            <a:ext cx="6616080" cy="2719440"/>
          </a:xfrm>
          <a:prstGeom prst="rect">
            <a:avLst/>
          </a:prstGeom>
          <a:solidFill>
            <a:schemeClr val="lt1"/>
          </a:solidFill>
          <a:ln w="2844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Pourquoi les boites vont vers le Propiétaire ?</a:t>
            </a: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Pourquoi finissent-elles par</a:t>
            </a: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 </a:t>
            </a: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le quitter ?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ffffff"/>
                </a:solidFill>
                <a:latin typeface="AngsanaUPC"/>
                <a:ea typeface="AngsanaUPC"/>
              </a:rPr>
              <a:t>1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2105280" y="4045680"/>
            <a:ext cx="4817520" cy="14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Connexion informatique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Numérisation de l'information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Gestion dans le Cloud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2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7640" y="487800"/>
            <a:ext cx="29797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  <a:ea typeface="Candara"/>
              </a:rPr>
              <a:t>Contexte  et Problématique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 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Introduction Générale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Les entreprises de logistique cherchent des solutions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de réduction de coûts, flexibles de stockage en entrepôts 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selon la demande.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763720" y="3178080"/>
            <a:ext cx="3610440" cy="719640"/>
          </a:xfrm>
          <a:prstGeom prst="rect">
            <a:avLst/>
          </a:prstGeom>
          <a:solidFill>
            <a:schemeClr val="lt1"/>
          </a:solidFill>
          <a:ln w="2844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Excel vs </a:t>
            </a: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(FileMaker,</a:t>
            </a: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	</a:t>
            </a:r>
            <a:r>
              <a:rPr b="1" lang="fr-FR" sz="2600" spc="-1" strike="noStrike">
                <a:solidFill>
                  <a:srgbClr val="44546a"/>
                </a:solidFill>
                <a:latin typeface="Arial"/>
              </a:rPr>
              <a:t>Django)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2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2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2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7640" y="487800"/>
            <a:ext cx="29797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  <a:ea typeface="Candara"/>
              </a:rPr>
              <a:t>Contexte  et Problématique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 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Introduction Générale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Beaucoup d'entreprises sont spécialisés dans la logistique (transport/stockage).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Peu on un vrai système de gestion,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282960" y="4896000"/>
            <a:ext cx="82850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55a11"/>
                </a:solidFill>
                <a:latin typeface="Arial"/>
              </a:rPr>
              <a:t> </a:t>
            </a:r>
            <a:r>
              <a:rPr b="1" lang="fr-FR" sz="1800" spc="-1" strike="noStrike">
                <a:solidFill>
                  <a:srgbClr val="c55a11"/>
                </a:solidFill>
                <a:latin typeface="Arial"/>
              </a:rPr>
              <a:t>Pourquoi ne pas développer son application et réduire les coûts 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084120" y="2392200"/>
            <a:ext cx="2858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Répondre à un besoin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969480" y="2957760"/>
            <a:ext cx="378252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2060"/>
                </a:solidFill>
                <a:latin typeface="Arial"/>
              </a:rPr>
              <a:t>Normes de livraisons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2060"/>
                </a:solidFill>
                <a:latin typeface="Arial"/>
              </a:rPr>
              <a:t>Garder une trace d’un produit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2060"/>
                </a:solidFill>
                <a:latin typeface="Arial"/>
              </a:rPr>
              <a:t>Gestion des poids de palettes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6386760" y="2986560"/>
            <a:ext cx="2166480" cy="27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2060"/>
                </a:solidFill>
                <a:latin typeface="Arial"/>
              </a:rPr>
              <a:t>Traçabilité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2060"/>
                </a:solidFill>
                <a:latin typeface="Arial"/>
              </a:rPr>
              <a:t>Simplicité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2060"/>
                </a:solidFill>
                <a:latin typeface="Arial"/>
              </a:rPr>
              <a:t>Fiabilité</a:t>
            </a: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b="0" lang="fr-F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002060"/>
                </a:solidFill>
                <a:latin typeface="Arial"/>
              </a:rPr>
              <a:t>Fluidité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200" name="Picture 29" descr=""/>
          <p:cNvPicPr/>
          <p:nvPr/>
        </p:nvPicPr>
        <p:blipFill>
          <a:blip r:embed="rId1"/>
          <a:stretch/>
        </p:blipFill>
        <p:spPr>
          <a:xfrm>
            <a:off x="2682720" y="2360160"/>
            <a:ext cx="401760" cy="401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2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7640" y="487800"/>
            <a:ext cx="29797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Objectifs du projet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 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  <a:ea typeface="Candara"/>
              </a:rPr>
              <a:t>Introduction Générale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Développer l’app de Filemaker Sous django,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Le but est d’avoir une api fonctionnel sous 6mois,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Pour être repris par une équipe de dev.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4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1164240" y="4141800"/>
            <a:ext cx="641196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Pouvoir géré les entrées et sorties des produits par besoin avec un algorithme de tri a la sortie,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qui prends en compte l’urgence par « destinataire »,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la date de péremptions, etc...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0" dur="indefinite" restart="never" nodeType="tmRoot">
          <p:childTnLst>
            <p:seq>
              <p:cTn id="1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Présentation de Crossdock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66760" y="118260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Crossdock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est une société de logistique 3.0 et de transport routier, spécialisée dans la gestion complète de la Supply Chain.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C'est une SAS créé en 2012 et qui est basée à Cavaillon.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/>
        </p:blipFill>
        <p:spPr>
          <a:xfrm>
            <a:off x="270720" y="3044160"/>
            <a:ext cx="4222080" cy="2757600"/>
          </a:xfrm>
          <a:prstGeom prst="rect">
            <a:avLst/>
          </a:prstGeom>
          <a:ln>
            <a:noFill/>
          </a:ln>
        </p:spPr>
      </p:pic>
      <p:pic>
        <p:nvPicPr>
          <p:cNvPr id="210" name="Picture 5" descr=""/>
          <p:cNvPicPr/>
          <p:nvPr/>
        </p:nvPicPr>
        <p:blipFill>
          <a:blip r:embed="rId2"/>
          <a:srcRect l="0" t="38301" r="-269" b="37947"/>
          <a:stretch/>
        </p:blipFill>
        <p:spPr>
          <a:xfrm>
            <a:off x="2854440" y="1121760"/>
            <a:ext cx="3578400" cy="641880"/>
          </a:xfrm>
          <a:prstGeom prst="rect">
            <a:avLst/>
          </a:prstGeom>
          <a:ln>
            <a:noFill/>
          </a:ln>
        </p:spPr>
      </p:pic>
      <p:pic>
        <p:nvPicPr>
          <p:cNvPr id="211" name="Picture 7" descr=""/>
          <p:cNvPicPr/>
          <p:nvPr/>
        </p:nvPicPr>
        <p:blipFill>
          <a:blip r:embed="rId3"/>
          <a:stretch/>
        </p:blipFill>
        <p:spPr>
          <a:xfrm>
            <a:off x="4602600" y="3045960"/>
            <a:ext cx="4269960" cy="278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2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2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Présentation de Crossdock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8640" y="1191960"/>
            <a:ext cx="86058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6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15" name="Picture 5" descr=""/>
          <p:cNvPicPr/>
          <p:nvPr/>
        </p:nvPicPr>
        <p:blipFill>
          <a:blip r:embed="rId1"/>
          <a:srcRect l="0" t="38301" r="-269" b="37947"/>
          <a:stretch/>
        </p:blipFill>
        <p:spPr>
          <a:xfrm>
            <a:off x="2556720" y="1102680"/>
            <a:ext cx="3578400" cy="641880"/>
          </a:xfrm>
          <a:prstGeom prst="rect">
            <a:avLst/>
          </a:prstGeom>
          <a:ln>
            <a:noFill/>
          </a:ln>
        </p:spPr>
      </p:pic>
      <p:pic>
        <p:nvPicPr>
          <p:cNvPr id="216" name="Picture 3" descr=""/>
          <p:cNvPicPr/>
          <p:nvPr/>
        </p:nvPicPr>
        <p:blipFill>
          <a:blip r:embed="rId2"/>
          <a:srcRect l="3323" t="9349" r="2484" b="24612"/>
          <a:stretch/>
        </p:blipFill>
        <p:spPr>
          <a:xfrm>
            <a:off x="458640" y="1953360"/>
            <a:ext cx="8328600" cy="237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5520" y="478080"/>
            <a:ext cx="29797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ffc000"/>
              </a:buClr>
              <a:buFont typeface="Noto Sans Symbols"/>
              <a:buChar char="❖"/>
            </a:pPr>
            <a:r>
              <a:rPr b="1" i="1" lang="fr-FR" sz="1900" spc="-1" strike="noStrike" cap="small">
                <a:solidFill>
                  <a:srgbClr val="ffffff"/>
                </a:solidFill>
                <a:latin typeface="Candara"/>
              </a:rPr>
              <a:t>Besoins fonctionnels</a:t>
            </a:r>
            <a:endParaRPr b="0" lang="fr-FR" sz="19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-2160" y="15120"/>
            <a:ext cx="91436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 </a:t>
            </a:r>
            <a:r>
              <a:rPr b="1" lang="fr-FR" sz="2400" spc="-1" strike="noStrike" cap="small">
                <a:solidFill>
                  <a:srgbClr val="ccecff"/>
                </a:solidFill>
                <a:latin typeface="Candara"/>
              </a:rPr>
              <a:t>Études des besoins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03000" y="1182600"/>
            <a:ext cx="7549200" cy="52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>
            <a:noAutofit/>
          </a:bodyPr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Inscription des utilisateurs via l’admin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Gestion des vues selon si l’utilisateur est connecté 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Assurer plus de visibilités aux dispatcheurs via des menus simples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Effectuer une recherche selon un critère défini dans les tables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Importer des les bons de commandes pour les sorties de produits aux format CSV(.tab via filemaker)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Gestion de stock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8446320" y="6285240"/>
            <a:ext cx="614520" cy="526320"/>
          </a:xfrm>
          <a:prstGeom prst="ellipse">
            <a:avLst/>
          </a:prstGeom>
          <a:solidFill>
            <a:srgbClr val="006699"/>
          </a:solidFill>
          <a:ln>
            <a:noFill/>
          </a:ln>
          <a:effectLst>
            <a:outerShdw algn="ctr" blurRad="190500" dir="2700000" dist="228593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</a:rPr>
              <a:t>8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221" name="Picture 29" descr=""/>
          <p:cNvPicPr/>
          <p:nvPr/>
        </p:nvPicPr>
        <p:blipFill>
          <a:blip r:embed="rId1"/>
          <a:stretch/>
        </p:blipFill>
        <p:spPr>
          <a:xfrm>
            <a:off x="7744680" y="1246320"/>
            <a:ext cx="584280" cy="584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2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2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2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2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2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2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2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2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2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73" dur="indefinite" nodeType="mainSeq"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2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2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2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2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2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2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385</TotalTime>
  <Application>LibreOffice/6.1.5.2$Windows_X86_64 LibreOffice_project/90f8dcf33c87b3705e78202e3df5142b201bd805</Application>
  <Words>3858</Words>
  <Paragraphs>629</Paragraphs>
  <Company>Philips Research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1999-10-19T22:47:52Z</dcterms:created>
  <dc:creator>Alex</dc:creator>
  <dc:description/>
  <dc:language>fr-FR</dc:language>
  <cp:lastModifiedBy/>
  <cp:lastPrinted>2015-06-10T22:23:32Z</cp:lastPrinted>
  <dcterms:modified xsi:type="dcterms:W3CDTF">2019-07-11T16:52:33Z</dcterms:modified>
  <cp:revision>109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Philips Research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35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</Properties>
</file>