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8" r:id="rId3"/>
    <p:sldId id="260" r:id="rId4"/>
    <p:sldId id="257" r:id="rId5"/>
    <p:sldId id="263" r:id="rId6"/>
    <p:sldId id="266" r:id="rId7"/>
    <p:sldId id="259" r:id="rId8"/>
    <p:sldId id="264" r:id="rId9"/>
    <p:sldId id="268" r:id="rId10"/>
    <p:sldId id="269" r:id="rId11"/>
    <p:sldId id="261" r:id="rId12"/>
    <p:sldId id="267" r:id="rId13"/>
    <p:sldId id="270"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115" d="100"/>
          <a:sy n="115" d="100"/>
        </p:scale>
        <p:origin x="39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98627-3303-4D0F-855E-6412A10EA35E}"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7ABF9-D5D6-4019-997B-25305BEB5E68}" type="slidenum">
              <a:rPr lang="fr-FR" smtClean="0"/>
              <a:t>‹N°›</a:t>
            </a:fld>
            <a:endParaRPr lang="fr-FR"/>
          </a:p>
        </p:txBody>
      </p:sp>
    </p:spTree>
    <p:extLst>
      <p:ext uri="{BB962C8B-B14F-4D97-AF65-F5344CB8AC3E}">
        <p14:creationId xmlns:p14="http://schemas.microsoft.com/office/powerpoint/2010/main" val="217434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890936B-1BBF-45FC-993A-1F0342935F38}" type="datetime1">
              <a:rPr lang="fr-FR" smtClean="0"/>
              <a:t>13/12/2023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866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119ABB-B4AB-408D-A522-B0B81D834E5E}" type="datetime1">
              <a:rPr lang="fr-FR" smtClean="0"/>
              <a:t>13/12/2023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75587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A59D5F-DFA7-4AFE-855B-0ABD5682C18C}" type="datetime1">
              <a:rPr lang="fr-FR" smtClean="0"/>
              <a:t>13/12/2023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40351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0F36CA-43BA-4CB6-AB56-33050C98A9E2}" type="datetime1">
              <a:rPr lang="fr-FR" smtClean="0"/>
              <a:t>13/12/2023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389921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EAA3DE9-9D8C-4B1B-A5AE-DA596FA123AF}" type="datetime1">
              <a:rPr lang="fr-FR" smtClean="0"/>
              <a:t>13/12/2023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8360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F65DD23-262C-4D25-ADD1-1D429CD24B67}" type="datetime1">
              <a:rPr lang="fr-FR" smtClean="0"/>
              <a:t>13/12/2023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503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D2F1CA5-598E-4DFB-B483-D4D8449AA5E8}" type="datetime1">
              <a:rPr lang="fr-FR" smtClean="0"/>
              <a:t>13/12/2023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1884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0E4BFB2-F31C-49CF-A820-84515546C786}" type="datetime1">
              <a:rPr lang="fr-FR" smtClean="0"/>
              <a:t>13/12/2023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34875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F608A-06F4-4EC0-B009-4CD2391D3E53}" type="datetime1">
              <a:rPr lang="fr-FR" smtClean="0"/>
              <a:t>13/12/2023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286550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0247665-6943-4845-9451-68C348B6481D}" type="datetime1">
              <a:rPr lang="fr-FR" smtClean="0"/>
              <a:t>13/12/2023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91669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A26A68C-82CD-4B29-9F59-F08656265E8D}" type="datetime1">
              <a:rPr lang="fr-FR" smtClean="0"/>
              <a:t>13/12/2023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77F909E-2BEA-4C89-8DFE-F0F535F95998}" type="slidenum">
              <a:rPr lang="fr-FR" smtClean="0"/>
              <a:t>‹N°›</a:t>
            </a:fld>
            <a:endParaRPr lang="fr-FR"/>
          </a:p>
        </p:txBody>
      </p:sp>
    </p:spTree>
    <p:extLst>
      <p:ext uri="{BB962C8B-B14F-4D97-AF65-F5344CB8AC3E}">
        <p14:creationId xmlns:p14="http://schemas.microsoft.com/office/powerpoint/2010/main" val="163659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08D36-615A-46A8-89D8-22DB014629A3}" type="datetime1">
              <a:rPr lang="fr-FR" smtClean="0"/>
              <a:t>13/12/2023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909E-2BEA-4C89-8DFE-F0F535F95998}" type="slidenum">
              <a:rPr lang="fr-FR" smtClean="0"/>
              <a:t>‹N°›</a:t>
            </a:fld>
            <a:endParaRPr lang="fr-FR"/>
          </a:p>
        </p:txBody>
      </p:sp>
    </p:spTree>
    <p:extLst>
      <p:ext uri="{BB962C8B-B14F-4D97-AF65-F5344CB8AC3E}">
        <p14:creationId xmlns:p14="http://schemas.microsoft.com/office/powerpoint/2010/main" val="12541497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8931" y="3221526"/>
            <a:ext cx="5021010" cy="3347340"/>
          </a:xfrm>
          <a:prstGeom prst="rect">
            <a:avLst/>
          </a:prstGeom>
        </p:spPr>
      </p:pic>
      <p:sp>
        <p:nvSpPr>
          <p:cNvPr id="2" name="Titre 1"/>
          <p:cNvSpPr>
            <a:spLocks noGrp="1"/>
          </p:cNvSpPr>
          <p:nvPr>
            <p:ph type="ctrTitle"/>
          </p:nvPr>
        </p:nvSpPr>
        <p:spPr>
          <a:xfrm>
            <a:off x="1241367" y="1"/>
            <a:ext cx="9000000" cy="1104899"/>
          </a:xfrm>
        </p:spPr>
        <p:txBody>
          <a:bodyPr>
            <a:normAutofit/>
          </a:bodyPr>
          <a:lstStyle/>
          <a:p>
            <a:r>
              <a:rPr lang="fr-FR" sz="4800" b="1" u="sng" dirty="0" smtClean="0">
                <a:solidFill>
                  <a:srgbClr val="92D050"/>
                </a:solidFill>
                <a:effectLst>
                  <a:outerShdw blurRad="38100" dist="38100" dir="2700000" algn="tl">
                    <a:srgbClr val="000000">
                      <a:alpha val="43137"/>
                    </a:srgbClr>
                  </a:outerShdw>
                </a:effectLst>
                <a:latin typeface="+mn-lt"/>
              </a:rPr>
              <a:t>Ma Maison Bio</a:t>
            </a:r>
            <a:endParaRPr lang="fr-FR" sz="4800" b="1" u="sng" dirty="0">
              <a:solidFill>
                <a:srgbClr val="92D050"/>
              </a:solidFill>
              <a:effectLst>
                <a:outerShdw blurRad="38100" dist="38100" dir="2700000" algn="tl">
                  <a:srgbClr val="000000">
                    <a:alpha val="43137"/>
                  </a:srgbClr>
                </a:outerShdw>
              </a:effectLst>
              <a:latin typeface="+mn-lt"/>
            </a:endParaRPr>
          </a:p>
        </p:txBody>
      </p:sp>
      <p:sp>
        <p:nvSpPr>
          <p:cNvPr id="3" name="Sous-titre 2"/>
          <p:cNvSpPr>
            <a:spLocks noGrp="1"/>
          </p:cNvSpPr>
          <p:nvPr>
            <p:ph type="subTitle" idx="1"/>
          </p:nvPr>
        </p:nvSpPr>
        <p:spPr>
          <a:xfrm>
            <a:off x="485775" y="1371601"/>
            <a:ext cx="11384333" cy="2644922"/>
          </a:xfrm>
          <a:noFill/>
          <a:ln>
            <a:noFill/>
          </a:ln>
        </p:spPr>
        <p:txBody>
          <a:bodyPr>
            <a:normAutofit/>
          </a:bodyPr>
          <a:lstStyle/>
          <a:p>
            <a:pPr algn="just"/>
            <a:r>
              <a:rPr lang="fr-FR" sz="1800" dirty="0" smtClean="0">
                <a:solidFill>
                  <a:schemeClr val="accent5">
                    <a:lumMod val="50000"/>
                  </a:schemeClr>
                </a:solidFill>
              </a:rPr>
              <a:t>Ce </a:t>
            </a:r>
            <a:r>
              <a:rPr lang="fr-FR" sz="1800" dirty="0">
                <a:solidFill>
                  <a:schemeClr val="accent5">
                    <a:lumMod val="50000"/>
                  </a:schemeClr>
                </a:solidFill>
              </a:rPr>
              <a:t>support </a:t>
            </a:r>
            <a:r>
              <a:rPr lang="fr-FR" sz="1800" dirty="0" smtClean="0">
                <a:solidFill>
                  <a:schemeClr val="accent5">
                    <a:lumMod val="50000"/>
                  </a:schemeClr>
                </a:solidFill>
              </a:rPr>
              <a:t>a pour objectif de vous présenter </a:t>
            </a:r>
            <a:r>
              <a:rPr lang="fr-FR" sz="1800" dirty="0">
                <a:solidFill>
                  <a:schemeClr val="accent5">
                    <a:lumMod val="50000"/>
                  </a:schemeClr>
                </a:solidFill>
              </a:rPr>
              <a:t>les différentes étapes de réalisation </a:t>
            </a:r>
            <a:r>
              <a:rPr lang="fr-FR" sz="1800" dirty="0" smtClean="0">
                <a:solidFill>
                  <a:schemeClr val="accent5">
                    <a:lumMod val="50000"/>
                  </a:schemeClr>
                </a:solidFill>
              </a:rPr>
              <a:t>d’un blog sur la construction durable</a:t>
            </a:r>
            <a:endParaRPr lang="fr-FR" sz="1800" dirty="0" smtClean="0">
              <a:solidFill>
                <a:schemeClr val="accent5">
                  <a:lumMod val="50000"/>
                </a:schemeClr>
              </a:solidFill>
            </a:endParaRPr>
          </a:p>
          <a:p>
            <a:pPr algn="just"/>
            <a:r>
              <a:rPr lang="fr-FR" sz="1800" dirty="0" smtClean="0">
                <a:solidFill>
                  <a:schemeClr val="accent5">
                    <a:lumMod val="50000"/>
                  </a:schemeClr>
                </a:solidFill>
              </a:rPr>
              <a:t>Nous vous montrerons </a:t>
            </a:r>
            <a:r>
              <a:rPr lang="fr-FR" sz="1800" dirty="0" smtClean="0">
                <a:solidFill>
                  <a:schemeClr val="accent5">
                    <a:lumMod val="50000"/>
                  </a:schemeClr>
                </a:solidFill>
              </a:rPr>
              <a:t>notre </a:t>
            </a:r>
            <a:r>
              <a:rPr lang="fr-FR" sz="1800" dirty="0" smtClean="0">
                <a:solidFill>
                  <a:schemeClr val="accent5">
                    <a:lumMod val="50000"/>
                  </a:schemeClr>
                </a:solidFill>
              </a:rPr>
              <a:t>tableau de suivi du déroulé de ces 2 jours ½ et bien sûr la construction de notre site.</a:t>
            </a:r>
          </a:p>
          <a:p>
            <a:pPr algn="just"/>
            <a:endParaRPr lang="fr-FR" sz="1800" dirty="0" smtClean="0">
              <a:solidFill>
                <a:schemeClr val="accent5">
                  <a:lumMod val="50000"/>
                </a:schemeClr>
              </a:solidFill>
            </a:endParaRPr>
          </a:p>
          <a:p>
            <a:pPr algn="just"/>
            <a:r>
              <a:rPr lang="fr-FR" sz="1800" dirty="0" smtClean="0">
                <a:solidFill>
                  <a:schemeClr val="accent5">
                    <a:lumMod val="50000"/>
                  </a:schemeClr>
                </a:solidFill>
              </a:rPr>
              <a:t>Vous l’aurez compris, nous vous proposons une immersion dans les coulisses de notre gestion du projet….</a:t>
            </a:r>
          </a:p>
          <a:p>
            <a:pPr algn="just"/>
            <a:endParaRPr lang="fr-FR" sz="1800" dirty="0" smtClean="0">
              <a:solidFill>
                <a:schemeClr val="accent5">
                  <a:lumMod val="50000"/>
                </a:schemeClr>
              </a:solidFill>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a:t>
            </a:fld>
            <a:endParaRPr lang="fr-FR"/>
          </a:p>
        </p:txBody>
      </p:sp>
    </p:spTree>
    <p:extLst>
      <p:ext uri="{BB962C8B-B14F-4D97-AF65-F5344CB8AC3E}">
        <p14:creationId xmlns:p14="http://schemas.microsoft.com/office/powerpoint/2010/main" val="6791239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48" y="3435410"/>
            <a:ext cx="11359339" cy="1538243"/>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10</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72078" y="1510475"/>
            <a:ext cx="10220325" cy="1754326"/>
          </a:xfrm>
          <a:prstGeom prst="rect">
            <a:avLst/>
          </a:prstGeom>
        </p:spPr>
        <p:txBody>
          <a:bodyPr wrap="square">
            <a:spAutoFit/>
          </a:bodyPr>
          <a:lstStyle/>
          <a:p>
            <a:pPr algn="just"/>
            <a:r>
              <a:rPr lang="fr-FR" dirty="0" smtClean="0">
                <a:solidFill>
                  <a:schemeClr val="accent5">
                    <a:lumMod val="50000"/>
                  </a:schemeClr>
                </a:solidFill>
              </a:rPr>
              <a:t>En plus des fonctions essentiels d’un site de boutique en ligne (ex :barre de recherche (via la </a:t>
            </a:r>
            <a:r>
              <a:rPr lang="fr-FR" b="1" i="1" dirty="0" smtClean="0">
                <a:solidFill>
                  <a:schemeClr val="accent5">
                    <a:lumMod val="50000"/>
                  </a:schemeClr>
                </a:solidFill>
              </a:rPr>
              <a:t>Loupe</a:t>
            </a:r>
            <a:r>
              <a:rPr lang="fr-FR" dirty="0" smtClean="0">
                <a:solidFill>
                  <a:schemeClr val="accent5">
                    <a:lumMod val="50000"/>
                  </a:schemeClr>
                </a:solidFill>
              </a:rPr>
              <a:t>), bouton de </a:t>
            </a:r>
            <a:r>
              <a:rPr lang="fr-FR" b="1" i="1" dirty="0" smtClean="0">
                <a:solidFill>
                  <a:schemeClr val="accent5">
                    <a:lumMod val="50000"/>
                  </a:schemeClr>
                </a:solidFill>
              </a:rPr>
              <a:t>Connexion / Création de compte, </a:t>
            </a:r>
            <a:r>
              <a:rPr lang="fr-FR" dirty="0" smtClean="0">
                <a:solidFill>
                  <a:schemeClr val="accent5">
                    <a:lumMod val="50000"/>
                  </a:schemeClr>
                </a:solidFill>
              </a:rPr>
              <a:t>bouton </a:t>
            </a:r>
            <a:r>
              <a:rPr lang="fr-FR" b="1" i="1" dirty="0" smtClean="0">
                <a:solidFill>
                  <a:schemeClr val="accent5">
                    <a:lumMod val="50000"/>
                  </a:schemeClr>
                </a:solidFill>
              </a:rPr>
              <a:t>Panier…), </a:t>
            </a:r>
            <a:r>
              <a:rPr lang="fr-FR" dirty="0" smtClean="0">
                <a:solidFill>
                  <a:schemeClr val="accent5">
                    <a:lumMod val="50000"/>
                  </a:schemeClr>
                </a:solidFill>
              </a:rPr>
              <a:t>un bouton </a:t>
            </a:r>
            <a:r>
              <a:rPr lang="fr-FR" b="1" i="1" dirty="0" smtClean="0">
                <a:solidFill>
                  <a:schemeClr val="accent5">
                    <a:lumMod val="50000"/>
                  </a:schemeClr>
                </a:solidFill>
              </a:rPr>
              <a:t>Vendre</a:t>
            </a:r>
            <a:r>
              <a:rPr lang="fr-FR" dirty="0" smtClean="0">
                <a:solidFill>
                  <a:schemeClr val="accent5">
                    <a:lumMod val="50000"/>
                  </a:schemeClr>
                </a:solidFill>
              </a:rPr>
              <a:t> est nécessaire pour notre site de 2</a:t>
            </a:r>
            <a:r>
              <a:rPr lang="fr-FR" baseline="30000" dirty="0" smtClean="0">
                <a:solidFill>
                  <a:schemeClr val="accent5">
                    <a:lumMod val="50000"/>
                  </a:schemeClr>
                </a:solidFill>
              </a:rPr>
              <a:t>nde</a:t>
            </a:r>
            <a:r>
              <a:rPr lang="fr-FR" dirty="0" smtClean="0">
                <a:solidFill>
                  <a:schemeClr val="accent5">
                    <a:lumMod val="50000"/>
                  </a:schemeClr>
                </a:solidFill>
              </a:rPr>
              <a:t> main.</a:t>
            </a:r>
          </a:p>
          <a:p>
            <a:pPr algn="just"/>
            <a:r>
              <a:rPr lang="fr-FR" dirty="0" smtClean="0">
                <a:solidFill>
                  <a:schemeClr val="accent5">
                    <a:lumMod val="50000"/>
                  </a:schemeClr>
                </a:solidFill>
              </a:rPr>
              <a:t>Des fonctions d’accessibilité sont également en cours de création (Langue : « FR / EN », Thème « clair / sombre », Version pour les </a:t>
            </a:r>
            <a:r>
              <a:rPr lang="fr-FR" dirty="0" err="1" smtClean="0">
                <a:solidFill>
                  <a:schemeClr val="accent5">
                    <a:lumMod val="50000"/>
                  </a:schemeClr>
                </a:solidFill>
              </a:rPr>
              <a:t>mal-voyants</a:t>
            </a:r>
            <a:r>
              <a:rPr lang="fr-FR" dirty="0" smtClean="0">
                <a:solidFill>
                  <a:schemeClr val="accent5">
                    <a:lumMod val="50000"/>
                  </a:schemeClr>
                </a:solidFill>
              </a:rPr>
              <a:t>),</a:t>
            </a:r>
          </a:p>
          <a:p>
            <a:pPr algn="just"/>
            <a:endParaRPr lang="fr-FR" b="1" i="1" dirty="0" smtClean="0">
              <a:solidFill>
                <a:schemeClr val="accent5">
                  <a:lumMod val="50000"/>
                </a:schemeClr>
              </a:solidFill>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9699" y="5353285"/>
            <a:ext cx="2051837" cy="1088195"/>
          </a:xfrm>
          <a:prstGeom prst="rect">
            <a:avLst/>
          </a:prstGeom>
        </p:spPr>
      </p:pic>
    </p:spTree>
    <p:extLst>
      <p:ext uri="{BB962C8B-B14F-4D97-AF65-F5344CB8AC3E}">
        <p14:creationId xmlns:p14="http://schemas.microsoft.com/office/powerpoint/2010/main" val="316855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75" y="3526027"/>
            <a:ext cx="5133174" cy="216110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269" y="2960764"/>
            <a:ext cx="5878928" cy="3306567"/>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11</a:t>
            </a:fld>
            <a:endParaRPr lang="fr-FR"/>
          </a:p>
        </p:txBody>
      </p:sp>
      <p:sp>
        <p:nvSpPr>
          <p:cNvPr id="8" name="Rectangle 7"/>
          <p:cNvSpPr/>
          <p:nvPr/>
        </p:nvSpPr>
        <p:spPr>
          <a:xfrm>
            <a:off x="1016950" y="1307578"/>
            <a:ext cx="10146350" cy="400110"/>
          </a:xfrm>
          <a:prstGeom prst="rect">
            <a:avLst/>
          </a:prstGeom>
        </p:spPr>
        <p:txBody>
          <a:bodyPr wrap="square">
            <a:spAutoFit/>
          </a:bodyPr>
          <a:lstStyle/>
          <a:p>
            <a:r>
              <a:rPr lang="fr-FR" sz="2000" b="1" u="sng" dirty="0" smtClean="0">
                <a:solidFill>
                  <a:schemeClr val="accent5">
                    <a:lumMod val="50000"/>
                  </a:schemeClr>
                </a:solidFill>
              </a:rPr>
              <a:t>Le Contenu :</a:t>
            </a:r>
            <a:endParaRPr lang="fr-FR" sz="2000" b="1" dirty="0">
              <a:solidFill>
                <a:schemeClr val="accent5">
                  <a:lumMod val="50000"/>
                </a:schemeClr>
              </a:solidFill>
            </a:endParaRPr>
          </a:p>
        </p:txBody>
      </p:sp>
      <p:sp>
        <p:nvSpPr>
          <p:cNvPr id="9" name="Rectangle 8"/>
          <p:cNvSpPr/>
          <p:nvPr/>
        </p:nvSpPr>
        <p:spPr>
          <a:xfrm>
            <a:off x="939053" y="1845173"/>
            <a:ext cx="10220325" cy="1200329"/>
          </a:xfrm>
          <a:prstGeom prst="rect">
            <a:avLst/>
          </a:prstGeom>
        </p:spPr>
        <p:txBody>
          <a:bodyPr wrap="square">
            <a:spAutoFit/>
          </a:bodyPr>
          <a:lstStyle/>
          <a:p>
            <a:pPr algn="just"/>
            <a:r>
              <a:rPr lang="fr-FR" dirty="0" smtClean="0">
                <a:solidFill>
                  <a:schemeClr val="accent5">
                    <a:lumMod val="50000"/>
                  </a:schemeClr>
                </a:solidFill>
              </a:rPr>
              <a:t>Un contenu attractif, aisément lisible et optimisé pour les moteurs de recherche. Des textes clairs, concis et informatifs afin d’optimiser le SEO. </a:t>
            </a:r>
          </a:p>
          <a:p>
            <a:pPr algn="just"/>
            <a:r>
              <a:rPr lang="fr-FR" dirty="0" smtClean="0">
                <a:solidFill>
                  <a:schemeClr val="accent5">
                    <a:lumMod val="50000"/>
                  </a:schemeClr>
                </a:solidFill>
              </a:rPr>
              <a:t>Des images de qualité pour illustrer les différents produits/services de l’entreprise</a:t>
            </a:r>
            <a:r>
              <a:rPr lang="fr-FR" dirty="0">
                <a:solidFill>
                  <a:schemeClr val="accent5">
                    <a:lumMod val="50000"/>
                  </a:schemeClr>
                </a:solidFill>
              </a:rPr>
              <a:t> </a:t>
            </a:r>
            <a:r>
              <a:rPr lang="fr-FR" dirty="0" smtClean="0">
                <a:solidFill>
                  <a:schemeClr val="accent5">
                    <a:lumMod val="50000"/>
                  </a:schemeClr>
                </a:solidFill>
              </a:rPr>
              <a:t>(carrousel, blocs spécifiques…)</a:t>
            </a:r>
          </a:p>
        </p:txBody>
      </p:sp>
      <p:sp>
        <p:nvSpPr>
          <p:cNvPr id="17" name="Rectangle 16"/>
          <p:cNvSpPr/>
          <p:nvPr/>
        </p:nvSpPr>
        <p:spPr>
          <a:xfrm>
            <a:off x="10315576" y="0"/>
            <a:ext cx="1876424" cy="171450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221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987" y="2567038"/>
            <a:ext cx="7028026" cy="3805742"/>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12</a:t>
            </a:fld>
            <a:endParaRPr lang="fr-FR"/>
          </a:p>
        </p:txBody>
      </p:sp>
      <p:sp>
        <p:nvSpPr>
          <p:cNvPr id="10" name="Rectangle 9"/>
          <p:cNvSpPr/>
          <p:nvPr/>
        </p:nvSpPr>
        <p:spPr>
          <a:xfrm>
            <a:off x="984436" y="1355622"/>
            <a:ext cx="10125075" cy="400110"/>
          </a:xfrm>
          <a:prstGeom prst="rect">
            <a:avLst/>
          </a:prstGeom>
        </p:spPr>
        <p:txBody>
          <a:bodyPr wrap="square">
            <a:spAutoFit/>
          </a:bodyPr>
          <a:lstStyle/>
          <a:p>
            <a:r>
              <a:rPr lang="fr-FR" sz="2000" b="1" u="sng" dirty="0" smtClean="0">
                <a:solidFill>
                  <a:schemeClr val="accent5">
                    <a:lumMod val="50000"/>
                  </a:schemeClr>
                </a:solidFill>
              </a:rPr>
              <a:t>Bases de données:</a:t>
            </a:r>
            <a:endParaRPr lang="fr-FR" sz="2000" b="1" dirty="0">
              <a:solidFill>
                <a:schemeClr val="accent5">
                  <a:lumMod val="50000"/>
                </a:schemeClr>
              </a:solidFill>
            </a:endParaRPr>
          </a:p>
        </p:txBody>
      </p:sp>
      <p:sp>
        <p:nvSpPr>
          <p:cNvPr id="11" name="Rectangle 10"/>
          <p:cNvSpPr/>
          <p:nvPr/>
        </p:nvSpPr>
        <p:spPr>
          <a:xfrm>
            <a:off x="991721" y="1801037"/>
            <a:ext cx="10220325" cy="2031325"/>
          </a:xfrm>
          <a:prstGeom prst="rect">
            <a:avLst/>
          </a:prstGeom>
        </p:spPr>
        <p:txBody>
          <a:bodyPr wrap="square">
            <a:spAutoFit/>
          </a:bodyPr>
          <a:lstStyle/>
          <a:p>
            <a:r>
              <a:rPr lang="fr-FR" dirty="0" smtClean="0">
                <a:solidFill>
                  <a:schemeClr val="accent5">
                    <a:lumMod val="50000"/>
                  </a:schemeClr>
                </a:solidFill>
              </a:rPr>
              <a:t>Nous avons pensé à une structure avec 3 tables en utilisant la technologie MySQL (langage le plus courant et accessible aux développeurs WEB « Junior</a:t>
            </a:r>
            <a:r>
              <a:rPr lang="fr-FR" smtClean="0">
                <a:solidFill>
                  <a:schemeClr val="accent5">
                    <a:lumMod val="50000"/>
                  </a:schemeClr>
                </a:solidFill>
              </a:rPr>
              <a:t> ») </a:t>
            </a:r>
            <a:endParaRPr lang="fr-FR" dirty="0" smtClean="0">
              <a:solidFill>
                <a:schemeClr val="accent5">
                  <a:lumMod val="50000"/>
                </a:schemeClr>
              </a:solidFill>
            </a:endParaRPr>
          </a:p>
          <a:p>
            <a:endParaRPr lang="fr-FR" dirty="0" smtClean="0">
              <a:solidFill>
                <a:schemeClr val="accent5">
                  <a:lumMod val="50000"/>
                </a:schemeClr>
              </a:solidFill>
            </a:endParaRPr>
          </a:p>
          <a:p>
            <a:pPr marL="285750" indent="-285750">
              <a:buFont typeface="Arial" panose="020B0604020202020204" pitchFamily="34" charset="0"/>
              <a:buChar char="•"/>
            </a:pPr>
            <a:r>
              <a:rPr lang="fr-FR" dirty="0" smtClean="0">
                <a:solidFill>
                  <a:schemeClr val="accent5">
                    <a:lumMod val="50000"/>
                  </a:schemeClr>
                </a:solidFill>
              </a:rPr>
              <a:t>Articles (ITEMS)</a:t>
            </a:r>
          </a:p>
          <a:p>
            <a:pPr marL="285750" indent="-285750">
              <a:buFont typeface="Arial" panose="020B0604020202020204" pitchFamily="34" charset="0"/>
              <a:buChar char="•"/>
            </a:pPr>
            <a:r>
              <a:rPr lang="fr-FR" dirty="0">
                <a:solidFill>
                  <a:schemeClr val="accent5">
                    <a:lumMod val="50000"/>
                  </a:schemeClr>
                </a:solidFill>
              </a:rPr>
              <a:t>Clients (</a:t>
            </a:r>
            <a:r>
              <a:rPr lang="fr-FR" dirty="0" smtClean="0">
                <a:solidFill>
                  <a:schemeClr val="accent5">
                    <a:lumMod val="50000"/>
                  </a:schemeClr>
                </a:solidFill>
              </a:rPr>
              <a:t>USERS)</a:t>
            </a:r>
          </a:p>
          <a:p>
            <a:pPr marL="285750" indent="-285750">
              <a:buFont typeface="Arial" panose="020B0604020202020204" pitchFamily="34" charset="0"/>
              <a:buChar char="•"/>
            </a:pPr>
            <a:r>
              <a:rPr lang="fr-FR" dirty="0" smtClean="0">
                <a:solidFill>
                  <a:schemeClr val="accent5">
                    <a:lumMod val="50000"/>
                  </a:schemeClr>
                </a:solidFill>
              </a:rPr>
              <a:t>Catégories (CATEGORIES)</a:t>
            </a:r>
          </a:p>
          <a:p>
            <a:endParaRPr lang="fr-FR" b="1" i="1" dirty="0" smtClean="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059395" y="3751603"/>
            <a:ext cx="1401510" cy="393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1973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13</a:t>
            </a:fld>
            <a:endParaRPr lang="fr-FR"/>
          </a:p>
        </p:txBody>
      </p:sp>
      <p:sp>
        <p:nvSpPr>
          <p:cNvPr id="10" name="Rectangle 9"/>
          <p:cNvSpPr/>
          <p:nvPr/>
        </p:nvSpPr>
        <p:spPr>
          <a:xfrm>
            <a:off x="984436" y="1355622"/>
            <a:ext cx="10125075" cy="400110"/>
          </a:xfrm>
          <a:prstGeom prst="rect">
            <a:avLst/>
          </a:prstGeom>
        </p:spPr>
        <p:txBody>
          <a:bodyPr wrap="square">
            <a:spAutoFit/>
          </a:bodyPr>
          <a:lstStyle/>
          <a:p>
            <a:r>
              <a:rPr lang="fr-FR" sz="2000" b="1" u="sng" dirty="0" smtClean="0">
                <a:solidFill>
                  <a:schemeClr val="accent5">
                    <a:lumMod val="50000"/>
                  </a:schemeClr>
                </a:solidFill>
              </a:rPr>
              <a:t>Aperçu de notre site actuel</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3"/>
          <a:stretch>
            <a:fillRect/>
          </a:stretch>
        </p:blipFill>
        <p:spPr>
          <a:xfrm>
            <a:off x="1743342" y="1871530"/>
            <a:ext cx="8637825" cy="4678822"/>
          </a:xfrm>
          <a:prstGeom prst="rect">
            <a:avLst/>
          </a:prstGeom>
        </p:spPr>
      </p:pic>
    </p:spTree>
    <p:extLst>
      <p:ext uri="{BB962C8B-B14F-4D97-AF65-F5344CB8AC3E}">
        <p14:creationId xmlns:p14="http://schemas.microsoft.com/office/powerpoint/2010/main" val="418136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CONCLUSION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14</a:t>
            </a:fld>
            <a:endParaRPr lang="fr-FR"/>
          </a:p>
        </p:txBody>
      </p:sp>
      <p:sp>
        <p:nvSpPr>
          <p:cNvPr id="9" name="Rectangle 8"/>
          <p:cNvSpPr/>
          <p:nvPr/>
        </p:nvSpPr>
        <p:spPr>
          <a:xfrm>
            <a:off x="1007419" y="1238421"/>
            <a:ext cx="10220325" cy="646331"/>
          </a:xfrm>
          <a:prstGeom prst="rect">
            <a:avLst/>
          </a:prstGeom>
        </p:spPr>
        <p:txBody>
          <a:bodyPr wrap="square">
            <a:spAutoFit/>
          </a:bodyPr>
          <a:lstStyle/>
          <a:p>
            <a:pPr algn="just"/>
            <a:r>
              <a:rPr lang="fr-FR" dirty="0">
                <a:solidFill>
                  <a:schemeClr val="accent5">
                    <a:lumMod val="50000"/>
                  </a:schemeClr>
                </a:solidFill>
              </a:rPr>
              <a:t>La réalisation d’un site web </a:t>
            </a:r>
            <a:r>
              <a:rPr lang="fr-FR" dirty="0" smtClean="0">
                <a:solidFill>
                  <a:schemeClr val="accent5">
                    <a:lumMod val="50000"/>
                  </a:schemeClr>
                </a:solidFill>
              </a:rPr>
              <a:t>est </a:t>
            </a:r>
            <a:r>
              <a:rPr lang="fr-FR" dirty="0">
                <a:solidFill>
                  <a:schemeClr val="accent5">
                    <a:lumMod val="50000"/>
                  </a:schemeClr>
                </a:solidFill>
              </a:rPr>
              <a:t>un projet qui nécessite la coordination et </a:t>
            </a:r>
            <a:r>
              <a:rPr lang="fr-FR" dirty="0" smtClean="0">
                <a:solidFill>
                  <a:schemeClr val="accent5">
                    <a:lumMod val="50000"/>
                  </a:schemeClr>
                </a:solidFill>
              </a:rPr>
              <a:t>la </a:t>
            </a:r>
            <a:r>
              <a:rPr lang="fr-FR" dirty="0">
                <a:solidFill>
                  <a:schemeClr val="accent5">
                    <a:lumMod val="50000"/>
                  </a:schemeClr>
                </a:solidFill>
              </a:rPr>
              <a:t>coopération de plusieurs personnes. </a:t>
            </a:r>
            <a:endParaRPr lang="fr-FR" dirty="0" smtClean="0">
              <a:solidFill>
                <a:schemeClr val="accent5">
                  <a:lumMod val="50000"/>
                </a:schemeClr>
              </a:solidFill>
            </a:endParaRPr>
          </a:p>
        </p:txBody>
      </p:sp>
      <p:sp>
        <p:nvSpPr>
          <p:cNvPr id="6" name="Rectangle 5"/>
          <p:cNvSpPr/>
          <p:nvPr/>
        </p:nvSpPr>
        <p:spPr>
          <a:xfrm>
            <a:off x="1019143" y="1685461"/>
            <a:ext cx="10220325" cy="923330"/>
          </a:xfrm>
          <a:prstGeom prst="rect">
            <a:avLst/>
          </a:prstGeom>
        </p:spPr>
        <p:txBody>
          <a:bodyPr wrap="square">
            <a:spAutoFit/>
          </a:bodyPr>
          <a:lstStyle/>
          <a:p>
            <a:pPr algn="just"/>
            <a:endParaRPr lang="fr-FR" dirty="0" smtClean="0">
              <a:solidFill>
                <a:schemeClr val="accent5">
                  <a:lumMod val="50000"/>
                </a:schemeClr>
              </a:solidFill>
            </a:endParaRPr>
          </a:p>
          <a:p>
            <a:pPr algn="just"/>
            <a:r>
              <a:rPr lang="fr-FR" dirty="0" smtClean="0">
                <a:solidFill>
                  <a:schemeClr val="accent5">
                    <a:lumMod val="50000"/>
                  </a:schemeClr>
                </a:solidFill>
              </a:rPr>
              <a:t>La </a:t>
            </a:r>
            <a:r>
              <a:rPr lang="fr-FR" dirty="0">
                <a:solidFill>
                  <a:schemeClr val="accent5">
                    <a:lumMod val="50000"/>
                  </a:schemeClr>
                </a:solidFill>
              </a:rPr>
              <a:t>coordination permet de garantir que le projet avance dans la bonne direction et que les délais soient respectés. </a:t>
            </a:r>
            <a:endParaRPr lang="fr-FR" dirty="0" smtClean="0">
              <a:solidFill>
                <a:schemeClr val="accent5">
                  <a:lumMod val="50000"/>
                </a:schemeClr>
              </a:solidFill>
            </a:endParaRPr>
          </a:p>
        </p:txBody>
      </p:sp>
      <p:sp>
        <p:nvSpPr>
          <p:cNvPr id="7" name="Rectangle 6"/>
          <p:cNvSpPr/>
          <p:nvPr/>
        </p:nvSpPr>
        <p:spPr>
          <a:xfrm>
            <a:off x="1030867" y="2681917"/>
            <a:ext cx="10220325" cy="369332"/>
          </a:xfrm>
          <a:prstGeom prst="rect">
            <a:avLst/>
          </a:prstGeom>
        </p:spPr>
        <p:txBody>
          <a:bodyPr wrap="square">
            <a:spAutoFit/>
          </a:bodyPr>
          <a:lstStyle/>
          <a:p>
            <a:pPr algn="just"/>
            <a:r>
              <a:rPr lang="fr-FR" dirty="0" smtClean="0">
                <a:solidFill>
                  <a:schemeClr val="accent5">
                    <a:lumMod val="50000"/>
                  </a:schemeClr>
                </a:solidFill>
              </a:rPr>
              <a:t>La </a:t>
            </a:r>
            <a:r>
              <a:rPr lang="fr-FR" dirty="0">
                <a:solidFill>
                  <a:schemeClr val="accent5">
                    <a:lumMod val="50000"/>
                  </a:schemeClr>
                </a:solidFill>
              </a:rPr>
              <a:t>coopération permet de partager les connaissances et les compétences de chacun</a:t>
            </a:r>
            <a:r>
              <a:rPr lang="fr-FR" dirty="0" smtClean="0">
                <a:solidFill>
                  <a:schemeClr val="accent5">
                    <a:lumMod val="50000"/>
                  </a:schemeClr>
                </a:solidFill>
              </a:rPr>
              <a:t>.</a:t>
            </a:r>
          </a:p>
        </p:txBody>
      </p:sp>
      <p:sp>
        <p:nvSpPr>
          <p:cNvPr id="8" name="Rectangle 7"/>
          <p:cNvSpPr/>
          <p:nvPr/>
        </p:nvSpPr>
        <p:spPr>
          <a:xfrm>
            <a:off x="1042591" y="3397021"/>
            <a:ext cx="10220325" cy="1477328"/>
          </a:xfrm>
          <a:prstGeom prst="rect">
            <a:avLst/>
          </a:prstGeom>
        </p:spPr>
        <p:txBody>
          <a:bodyPr wrap="square">
            <a:spAutoFit/>
          </a:bodyPr>
          <a:lstStyle/>
          <a:p>
            <a:pPr algn="just"/>
            <a:r>
              <a:rPr lang="fr-FR" dirty="0" smtClean="0">
                <a:solidFill>
                  <a:schemeClr val="accent5">
                    <a:lumMod val="50000"/>
                  </a:schemeClr>
                </a:solidFill>
              </a:rPr>
              <a:t>Malgré </a:t>
            </a:r>
            <a:r>
              <a:rPr lang="fr-FR" dirty="0">
                <a:solidFill>
                  <a:schemeClr val="accent5">
                    <a:lumMod val="50000"/>
                  </a:schemeClr>
                </a:solidFill>
              </a:rPr>
              <a:t>des débuts difficiles ;) , nous avons su nous remettre en question et accorder nos perspectives et nos compétences afin de réaliser ce projet dans les </a:t>
            </a:r>
            <a:r>
              <a:rPr lang="fr-FR" dirty="0" smtClean="0">
                <a:solidFill>
                  <a:schemeClr val="accent5">
                    <a:lumMod val="50000"/>
                  </a:schemeClr>
                </a:solidFill>
              </a:rPr>
              <a:t>délais et la bonne humeur…..</a:t>
            </a:r>
          </a:p>
          <a:p>
            <a:pPr algn="just"/>
            <a:endParaRPr lang="fr-FR" dirty="0">
              <a:solidFill>
                <a:schemeClr val="accent5">
                  <a:lumMod val="50000"/>
                </a:schemeClr>
              </a:solidFill>
            </a:endParaRPr>
          </a:p>
          <a:p>
            <a:pPr algn="just"/>
            <a:r>
              <a:rPr lang="fr-FR" dirty="0" smtClean="0">
                <a:solidFill>
                  <a:schemeClr val="accent5">
                    <a:lumMod val="50000"/>
                  </a:schemeClr>
                </a:solidFill>
              </a:rPr>
              <a:t>Merci pour votre attention: Léa, Constant, Mehdi, Cyril.</a:t>
            </a:r>
            <a:endParaRPr lang="fr-FR" dirty="0">
              <a:solidFill>
                <a:schemeClr val="accent5">
                  <a:lumMod val="50000"/>
                </a:schemeClr>
              </a:solidFill>
            </a:endParaRPr>
          </a:p>
          <a:p>
            <a:endParaRPr lang="fr-FR" dirty="0" smtClean="0">
              <a:solidFill>
                <a:schemeClr val="accent5">
                  <a:lumMod val="50000"/>
                </a:schemeClr>
              </a:solidFill>
            </a:endParaRPr>
          </a:p>
        </p:txBody>
      </p:sp>
    </p:spTree>
    <p:extLst>
      <p:ext uri="{BB962C8B-B14F-4D97-AF65-F5344CB8AC3E}">
        <p14:creationId xmlns:p14="http://schemas.microsoft.com/office/powerpoint/2010/main" val="696315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9677" y="2563738"/>
            <a:ext cx="3611863" cy="2250202"/>
          </a:xfrm>
          <a:prstGeom prst="rect">
            <a:avLst/>
          </a:prstGeom>
        </p:spPr>
      </p:pic>
      <p:sp>
        <p:nvSpPr>
          <p:cNvPr id="2" name="Titre 1"/>
          <p:cNvSpPr>
            <a:spLocks noGrp="1"/>
          </p:cNvSpPr>
          <p:nvPr>
            <p:ph type="title"/>
          </p:nvPr>
        </p:nvSpPr>
        <p:spPr>
          <a:xfrm>
            <a:off x="913014" y="1"/>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ORGANISATION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13014" y="1103546"/>
            <a:ext cx="10515600" cy="1510944"/>
          </a:xfrm>
        </p:spPr>
        <p:txBody>
          <a:bodyPr>
            <a:noAutofit/>
          </a:bodyPr>
          <a:lstStyle/>
          <a:p>
            <a:pPr marL="0" indent="0" algn="just">
              <a:buNone/>
            </a:pPr>
            <a:r>
              <a:rPr lang="fr-FR" sz="1800" dirty="0" smtClean="0">
                <a:solidFill>
                  <a:schemeClr val="accent5">
                    <a:lumMod val="50000"/>
                  </a:schemeClr>
                </a:solidFill>
              </a:rPr>
              <a:t>Après une lecture individuelle de l’énoncé du projet, nous sommes passés à une étape de prise de décision commune concernant l’objectif du site, son nom, sa structure, nous avons tout naturellement choisi d’utiliser au mieux les compétences de chacun pour se répartir des rôles et tâches plus précises .</a:t>
            </a:r>
          </a:p>
          <a:p>
            <a:pPr marL="0" indent="0" algn="just">
              <a:buNone/>
            </a:pPr>
            <a:r>
              <a:rPr lang="fr-FR" sz="1800" dirty="0" smtClean="0">
                <a:solidFill>
                  <a:schemeClr val="accent5">
                    <a:lumMod val="50000"/>
                  </a:schemeClr>
                </a:solidFill>
              </a:rPr>
              <a:t>Ci-dessous la répartition des rôles / tâches :</a:t>
            </a:r>
            <a:endParaRPr lang="fr-FR" sz="1400" dirty="0" smtClean="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2</a:t>
            </a:fld>
            <a:endParaRPr lang="fr-FR"/>
          </a:p>
        </p:txBody>
      </p:sp>
      <p:sp>
        <p:nvSpPr>
          <p:cNvPr id="5" name="Rectangle à coins arrondis 4"/>
          <p:cNvSpPr/>
          <p:nvPr/>
        </p:nvSpPr>
        <p:spPr>
          <a:xfrm>
            <a:off x="791290" y="2378668"/>
            <a:ext cx="2880000" cy="126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Léa </a:t>
            </a:r>
          </a:p>
          <a:p>
            <a:pPr algn="ctr"/>
            <a:r>
              <a:rPr lang="fr-FR" dirty="0" smtClean="0"/>
              <a:t>Leader de l’équipe</a:t>
            </a:r>
            <a:endParaRPr lang="fr-FR" u="sng" dirty="0" smtClean="0"/>
          </a:p>
          <a:p>
            <a:pPr algn="ctr"/>
            <a:r>
              <a:rPr lang="fr-FR" dirty="0" smtClean="0"/>
              <a:t>Partie Design / Maquette</a:t>
            </a:r>
          </a:p>
          <a:p>
            <a:pPr algn="ctr"/>
            <a:r>
              <a:rPr lang="fr-FR" dirty="0" smtClean="0"/>
              <a:t>Code</a:t>
            </a:r>
          </a:p>
        </p:txBody>
      </p:sp>
      <p:sp>
        <p:nvSpPr>
          <p:cNvPr id="7" name="Rectangle à coins arrondis 6"/>
          <p:cNvSpPr/>
          <p:nvPr/>
        </p:nvSpPr>
        <p:spPr>
          <a:xfrm>
            <a:off x="8191498" y="2358637"/>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Mehdi</a:t>
            </a:r>
          </a:p>
          <a:p>
            <a:pPr algn="ctr"/>
            <a:r>
              <a:rPr lang="fr-FR" dirty="0" smtClean="0"/>
              <a:t>Rédaction des notes d’équipe / Tableau de suivi</a:t>
            </a:r>
          </a:p>
          <a:p>
            <a:pPr algn="ctr"/>
            <a:r>
              <a:rPr lang="fr-FR" dirty="0" smtClean="0"/>
              <a:t>Code</a:t>
            </a:r>
            <a:endParaRPr lang="fr-FR" dirty="0"/>
          </a:p>
        </p:txBody>
      </p:sp>
      <p:sp>
        <p:nvSpPr>
          <p:cNvPr id="8" name="Rectangle à coins arrondis 7"/>
          <p:cNvSpPr/>
          <p:nvPr/>
        </p:nvSpPr>
        <p:spPr>
          <a:xfrm>
            <a:off x="8179641" y="3803395"/>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Cyril</a:t>
            </a:r>
          </a:p>
          <a:p>
            <a:pPr algn="ctr"/>
            <a:r>
              <a:rPr lang="fr-FR" dirty="0" smtClean="0"/>
              <a:t>Rédaction du Support PPT</a:t>
            </a:r>
          </a:p>
          <a:p>
            <a:pPr algn="ctr"/>
            <a:r>
              <a:rPr lang="fr-FR" dirty="0" smtClean="0"/>
              <a:t>Synthèse tableau de Suivi</a:t>
            </a:r>
          </a:p>
          <a:p>
            <a:pPr algn="ctr"/>
            <a:r>
              <a:rPr lang="fr-FR" dirty="0" smtClean="0"/>
              <a:t>Partie en anglais</a:t>
            </a:r>
            <a:endParaRPr lang="fr-FR" dirty="0"/>
          </a:p>
        </p:txBody>
      </p:sp>
      <p:sp>
        <p:nvSpPr>
          <p:cNvPr id="9" name="Rectangle à coins arrondis 8"/>
          <p:cNvSpPr/>
          <p:nvPr/>
        </p:nvSpPr>
        <p:spPr>
          <a:xfrm>
            <a:off x="734941" y="3784344"/>
            <a:ext cx="2880000" cy="12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smtClean="0"/>
              <a:t>Constant</a:t>
            </a:r>
          </a:p>
          <a:p>
            <a:pPr algn="ctr"/>
            <a:r>
              <a:rPr lang="fr-FR" dirty="0" smtClean="0"/>
              <a:t>Maquette / Code</a:t>
            </a:r>
          </a:p>
          <a:p>
            <a:pPr algn="ctr"/>
            <a:r>
              <a:rPr lang="fr-FR" dirty="0" smtClean="0"/>
              <a:t>Conception de la structure de la base de données</a:t>
            </a:r>
          </a:p>
        </p:txBody>
      </p:sp>
      <p:sp>
        <p:nvSpPr>
          <p:cNvPr id="24" name="Rectangle 23"/>
          <p:cNvSpPr/>
          <p:nvPr/>
        </p:nvSpPr>
        <p:spPr>
          <a:xfrm>
            <a:off x="857250" y="5268010"/>
            <a:ext cx="9658350" cy="923330"/>
          </a:xfrm>
          <a:prstGeom prst="rect">
            <a:avLst/>
          </a:prstGeom>
        </p:spPr>
        <p:txBody>
          <a:bodyPr wrap="square">
            <a:spAutoFit/>
          </a:bodyPr>
          <a:lstStyle/>
          <a:p>
            <a:pPr algn="just"/>
            <a:r>
              <a:rPr lang="fr-FR" dirty="0" smtClean="0">
                <a:solidFill>
                  <a:schemeClr val="accent5">
                    <a:lumMod val="50000"/>
                  </a:schemeClr>
                </a:solidFill>
              </a:rPr>
              <a:t>Bien entendu, nous </a:t>
            </a:r>
            <a:r>
              <a:rPr lang="fr-FR" dirty="0">
                <a:solidFill>
                  <a:schemeClr val="accent5">
                    <a:lumMod val="50000"/>
                  </a:schemeClr>
                </a:solidFill>
              </a:rPr>
              <a:t>avons décidé de nous concerter régulièrement pour échanger et acter nos décisions prises en commun</a:t>
            </a:r>
            <a:r>
              <a:rPr lang="fr-FR" dirty="0" smtClean="0">
                <a:solidFill>
                  <a:schemeClr val="accent5">
                    <a:lumMod val="50000"/>
                  </a:schemeClr>
                </a:solidFill>
              </a:rPr>
              <a:t>. Et nous utilisions Discord pour la transmission de fichiers ainsi que la validation rapide de choix.</a:t>
            </a:r>
            <a:endParaRPr lang="fr-FR" dirty="0">
              <a:solidFill>
                <a:schemeClr val="accent5">
                  <a:lumMod val="50000"/>
                </a:schemeClr>
              </a:solidFill>
            </a:endParaRPr>
          </a:p>
        </p:txBody>
      </p:sp>
    </p:spTree>
    <p:extLst>
      <p:ext uri="{BB962C8B-B14F-4D97-AF65-F5344CB8AC3E}">
        <p14:creationId xmlns:p14="http://schemas.microsoft.com/office/powerpoint/2010/main" val="17669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750"/>
                            </p:stCondLst>
                            <p:childTnLst>
                              <p:par>
                                <p:cTn id="22" presetID="21" presetClass="entr" presetSubtype="1"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80">
                                          <p:stCondLst>
                                            <p:cond delay="0"/>
                                          </p:stCondLst>
                                        </p:cTn>
                                        <p:tgtEl>
                                          <p:spTgt spid="9"/>
                                        </p:tgtEl>
                                      </p:cBhvr>
                                    </p:animEffect>
                                    <p:anim calcmode="lin" valueType="num">
                                      <p:cBhvr>
                                        <p:cTn id="3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5" dur="26">
                                          <p:stCondLst>
                                            <p:cond delay="650"/>
                                          </p:stCondLst>
                                        </p:cTn>
                                        <p:tgtEl>
                                          <p:spTgt spid="9"/>
                                        </p:tgtEl>
                                      </p:cBhvr>
                                      <p:to x="100000" y="60000"/>
                                    </p:animScale>
                                    <p:animScale>
                                      <p:cBhvr>
                                        <p:cTn id="36" dur="166" decel="50000">
                                          <p:stCondLst>
                                            <p:cond delay="676"/>
                                          </p:stCondLst>
                                        </p:cTn>
                                        <p:tgtEl>
                                          <p:spTgt spid="9"/>
                                        </p:tgtEl>
                                      </p:cBhvr>
                                      <p:to x="100000" y="100000"/>
                                    </p:animScale>
                                    <p:animScale>
                                      <p:cBhvr>
                                        <p:cTn id="37" dur="26">
                                          <p:stCondLst>
                                            <p:cond delay="1312"/>
                                          </p:stCondLst>
                                        </p:cTn>
                                        <p:tgtEl>
                                          <p:spTgt spid="9"/>
                                        </p:tgtEl>
                                      </p:cBhvr>
                                      <p:to x="100000" y="80000"/>
                                    </p:animScale>
                                    <p:animScale>
                                      <p:cBhvr>
                                        <p:cTn id="38" dur="166" decel="50000">
                                          <p:stCondLst>
                                            <p:cond delay="1338"/>
                                          </p:stCondLst>
                                        </p:cTn>
                                        <p:tgtEl>
                                          <p:spTgt spid="9"/>
                                        </p:tgtEl>
                                      </p:cBhvr>
                                      <p:to x="100000" y="100000"/>
                                    </p:animScale>
                                    <p:animScale>
                                      <p:cBhvr>
                                        <p:cTn id="39" dur="26">
                                          <p:stCondLst>
                                            <p:cond delay="1642"/>
                                          </p:stCondLst>
                                        </p:cTn>
                                        <p:tgtEl>
                                          <p:spTgt spid="9"/>
                                        </p:tgtEl>
                                      </p:cBhvr>
                                      <p:to x="100000" y="90000"/>
                                    </p:animScale>
                                    <p:animScale>
                                      <p:cBhvr>
                                        <p:cTn id="40" dur="166" decel="50000">
                                          <p:stCondLst>
                                            <p:cond delay="1668"/>
                                          </p:stCondLst>
                                        </p:cTn>
                                        <p:tgtEl>
                                          <p:spTgt spid="9"/>
                                        </p:tgtEl>
                                      </p:cBhvr>
                                      <p:to x="100000" y="100000"/>
                                    </p:animScale>
                                    <p:animScale>
                                      <p:cBhvr>
                                        <p:cTn id="41" dur="26">
                                          <p:stCondLst>
                                            <p:cond delay="1808"/>
                                          </p:stCondLst>
                                        </p:cTn>
                                        <p:tgtEl>
                                          <p:spTgt spid="9"/>
                                        </p:tgtEl>
                                      </p:cBhvr>
                                      <p:to x="100000" y="95000"/>
                                    </p:animScale>
                                    <p:animScale>
                                      <p:cBhvr>
                                        <p:cTn id="42" dur="166" decel="50000">
                                          <p:stCondLst>
                                            <p:cond delay="1834"/>
                                          </p:stCondLst>
                                        </p:cTn>
                                        <p:tgtEl>
                                          <p:spTgt spid="9"/>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1000" fill="hold"/>
                                        <p:tgtEl>
                                          <p:spTgt spid="7"/>
                                        </p:tgtEl>
                                        <p:attrNameLst>
                                          <p:attrName>ppt_w</p:attrName>
                                        </p:attrNameLst>
                                      </p:cBhvr>
                                      <p:tavLst>
                                        <p:tav tm="0">
                                          <p:val>
                                            <p:fltVal val="0"/>
                                          </p:val>
                                        </p:tav>
                                        <p:tav tm="100000">
                                          <p:val>
                                            <p:strVal val="#ppt_w"/>
                                          </p:val>
                                        </p:tav>
                                      </p:tavLst>
                                    </p:anim>
                                    <p:anim calcmode="lin" valueType="num">
                                      <p:cBhvr>
                                        <p:cTn id="48" dur="1000" fill="hold"/>
                                        <p:tgtEl>
                                          <p:spTgt spid="7"/>
                                        </p:tgtEl>
                                        <p:attrNameLst>
                                          <p:attrName>ppt_h</p:attrName>
                                        </p:attrNameLst>
                                      </p:cBhvr>
                                      <p:tavLst>
                                        <p:tav tm="0">
                                          <p:val>
                                            <p:fltVal val="0"/>
                                          </p:val>
                                        </p:tav>
                                        <p:tav tm="100000">
                                          <p:val>
                                            <p:strVal val="#ppt_h"/>
                                          </p:val>
                                        </p:tav>
                                      </p:tavLst>
                                    </p:anim>
                                    <p:anim calcmode="lin" valueType="num">
                                      <p:cBhvr>
                                        <p:cTn id="49" dur="1000" fill="hold"/>
                                        <p:tgtEl>
                                          <p:spTgt spid="7"/>
                                        </p:tgtEl>
                                        <p:attrNameLst>
                                          <p:attrName>style.rotation</p:attrName>
                                        </p:attrNameLst>
                                      </p:cBhvr>
                                      <p:tavLst>
                                        <p:tav tm="0">
                                          <p:val>
                                            <p:fltVal val="90"/>
                                          </p:val>
                                        </p:tav>
                                        <p:tav tm="100000">
                                          <p:val>
                                            <p:fltVal val="0"/>
                                          </p:val>
                                        </p:tav>
                                      </p:tavLst>
                                    </p:anim>
                                    <p:animEffect transition="in" filter="fade">
                                      <p:cBhvr>
                                        <p:cTn id="50" dur="10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circle(in)">
                                      <p:cBhvr>
                                        <p:cTn id="55" dur="20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55" y="2409091"/>
            <a:ext cx="4494083" cy="2804785"/>
          </a:xfrm>
          <a:prstGeom prst="rect">
            <a:avLst/>
          </a:prstGeom>
        </p:spPr>
      </p:pic>
      <p:sp>
        <p:nvSpPr>
          <p:cNvPr id="2" name="Titre 1"/>
          <p:cNvSpPr>
            <a:spLocks noGrp="1"/>
          </p:cNvSpPr>
          <p:nvPr>
            <p:ph type="title"/>
          </p:nvPr>
        </p:nvSpPr>
        <p:spPr>
          <a:xfrm>
            <a:off x="913014" y="1"/>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ORGANISATION</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89214" y="1180011"/>
            <a:ext cx="10515600" cy="591639"/>
          </a:xfrm>
        </p:spPr>
        <p:txBody>
          <a:bodyPr>
            <a:normAutofit/>
          </a:bodyPr>
          <a:lstStyle/>
          <a:p>
            <a:pPr marL="0" indent="0" algn="just">
              <a:buNone/>
            </a:pPr>
            <a:r>
              <a:rPr lang="fr-FR" sz="2000" b="1" dirty="0" smtClean="0">
                <a:solidFill>
                  <a:schemeClr val="accent5">
                    <a:lumMod val="50000"/>
                  </a:schemeClr>
                </a:solidFill>
              </a:rPr>
              <a:t>Tableau de suivi </a:t>
            </a: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3</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4274791550"/>
              </p:ext>
            </p:extLst>
          </p:nvPr>
        </p:nvGraphicFramePr>
        <p:xfrm>
          <a:off x="1081718" y="1819276"/>
          <a:ext cx="6004881" cy="4676976"/>
        </p:xfrm>
        <a:graphic>
          <a:graphicData uri="http://schemas.openxmlformats.org/drawingml/2006/table">
            <a:tbl>
              <a:tblPr/>
              <a:tblGrid>
                <a:gridCol w="1336167">
                  <a:extLst>
                    <a:ext uri="{9D8B030D-6E8A-4147-A177-3AD203B41FA5}">
                      <a16:colId xmlns:a16="http://schemas.microsoft.com/office/drawing/2014/main" val="3469137760"/>
                    </a:ext>
                  </a:extLst>
                </a:gridCol>
                <a:gridCol w="1151792">
                  <a:extLst>
                    <a:ext uri="{9D8B030D-6E8A-4147-A177-3AD203B41FA5}">
                      <a16:colId xmlns:a16="http://schemas.microsoft.com/office/drawing/2014/main" val="2889254717"/>
                    </a:ext>
                  </a:extLst>
                </a:gridCol>
                <a:gridCol w="3516922">
                  <a:extLst>
                    <a:ext uri="{9D8B030D-6E8A-4147-A177-3AD203B41FA5}">
                      <a16:colId xmlns:a16="http://schemas.microsoft.com/office/drawing/2014/main" val="3301899020"/>
                    </a:ext>
                  </a:extLst>
                </a:gridCol>
              </a:tblGrid>
              <a:tr h="295322">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Jour</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Heure</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1" i="0" u="none" strike="noStrike" dirty="0">
                          <a:solidFill>
                            <a:schemeClr val="accent5">
                              <a:lumMod val="50000"/>
                            </a:schemeClr>
                          </a:solidFill>
                          <a:effectLst/>
                          <a:latin typeface="+mn-lt"/>
                        </a:rPr>
                        <a:t>Activités</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709603"/>
                  </a:ext>
                </a:extLst>
              </a:tr>
              <a:tr h="643900">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17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15h/17h</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Réunion de lancement, </a:t>
                      </a:r>
                      <a:r>
                        <a:rPr lang="fr-FR" sz="1200" b="0" i="0" u="none" strike="noStrike" dirty="0" smtClean="0">
                          <a:solidFill>
                            <a:schemeClr val="accent5">
                              <a:lumMod val="50000"/>
                            </a:schemeClr>
                          </a:solidFill>
                          <a:effectLst/>
                          <a:latin typeface="+mn-lt"/>
                        </a:rPr>
                        <a:t>choix du type de site, définition </a:t>
                      </a:r>
                      <a:r>
                        <a:rPr lang="fr-FR" sz="1200" b="0" i="0" u="none" strike="noStrike" dirty="0">
                          <a:solidFill>
                            <a:schemeClr val="accent5">
                              <a:lumMod val="50000"/>
                            </a:schemeClr>
                          </a:solidFill>
                          <a:effectLst/>
                          <a:latin typeface="+mn-lt"/>
                        </a:rPr>
                        <a:t>des besoins, choix du nom</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939395"/>
                  </a:ext>
                </a:extLst>
              </a:tr>
              <a:tr h="643900">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18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9h/12h30</a:t>
                      </a: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smtClean="0">
                          <a:solidFill>
                            <a:schemeClr val="accent5">
                              <a:lumMod val="50000"/>
                            </a:schemeClr>
                          </a:solidFill>
                          <a:effectLst/>
                          <a:latin typeface="+mn-lt"/>
                        </a:rPr>
                        <a:t>Réunion d’équipe : prise de notes </a:t>
                      </a:r>
                      <a:r>
                        <a:rPr lang="fr-FR" sz="1200" b="0" i="0" u="none" strike="noStrike" dirty="0">
                          <a:solidFill>
                            <a:schemeClr val="accent5">
                              <a:lumMod val="50000"/>
                            </a:schemeClr>
                          </a:solidFill>
                          <a:effectLst/>
                          <a:latin typeface="+mn-lt"/>
                        </a:rPr>
                        <a:t>de toutes nos idées en </a:t>
                      </a:r>
                      <a:r>
                        <a:rPr lang="fr-FR" sz="1200" b="0" i="0" u="none" strike="noStrike" dirty="0" smtClean="0">
                          <a:solidFill>
                            <a:schemeClr val="accent5">
                              <a:lumMod val="50000"/>
                            </a:schemeClr>
                          </a:solidFill>
                          <a:effectLst/>
                          <a:latin typeface="+mn-lt"/>
                        </a:rPr>
                        <a:t>vrac.</a:t>
                      </a:r>
                    </a:p>
                    <a:p>
                      <a:pPr rtl="0" fontAlgn="t">
                        <a:spcBef>
                          <a:spcPts val="0"/>
                        </a:spcBef>
                        <a:spcAft>
                          <a:spcPts val="0"/>
                        </a:spcAft>
                      </a:pPr>
                      <a:r>
                        <a:rPr lang="fr-FR" sz="1200" b="0" i="0" u="none" strike="noStrike" dirty="0" smtClean="0">
                          <a:solidFill>
                            <a:schemeClr val="accent5">
                              <a:lumMod val="50000"/>
                            </a:schemeClr>
                          </a:solidFill>
                          <a:effectLst/>
                          <a:latin typeface="+mn-lt"/>
                        </a:rPr>
                        <a:t>Synthèse collective</a:t>
                      </a:r>
                      <a:r>
                        <a:rPr lang="fr-FR" sz="1200" b="0" i="0" u="none" strike="noStrike" baseline="0" dirty="0" smtClean="0">
                          <a:solidFill>
                            <a:schemeClr val="accent5">
                              <a:lumMod val="50000"/>
                            </a:schemeClr>
                          </a:solidFill>
                          <a:effectLst/>
                          <a:latin typeface="+mn-lt"/>
                        </a:rPr>
                        <a:t> permettant la r</a:t>
                      </a:r>
                      <a:r>
                        <a:rPr lang="fr-FR" sz="1200" b="0" i="0" u="none" strike="noStrike" dirty="0" smtClean="0">
                          <a:solidFill>
                            <a:schemeClr val="accent5">
                              <a:lumMod val="50000"/>
                            </a:schemeClr>
                          </a:solidFill>
                          <a:effectLst/>
                          <a:latin typeface="+mn-lt"/>
                        </a:rPr>
                        <a:t>épartition </a:t>
                      </a:r>
                      <a:r>
                        <a:rPr lang="fr-FR" sz="1200" b="0" i="0" u="none" strike="noStrike" dirty="0">
                          <a:solidFill>
                            <a:schemeClr val="accent5">
                              <a:lumMod val="50000"/>
                            </a:schemeClr>
                          </a:solidFill>
                          <a:effectLst/>
                          <a:latin typeface="+mn-lt"/>
                        </a:rPr>
                        <a:t>des </a:t>
                      </a:r>
                      <a:r>
                        <a:rPr lang="fr-FR" sz="1200" b="0" i="0" u="none" strike="noStrike" dirty="0" smtClean="0">
                          <a:solidFill>
                            <a:schemeClr val="accent5">
                              <a:lumMod val="50000"/>
                            </a:schemeClr>
                          </a:solidFill>
                          <a:effectLst/>
                          <a:latin typeface="+mn-lt"/>
                        </a:rPr>
                        <a:t>rôles</a:t>
                      </a:r>
                      <a:r>
                        <a:rPr lang="fr-FR" sz="1200" b="0" i="0" u="none" strike="noStrike" baseline="0" dirty="0" smtClean="0">
                          <a:solidFill>
                            <a:schemeClr val="accent5">
                              <a:lumMod val="50000"/>
                            </a:schemeClr>
                          </a:solidFill>
                          <a:effectLst/>
                          <a:latin typeface="+mn-lt"/>
                        </a:rPr>
                        <a:t> et le </a:t>
                      </a:r>
                      <a:r>
                        <a:rPr lang="fr-FR" sz="1200" b="0" i="0" u="none" strike="noStrike" dirty="0" smtClean="0">
                          <a:solidFill>
                            <a:schemeClr val="accent5">
                              <a:lumMod val="50000"/>
                            </a:schemeClr>
                          </a:solidFill>
                          <a:effectLst/>
                          <a:latin typeface="+mn-lt"/>
                        </a:rPr>
                        <a:t>partage </a:t>
                      </a:r>
                      <a:r>
                        <a:rPr lang="fr-FR" sz="1200" b="0" i="0" u="none" strike="noStrike" dirty="0">
                          <a:solidFill>
                            <a:schemeClr val="accent5">
                              <a:lumMod val="50000"/>
                            </a:schemeClr>
                          </a:solidFill>
                          <a:effectLst/>
                          <a:latin typeface="+mn-lt"/>
                        </a:rPr>
                        <a:t>des </a:t>
                      </a:r>
                      <a:r>
                        <a:rPr lang="fr-FR" sz="1200" b="0" i="0" u="none" strike="noStrike" dirty="0" smtClean="0">
                          <a:solidFill>
                            <a:schemeClr val="accent5">
                              <a:lumMod val="50000"/>
                            </a:schemeClr>
                          </a:solidFill>
                          <a:effectLst/>
                          <a:latin typeface="+mn-lt"/>
                        </a:rPr>
                        <a:t>tâches.</a:t>
                      </a:r>
                      <a:r>
                        <a:rPr lang="fr-FR" sz="1200" b="0" i="0" u="none" strike="noStrike" baseline="0" dirty="0" smtClean="0">
                          <a:solidFill>
                            <a:schemeClr val="accent5">
                              <a:lumMod val="50000"/>
                            </a:schemeClr>
                          </a:solidFill>
                          <a:effectLst/>
                          <a:latin typeface="+mn-lt"/>
                        </a:rPr>
                        <a:t> Début du travail autonome.</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615794"/>
                  </a:ext>
                </a:extLst>
              </a:tr>
              <a:tr h="818188">
                <a:tc>
                  <a:txBody>
                    <a:bodyPr/>
                    <a:lstStyle/>
                    <a:p>
                      <a:pPr rtl="0" fontAlgn="t">
                        <a:spcBef>
                          <a:spcPts val="0"/>
                        </a:spcBef>
                        <a:spcAft>
                          <a:spcPts val="0"/>
                        </a:spcAft>
                      </a:pP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13h30/17h</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smtClean="0">
                          <a:solidFill>
                            <a:schemeClr val="accent5">
                              <a:lumMod val="50000"/>
                            </a:schemeClr>
                          </a:solidFill>
                          <a:effectLst/>
                          <a:latin typeface="+mn-lt"/>
                        </a:rPr>
                        <a:t>Site : Conception </a:t>
                      </a:r>
                      <a:r>
                        <a:rPr lang="fr-FR" sz="1200" b="0" i="0" u="none" strike="noStrike" dirty="0">
                          <a:solidFill>
                            <a:schemeClr val="accent5">
                              <a:lumMod val="50000"/>
                            </a:schemeClr>
                          </a:solidFill>
                          <a:effectLst/>
                          <a:latin typeface="+mn-lt"/>
                        </a:rPr>
                        <a:t>graphique, </a:t>
                      </a:r>
                      <a:r>
                        <a:rPr lang="fr-FR" sz="1200" b="0" i="0" u="none" strike="noStrike" dirty="0" smtClean="0">
                          <a:solidFill>
                            <a:schemeClr val="accent5">
                              <a:lumMod val="50000"/>
                            </a:schemeClr>
                          </a:solidFill>
                          <a:effectLst/>
                          <a:latin typeface="+mn-lt"/>
                        </a:rPr>
                        <a:t>Logo, maquettage</a:t>
                      </a:r>
                      <a:r>
                        <a:rPr lang="fr-FR" sz="1200" b="0" i="0" u="none" strike="noStrike" dirty="0">
                          <a:solidFill>
                            <a:schemeClr val="accent5">
                              <a:lumMod val="50000"/>
                            </a:schemeClr>
                          </a:solidFill>
                          <a:effectLst/>
                          <a:latin typeface="+mn-lt"/>
                        </a:rPr>
                        <a:t>, codage, rédaction du cahier des </a:t>
                      </a:r>
                      <a:r>
                        <a:rPr lang="fr-FR" sz="1200" b="0" i="0" u="none" strike="noStrike" dirty="0" smtClean="0">
                          <a:solidFill>
                            <a:schemeClr val="accent5">
                              <a:lumMod val="50000"/>
                            </a:schemeClr>
                          </a:solidFill>
                          <a:effectLst/>
                          <a:latin typeface="+mn-lt"/>
                        </a:rPr>
                        <a:t>charges.</a:t>
                      </a:r>
                    </a:p>
                    <a:p>
                      <a:pPr rtl="0" fontAlgn="t">
                        <a:spcBef>
                          <a:spcPts val="0"/>
                        </a:spcBef>
                        <a:spcAft>
                          <a:spcPts val="0"/>
                        </a:spcAft>
                      </a:pPr>
                      <a:r>
                        <a:rPr lang="fr-FR" sz="1200" b="0" i="0" u="none" strike="noStrike" dirty="0" smtClean="0">
                          <a:solidFill>
                            <a:schemeClr val="accent5">
                              <a:lumMod val="50000"/>
                            </a:schemeClr>
                          </a:solidFill>
                          <a:effectLst/>
                          <a:latin typeface="+mn-lt"/>
                        </a:rPr>
                        <a:t>Support</a:t>
                      </a:r>
                      <a:r>
                        <a:rPr lang="fr-FR" sz="1200" b="0" i="0" u="none" strike="noStrike" baseline="0" dirty="0" smtClean="0">
                          <a:solidFill>
                            <a:schemeClr val="accent5">
                              <a:lumMod val="50000"/>
                            </a:schemeClr>
                          </a:solidFill>
                          <a:effectLst/>
                          <a:latin typeface="+mn-lt"/>
                        </a:rPr>
                        <a:t> : conception de la trame, commencement de la rédaction.</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867982"/>
                  </a:ext>
                </a:extLst>
              </a:tr>
              <a:tr h="992476">
                <a:tc>
                  <a:txBody>
                    <a:bodyPr/>
                    <a:lstStyle/>
                    <a:p>
                      <a:pPr rtl="0" fontAlgn="t">
                        <a:spcBef>
                          <a:spcPts val="0"/>
                        </a:spcBef>
                        <a:spcAft>
                          <a:spcPts val="0"/>
                        </a:spcAft>
                      </a:pPr>
                      <a:r>
                        <a:rPr lang="fr-FR" sz="1200" b="1" i="0" u="none" strike="noStrike" dirty="0" smtClean="0">
                          <a:solidFill>
                            <a:schemeClr val="accent5">
                              <a:lumMod val="50000"/>
                            </a:schemeClr>
                          </a:solidFill>
                          <a:effectLst/>
                          <a:latin typeface="+mn-lt"/>
                        </a:rPr>
                        <a:t>19 </a:t>
                      </a:r>
                      <a:r>
                        <a:rPr lang="fr-FR" sz="1200" b="1" i="0" u="none" strike="noStrike" dirty="0">
                          <a:solidFill>
                            <a:schemeClr val="accent5">
                              <a:lumMod val="50000"/>
                            </a:schemeClr>
                          </a:solidFill>
                          <a:effectLst/>
                          <a:latin typeface="+mn-lt"/>
                        </a:rPr>
                        <a:t>Octobre 2023</a:t>
                      </a:r>
                      <a:endParaRPr lang="fr-FR" sz="1200" b="1"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9h/12h30</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Réunion de coordination, mise en </a:t>
                      </a:r>
                      <a:r>
                        <a:rPr lang="fr-FR" sz="1200" b="0" i="0" u="none" strike="noStrike" dirty="0" smtClean="0">
                          <a:solidFill>
                            <a:schemeClr val="accent5">
                              <a:lumMod val="50000"/>
                            </a:schemeClr>
                          </a:solidFill>
                          <a:effectLst/>
                          <a:latin typeface="+mn-lt"/>
                        </a:rPr>
                        <a:t>commun des travaux, </a:t>
                      </a:r>
                      <a:r>
                        <a:rPr lang="fr-FR" sz="1200" b="0" i="0" u="none" strike="noStrike" dirty="0">
                          <a:solidFill>
                            <a:schemeClr val="accent5">
                              <a:lumMod val="50000"/>
                            </a:schemeClr>
                          </a:solidFill>
                          <a:effectLst/>
                          <a:latin typeface="+mn-lt"/>
                        </a:rPr>
                        <a:t>réajustement des rôles en fonction des tâches </a:t>
                      </a:r>
                      <a:r>
                        <a:rPr lang="fr-FR" sz="1200" b="0" i="0" u="none" strike="noStrike" dirty="0" smtClean="0">
                          <a:solidFill>
                            <a:schemeClr val="accent5">
                              <a:lumMod val="50000"/>
                            </a:schemeClr>
                          </a:solidFill>
                          <a:effectLst/>
                          <a:latin typeface="+mn-lt"/>
                        </a:rPr>
                        <a:t>restantes.</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450886"/>
                  </a:ext>
                </a:extLst>
              </a:tr>
              <a:tr h="992476">
                <a:tc>
                  <a:txBody>
                    <a:bodyPr/>
                    <a:lstStyle/>
                    <a:p>
                      <a:pPr rtl="0" fontAlgn="t">
                        <a:spcBef>
                          <a:spcPts val="0"/>
                        </a:spcBef>
                        <a:spcAft>
                          <a:spcPts val="0"/>
                        </a:spcAft>
                      </a:pP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13h30/15h30h</a:t>
                      </a:r>
                      <a:endParaRPr lang="fr-FR" sz="1200" dirty="0">
                        <a:solidFill>
                          <a:schemeClr val="accent5">
                            <a:lumMod val="50000"/>
                          </a:schemeClr>
                        </a:solidFill>
                        <a:effectLst/>
                        <a:latin typeface="+mn-lt"/>
                      </a:endParaRPr>
                    </a:p>
                    <a:p>
                      <a:pPr rtl="0" fontAlgn="t">
                        <a:spcBef>
                          <a:spcPts val="0"/>
                        </a:spcBef>
                        <a:spcAft>
                          <a:spcPts val="0"/>
                        </a:spcAft>
                      </a:pPr>
                      <a:r>
                        <a:rPr lang="fr-FR" sz="1200" dirty="0">
                          <a:solidFill>
                            <a:schemeClr val="accent5">
                              <a:lumMod val="50000"/>
                            </a:schemeClr>
                          </a:solidFill>
                          <a:effectLst/>
                          <a:latin typeface="+mn-lt"/>
                        </a:rPr>
                        <a:t/>
                      </a:r>
                      <a:br>
                        <a:rPr lang="fr-FR" sz="1200" dirty="0">
                          <a:solidFill>
                            <a:schemeClr val="accent5">
                              <a:lumMod val="50000"/>
                            </a:schemeClr>
                          </a:solidFill>
                          <a:effectLst/>
                          <a:latin typeface="+mn-lt"/>
                        </a:rPr>
                      </a:br>
                      <a:r>
                        <a:rPr lang="fr-FR" sz="1200" dirty="0">
                          <a:solidFill>
                            <a:schemeClr val="accent5">
                              <a:lumMod val="50000"/>
                            </a:schemeClr>
                          </a:solidFill>
                          <a:effectLst/>
                          <a:latin typeface="+mn-lt"/>
                        </a:rPr>
                        <a:t/>
                      </a:r>
                      <a:br>
                        <a:rPr lang="fr-FR" sz="1200" dirty="0">
                          <a:solidFill>
                            <a:schemeClr val="accent5">
                              <a:lumMod val="50000"/>
                            </a:schemeClr>
                          </a:solidFill>
                          <a:effectLst/>
                          <a:latin typeface="+mn-lt"/>
                        </a:rPr>
                      </a:br>
                      <a:r>
                        <a:rPr lang="fr-FR" sz="1200" b="0" i="0" u="none" strike="noStrike" dirty="0">
                          <a:solidFill>
                            <a:schemeClr val="accent5">
                              <a:lumMod val="50000"/>
                            </a:schemeClr>
                          </a:solidFill>
                          <a:effectLst/>
                          <a:latin typeface="+mn-lt"/>
                        </a:rPr>
                        <a:t>15h30/17h</a:t>
                      </a:r>
                      <a:endParaRPr lang="fr-FR" sz="1200" dirty="0">
                        <a:solidFill>
                          <a:schemeClr val="accent5">
                            <a:lumMod val="50000"/>
                          </a:schemeClr>
                        </a:solidFill>
                        <a:effectLst/>
                        <a:latin typeface="+mn-lt"/>
                      </a:endParaRPr>
                    </a:p>
                  </a:txBody>
                  <a:tcPr marL="60035" marR="60035" marT="60035" marB="60035">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chemeClr val="accent5">
                              <a:lumMod val="50000"/>
                            </a:schemeClr>
                          </a:solidFill>
                          <a:effectLst/>
                          <a:latin typeface="+mn-lt"/>
                        </a:rPr>
                        <a:t>Finition de la maquette, du support, et du </a:t>
                      </a:r>
                      <a:r>
                        <a:rPr lang="fr-FR" sz="1200" b="0" i="0" u="none" strike="noStrike" dirty="0" smtClean="0">
                          <a:solidFill>
                            <a:schemeClr val="accent5">
                              <a:lumMod val="50000"/>
                            </a:schemeClr>
                          </a:solidFill>
                          <a:effectLst/>
                          <a:latin typeface="+mn-lt"/>
                        </a:rPr>
                        <a:t>site.</a:t>
                      </a:r>
                      <a:endParaRPr lang="fr-FR" sz="1200" dirty="0">
                        <a:solidFill>
                          <a:schemeClr val="accent5">
                            <a:lumMod val="50000"/>
                          </a:schemeClr>
                        </a:solidFill>
                        <a:effectLst/>
                        <a:latin typeface="+mn-lt"/>
                      </a:endParaRPr>
                    </a:p>
                    <a:p>
                      <a:pPr rtl="0" fontAlgn="t">
                        <a:spcBef>
                          <a:spcPts val="0"/>
                        </a:spcBef>
                        <a:spcAft>
                          <a:spcPts val="0"/>
                        </a:spcAft>
                      </a:pPr>
                      <a:endParaRPr lang="fr-FR" sz="1200" b="0" i="0" u="none" strike="noStrike" dirty="0" smtClean="0">
                        <a:solidFill>
                          <a:schemeClr val="accent5">
                            <a:lumMod val="50000"/>
                          </a:schemeClr>
                        </a:solidFill>
                        <a:effectLst/>
                        <a:latin typeface="+mn-lt"/>
                      </a:endParaRPr>
                    </a:p>
                    <a:p>
                      <a:pPr rtl="0" fontAlgn="t">
                        <a:spcBef>
                          <a:spcPts val="0"/>
                        </a:spcBef>
                        <a:spcAft>
                          <a:spcPts val="0"/>
                        </a:spcAft>
                      </a:pPr>
                      <a:endParaRPr lang="fr-FR" sz="1200" b="0" i="0" u="none" strike="noStrike" dirty="0" smtClean="0">
                        <a:solidFill>
                          <a:schemeClr val="accent5">
                            <a:lumMod val="50000"/>
                          </a:schemeClr>
                        </a:solidFill>
                        <a:effectLst/>
                        <a:latin typeface="+mn-lt"/>
                      </a:endParaRPr>
                    </a:p>
                    <a:p>
                      <a:pPr rtl="0" fontAlgn="t">
                        <a:spcBef>
                          <a:spcPts val="0"/>
                        </a:spcBef>
                        <a:spcAft>
                          <a:spcPts val="0"/>
                        </a:spcAft>
                      </a:pPr>
                      <a:r>
                        <a:rPr lang="fr-FR" sz="1200" b="0" i="0" u="none" strike="noStrike" dirty="0" smtClean="0">
                          <a:solidFill>
                            <a:schemeClr val="accent5">
                              <a:lumMod val="50000"/>
                            </a:schemeClr>
                          </a:solidFill>
                          <a:effectLst/>
                          <a:latin typeface="+mn-lt"/>
                        </a:rPr>
                        <a:t>Lecture du</a:t>
                      </a:r>
                      <a:r>
                        <a:rPr lang="fr-FR" sz="1200" b="0" i="0" u="none" strike="noStrike" baseline="0" dirty="0" smtClean="0">
                          <a:solidFill>
                            <a:schemeClr val="accent5">
                              <a:lumMod val="50000"/>
                            </a:schemeClr>
                          </a:solidFill>
                          <a:effectLst/>
                          <a:latin typeface="+mn-lt"/>
                        </a:rPr>
                        <a:t> support en équipe et derniers ajustements.</a:t>
                      </a:r>
                    </a:p>
                    <a:p>
                      <a:pPr rtl="0" fontAlgn="t">
                        <a:spcBef>
                          <a:spcPts val="0"/>
                        </a:spcBef>
                        <a:spcAft>
                          <a:spcPts val="0"/>
                        </a:spcAft>
                      </a:pPr>
                      <a:r>
                        <a:rPr lang="fr-FR" sz="1200" b="0" i="0" u="none" strike="noStrike" dirty="0" smtClean="0">
                          <a:solidFill>
                            <a:schemeClr val="accent5">
                              <a:lumMod val="50000"/>
                            </a:schemeClr>
                          </a:solidFill>
                          <a:effectLst/>
                          <a:latin typeface="+mn-lt"/>
                        </a:rPr>
                        <a:t>Répétition </a:t>
                      </a:r>
                      <a:r>
                        <a:rPr lang="fr-FR" sz="1200" b="0" i="0" u="none" strike="noStrike" dirty="0">
                          <a:solidFill>
                            <a:schemeClr val="accent5">
                              <a:lumMod val="50000"/>
                            </a:schemeClr>
                          </a:solidFill>
                          <a:effectLst/>
                          <a:latin typeface="+mn-lt"/>
                        </a:rPr>
                        <a:t>de la présentation à </a:t>
                      </a:r>
                      <a:r>
                        <a:rPr lang="fr-FR" sz="1200" b="0" i="0" u="none" strike="noStrike" dirty="0" smtClean="0">
                          <a:solidFill>
                            <a:schemeClr val="accent5">
                              <a:lumMod val="50000"/>
                            </a:schemeClr>
                          </a:solidFill>
                          <a:effectLst/>
                          <a:latin typeface="+mn-lt"/>
                        </a:rPr>
                        <a:t>l’oral.</a:t>
                      </a:r>
                      <a:endParaRPr lang="fr-FR" sz="1200" dirty="0">
                        <a:solidFill>
                          <a:schemeClr val="accent5">
                            <a:lumMod val="50000"/>
                          </a:schemeClr>
                        </a:solidFill>
                        <a:effectLst/>
                        <a:latin typeface="+mn-lt"/>
                      </a:endParaRPr>
                    </a:p>
                  </a:txBody>
                  <a:tcPr marL="60035" marR="60035" marT="60035" marB="60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234946"/>
                  </a:ext>
                </a:extLst>
              </a:tr>
            </a:tbl>
          </a:graphicData>
        </a:graphic>
      </p:graphicFrame>
      <p:sp>
        <p:nvSpPr>
          <p:cNvPr id="10" name="Rectangle 1"/>
          <p:cNvSpPr>
            <a:spLocks noChangeArrowheads="1"/>
          </p:cNvSpPr>
          <p:nvPr/>
        </p:nvSpPr>
        <p:spPr bwMode="auto">
          <a:xfrm>
            <a:off x="338613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99324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71" y="4789852"/>
            <a:ext cx="1904762" cy="1790476"/>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904875" y="1649173"/>
            <a:ext cx="10810874" cy="617778"/>
          </a:xfrm>
        </p:spPr>
        <p:txBody>
          <a:bodyPr>
            <a:normAutofit/>
          </a:bodyPr>
          <a:lstStyle/>
          <a:p>
            <a:pPr marL="0" indent="0" algn="just">
              <a:buNone/>
            </a:pPr>
            <a:r>
              <a:rPr lang="fr-FR" sz="1800" dirty="0" smtClean="0">
                <a:solidFill>
                  <a:schemeClr val="accent5">
                    <a:lumMod val="50000"/>
                  </a:schemeClr>
                </a:solidFill>
              </a:rPr>
              <a:t>Notre site : </a:t>
            </a:r>
            <a:r>
              <a:rPr lang="fr-FR" sz="1800" b="1" i="1" dirty="0" err="1" smtClean="0">
                <a:solidFill>
                  <a:schemeClr val="accent5">
                    <a:lumMod val="50000"/>
                  </a:schemeClr>
                </a:solidFill>
              </a:rPr>
              <a:t>Bambin’Occaz</a:t>
            </a:r>
            <a:r>
              <a:rPr lang="fr-FR" sz="1800" dirty="0" smtClean="0">
                <a:solidFill>
                  <a:schemeClr val="accent5">
                    <a:lumMod val="50000"/>
                  </a:schemeClr>
                </a:solidFill>
              </a:rPr>
              <a:t>  a pour objectif la vente en ligne de vêtements et accessoires de seconde main pour bébé (de 0 à 2 ans).</a:t>
            </a:r>
          </a:p>
          <a:p>
            <a:pPr marL="0" indent="0" algn="just">
              <a:buNone/>
            </a:pPr>
            <a:endParaRPr lang="fr-FR" sz="2000" dirty="0" smtClean="0">
              <a:solidFill>
                <a:schemeClr val="accent5">
                  <a:lumMod val="50000"/>
                </a:schemeClr>
              </a:solidFill>
            </a:endParaRPr>
          </a:p>
          <a:p>
            <a:pPr marL="0" indent="0" algn="just">
              <a:buNone/>
            </a:pPr>
            <a:endParaRPr lang="fr-FR" sz="2000" dirty="0" smtClean="0">
              <a:solidFill>
                <a:schemeClr val="accent5">
                  <a:lumMod val="50000"/>
                </a:schemeClr>
              </a:solidFill>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4</a:t>
            </a:fld>
            <a:endParaRPr lang="fr-FR"/>
          </a:p>
        </p:txBody>
      </p:sp>
      <p:sp>
        <p:nvSpPr>
          <p:cNvPr id="10" name="Rectangle 9"/>
          <p:cNvSpPr/>
          <p:nvPr/>
        </p:nvSpPr>
        <p:spPr>
          <a:xfrm>
            <a:off x="876299" y="2274838"/>
            <a:ext cx="10839449" cy="1200329"/>
          </a:xfrm>
          <a:prstGeom prst="rect">
            <a:avLst/>
          </a:prstGeom>
        </p:spPr>
        <p:txBody>
          <a:bodyPr wrap="square">
            <a:spAutoFit/>
          </a:bodyPr>
          <a:lstStyle/>
          <a:p>
            <a:pPr algn="just"/>
            <a:r>
              <a:rPr lang="fr-FR" dirty="0" smtClean="0">
                <a:solidFill>
                  <a:schemeClr val="accent5">
                    <a:lumMod val="50000"/>
                  </a:schemeClr>
                </a:solidFill>
              </a:rPr>
              <a:t>Pourquoi spécifiquement les bébés ? Ils </a:t>
            </a:r>
            <a:r>
              <a:rPr lang="fr-FR" dirty="0">
                <a:solidFill>
                  <a:schemeClr val="accent5">
                    <a:lumMod val="50000"/>
                  </a:schemeClr>
                </a:solidFill>
              </a:rPr>
              <a:t>grandissent tellement vite, que les vêtements et accessoires deviennent très vite obsolètes</a:t>
            </a:r>
            <a:r>
              <a:rPr lang="fr-FR" dirty="0" smtClean="0">
                <a:solidFill>
                  <a:schemeClr val="accent5">
                    <a:lumMod val="50000"/>
                  </a:schemeClr>
                </a:solidFill>
              </a:rPr>
              <a:t>.</a:t>
            </a:r>
          </a:p>
          <a:p>
            <a:pPr algn="just"/>
            <a:endParaRPr lang="fr-FR" dirty="0" smtClean="0">
              <a:solidFill>
                <a:schemeClr val="accent5">
                  <a:lumMod val="50000"/>
                </a:schemeClr>
              </a:solidFill>
            </a:endParaRPr>
          </a:p>
          <a:p>
            <a:pPr algn="just"/>
            <a:r>
              <a:rPr lang="fr-FR" dirty="0" smtClean="0">
                <a:solidFill>
                  <a:schemeClr val="accent5">
                    <a:lumMod val="50000"/>
                  </a:schemeClr>
                </a:solidFill>
              </a:rPr>
              <a:t>Pourquoi </a:t>
            </a:r>
            <a:r>
              <a:rPr lang="fr-FR" dirty="0">
                <a:solidFill>
                  <a:schemeClr val="accent5">
                    <a:lumMod val="50000"/>
                  </a:schemeClr>
                </a:solidFill>
              </a:rPr>
              <a:t>la seconde main?</a:t>
            </a:r>
          </a:p>
        </p:txBody>
      </p:sp>
      <p:sp>
        <p:nvSpPr>
          <p:cNvPr id="11" name="Rectangle 10"/>
          <p:cNvSpPr/>
          <p:nvPr/>
        </p:nvSpPr>
        <p:spPr>
          <a:xfrm>
            <a:off x="876300" y="3429289"/>
            <a:ext cx="10801350" cy="646331"/>
          </a:xfrm>
          <a:prstGeom prst="rect">
            <a:avLst/>
          </a:prstGeom>
        </p:spPr>
        <p:txBody>
          <a:bodyPr wrap="square">
            <a:spAutoFit/>
          </a:bodyPr>
          <a:lstStyle/>
          <a:p>
            <a:pPr algn="just"/>
            <a:r>
              <a:rPr lang="fr-FR" smtClean="0">
                <a:solidFill>
                  <a:schemeClr val="accent5">
                    <a:lumMod val="50000"/>
                  </a:schemeClr>
                </a:solidFill>
              </a:rPr>
              <a:t>Nous souhaitions concevoir </a:t>
            </a:r>
            <a:r>
              <a:rPr lang="fr-FR" dirty="0" smtClean="0">
                <a:solidFill>
                  <a:schemeClr val="accent5">
                    <a:lumMod val="50000"/>
                  </a:schemeClr>
                </a:solidFill>
              </a:rPr>
              <a:t>un site répondant aux attentes des consommateurs soucieux d’éthique et d’environnement, tout en optimisant l’expérience utilisateur.</a:t>
            </a:r>
          </a:p>
        </p:txBody>
      </p:sp>
      <p:sp>
        <p:nvSpPr>
          <p:cNvPr id="12" name="Rectangle 11"/>
          <p:cNvSpPr/>
          <p:nvPr/>
        </p:nvSpPr>
        <p:spPr>
          <a:xfrm>
            <a:off x="876300" y="4125010"/>
            <a:ext cx="10839449" cy="646331"/>
          </a:xfrm>
          <a:prstGeom prst="rect">
            <a:avLst/>
          </a:prstGeom>
        </p:spPr>
        <p:txBody>
          <a:bodyPr wrap="square">
            <a:spAutoFit/>
          </a:bodyPr>
          <a:lstStyle/>
          <a:p>
            <a:pPr algn="just"/>
            <a:r>
              <a:rPr lang="fr-FR" dirty="0" smtClean="0">
                <a:solidFill>
                  <a:schemeClr val="accent5">
                    <a:lumMod val="50000"/>
                  </a:schemeClr>
                </a:solidFill>
              </a:rPr>
              <a:t>Pour cela nous avons donc réalisé un cahier des charges afin de répondre à la définition des besoins décidée ensemble.</a:t>
            </a:r>
            <a:endParaRPr lang="fr-FR" dirty="0">
              <a:solidFill>
                <a:schemeClr val="accent5">
                  <a:lumMod val="50000"/>
                </a:schemeClr>
              </a:solidFill>
            </a:endParaRPr>
          </a:p>
        </p:txBody>
      </p:sp>
      <p:sp>
        <p:nvSpPr>
          <p:cNvPr id="6" name="Flèche droite à entaille 5"/>
          <p:cNvSpPr/>
          <p:nvPr/>
        </p:nvSpPr>
        <p:spPr>
          <a:xfrm>
            <a:off x="2720927" y="4838728"/>
            <a:ext cx="1769012" cy="104625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3066960" y="5184733"/>
            <a:ext cx="1769011" cy="369332"/>
          </a:xfrm>
          <a:prstGeom prst="rect">
            <a:avLst/>
          </a:prstGeom>
          <a:noFill/>
        </p:spPr>
        <p:txBody>
          <a:bodyPr wrap="square" rtlCol="0">
            <a:spAutoFit/>
          </a:bodyPr>
          <a:lstStyle/>
          <a:p>
            <a:r>
              <a:rPr lang="fr-FR" dirty="0" smtClean="0"/>
              <a:t>Notre logo !</a:t>
            </a:r>
            <a:endParaRPr lang="fr-FR" dirty="0"/>
          </a:p>
        </p:txBody>
      </p:sp>
    </p:spTree>
    <p:extLst>
      <p:ext uri="{BB962C8B-B14F-4D97-AF65-F5344CB8AC3E}">
        <p14:creationId xmlns:p14="http://schemas.microsoft.com/office/powerpoint/2010/main" val="2990374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80">
                                          <p:stCondLst>
                                            <p:cond delay="0"/>
                                          </p:stCondLst>
                                        </p:cTn>
                                        <p:tgtEl>
                                          <p:spTgt spid="7"/>
                                        </p:tgtEl>
                                      </p:cBhvr>
                                    </p:animEffect>
                                    <p:anim calcmode="lin" valueType="num">
                                      <p:cBhvr>
                                        <p:cTn id="4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4" dur="26">
                                          <p:stCondLst>
                                            <p:cond delay="650"/>
                                          </p:stCondLst>
                                        </p:cTn>
                                        <p:tgtEl>
                                          <p:spTgt spid="7"/>
                                        </p:tgtEl>
                                      </p:cBhvr>
                                      <p:to x="100000" y="60000"/>
                                    </p:animScale>
                                    <p:animScale>
                                      <p:cBhvr>
                                        <p:cTn id="55" dur="166" decel="50000">
                                          <p:stCondLst>
                                            <p:cond delay="676"/>
                                          </p:stCondLst>
                                        </p:cTn>
                                        <p:tgtEl>
                                          <p:spTgt spid="7"/>
                                        </p:tgtEl>
                                      </p:cBhvr>
                                      <p:to x="100000" y="100000"/>
                                    </p:animScale>
                                    <p:animScale>
                                      <p:cBhvr>
                                        <p:cTn id="56" dur="26">
                                          <p:stCondLst>
                                            <p:cond delay="1312"/>
                                          </p:stCondLst>
                                        </p:cTn>
                                        <p:tgtEl>
                                          <p:spTgt spid="7"/>
                                        </p:tgtEl>
                                      </p:cBhvr>
                                      <p:to x="100000" y="80000"/>
                                    </p:animScale>
                                    <p:animScale>
                                      <p:cBhvr>
                                        <p:cTn id="57" dur="166" decel="50000">
                                          <p:stCondLst>
                                            <p:cond delay="1338"/>
                                          </p:stCondLst>
                                        </p:cTn>
                                        <p:tgtEl>
                                          <p:spTgt spid="7"/>
                                        </p:tgtEl>
                                      </p:cBhvr>
                                      <p:to x="100000" y="100000"/>
                                    </p:animScale>
                                    <p:animScale>
                                      <p:cBhvr>
                                        <p:cTn id="58" dur="26">
                                          <p:stCondLst>
                                            <p:cond delay="1642"/>
                                          </p:stCondLst>
                                        </p:cTn>
                                        <p:tgtEl>
                                          <p:spTgt spid="7"/>
                                        </p:tgtEl>
                                      </p:cBhvr>
                                      <p:to x="100000" y="90000"/>
                                    </p:animScale>
                                    <p:animScale>
                                      <p:cBhvr>
                                        <p:cTn id="59" dur="166" decel="50000">
                                          <p:stCondLst>
                                            <p:cond delay="1668"/>
                                          </p:stCondLst>
                                        </p:cTn>
                                        <p:tgtEl>
                                          <p:spTgt spid="7"/>
                                        </p:tgtEl>
                                      </p:cBhvr>
                                      <p:to x="100000" y="100000"/>
                                    </p:animScale>
                                    <p:animScale>
                                      <p:cBhvr>
                                        <p:cTn id="60" dur="26">
                                          <p:stCondLst>
                                            <p:cond delay="1808"/>
                                          </p:stCondLst>
                                        </p:cTn>
                                        <p:tgtEl>
                                          <p:spTgt spid="7"/>
                                        </p:tgtEl>
                                      </p:cBhvr>
                                      <p:to x="100000" y="95000"/>
                                    </p:animScale>
                                    <p:animScale>
                                      <p:cBhvr>
                                        <p:cTn id="61" dur="166" decel="50000">
                                          <p:stCondLst>
                                            <p:cond delay="1834"/>
                                          </p:stCondLst>
                                        </p:cTn>
                                        <p:tgtEl>
                                          <p:spTgt spid="7"/>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80">
                                          <p:stCondLst>
                                            <p:cond delay="0"/>
                                          </p:stCondLst>
                                        </p:cTn>
                                        <p:tgtEl>
                                          <p:spTgt spid="6"/>
                                        </p:tgtEl>
                                      </p:cBhvr>
                                    </p:animEffect>
                                    <p:anim calcmode="lin" valueType="num">
                                      <p:cBhvr>
                                        <p:cTn id="6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0" dur="26">
                                          <p:stCondLst>
                                            <p:cond delay="650"/>
                                          </p:stCondLst>
                                        </p:cTn>
                                        <p:tgtEl>
                                          <p:spTgt spid="6"/>
                                        </p:tgtEl>
                                      </p:cBhvr>
                                      <p:to x="100000" y="60000"/>
                                    </p:animScale>
                                    <p:animScale>
                                      <p:cBhvr>
                                        <p:cTn id="71" dur="166" decel="50000">
                                          <p:stCondLst>
                                            <p:cond delay="676"/>
                                          </p:stCondLst>
                                        </p:cTn>
                                        <p:tgtEl>
                                          <p:spTgt spid="6"/>
                                        </p:tgtEl>
                                      </p:cBhvr>
                                      <p:to x="100000" y="100000"/>
                                    </p:animScale>
                                    <p:animScale>
                                      <p:cBhvr>
                                        <p:cTn id="72" dur="26">
                                          <p:stCondLst>
                                            <p:cond delay="1312"/>
                                          </p:stCondLst>
                                        </p:cTn>
                                        <p:tgtEl>
                                          <p:spTgt spid="6"/>
                                        </p:tgtEl>
                                      </p:cBhvr>
                                      <p:to x="100000" y="80000"/>
                                    </p:animScale>
                                    <p:animScale>
                                      <p:cBhvr>
                                        <p:cTn id="73" dur="166" decel="50000">
                                          <p:stCondLst>
                                            <p:cond delay="1338"/>
                                          </p:stCondLst>
                                        </p:cTn>
                                        <p:tgtEl>
                                          <p:spTgt spid="6"/>
                                        </p:tgtEl>
                                      </p:cBhvr>
                                      <p:to x="100000" y="100000"/>
                                    </p:animScale>
                                    <p:animScale>
                                      <p:cBhvr>
                                        <p:cTn id="74" dur="26">
                                          <p:stCondLst>
                                            <p:cond delay="1642"/>
                                          </p:stCondLst>
                                        </p:cTn>
                                        <p:tgtEl>
                                          <p:spTgt spid="6"/>
                                        </p:tgtEl>
                                      </p:cBhvr>
                                      <p:to x="100000" y="90000"/>
                                    </p:animScale>
                                    <p:animScale>
                                      <p:cBhvr>
                                        <p:cTn id="75" dur="166" decel="50000">
                                          <p:stCondLst>
                                            <p:cond delay="1668"/>
                                          </p:stCondLst>
                                        </p:cTn>
                                        <p:tgtEl>
                                          <p:spTgt spid="6"/>
                                        </p:tgtEl>
                                      </p:cBhvr>
                                      <p:to x="100000" y="100000"/>
                                    </p:animScale>
                                    <p:animScale>
                                      <p:cBhvr>
                                        <p:cTn id="76" dur="26">
                                          <p:stCondLst>
                                            <p:cond delay="1808"/>
                                          </p:stCondLst>
                                        </p:cTn>
                                        <p:tgtEl>
                                          <p:spTgt spid="6"/>
                                        </p:tgtEl>
                                      </p:cBhvr>
                                      <p:to x="100000" y="95000"/>
                                    </p:animScale>
                                    <p:animScale>
                                      <p:cBhvr>
                                        <p:cTn id="7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33" y="3019976"/>
            <a:ext cx="5077450" cy="1005092"/>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5</a:t>
            </a:fld>
            <a:endParaRPr lang="fr-FR"/>
          </a:p>
        </p:txBody>
      </p:sp>
      <p:sp>
        <p:nvSpPr>
          <p:cNvPr id="8" name="Rectangle 7"/>
          <p:cNvSpPr/>
          <p:nvPr/>
        </p:nvSpPr>
        <p:spPr>
          <a:xfrm>
            <a:off x="1038224" y="1316124"/>
            <a:ext cx="10125075" cy="400110"/>
          </a:xfrm>
          <a:prstGeom prst="rect">
            <a:avLst/>
          </a:prstGeom>
        </p:spPr>
        <p:txBody>
          <a:bodyPr wrap="square">
            <a:spAutoFit/>
          </a:bodyPr>
          <a:lstStyle/>
          <a:p>
            <a:r>
              <a:rPr lang="fr-FR" sz="2000" b="1" u="sng" dirty="0" smtClean="0">
                <a:solidFill>
                  <a:schemeClr val="accent5">
                    <a:lumMod val="50000"/>
                  </a:schemeClr>
                </a:solidFill>
              </a:rPr>
              <a:t>Les Technologies choisies :</a:t>
            </a:r>
            <a:endParaRPr lang="fr-FR" sz="2000" b="1" dirty="0">
              <a:solidFill>
                <a:schemeClr val="accent5">
                  <a:lumMod val="50000"/>
                </a:schemeClr>
              </a:solidFill>
            </a:endParaRPr>
          </a:p>
        </p:txBody>
      </p:sp>
      <p:sp>
        <p:nvSpPr>
          <p:cNvPr id="9" name="Rectangle 8"/>
          <p:cNvSpPr/>
          <p:nvPr/>
        </p:nvSpPr>
        <p:spPr>
          <a:xfrm>
            <a:off x="1028700" y="1791385"/>
            <a:ext cx="10220325" cy="923330"/>
          </a:xfrm>
          <a:prstGeom prst="rect">
            <a:avLst/>
          </a:prstGeom>
        </p:spPr>
        <p:txBody>
          <a:bodyPr wrap="square">
            <a:spAutoFit/>
          </a:bodyPr>
          <a:lstStyle/>
          <a:p>
            <a:pPr algn="just"/>
            <a:r>
              <a:rPr lang="fr-FR" dirty="0" smtClean="0">
                <a:solidFill>
                  <a:schemeClr val="accent5">
                    <a:lumMod val="50000"/>
                  </a:schemeClr>
                </a:solidFill>
              </a:rPr>
              <a:t>Nous avons opté pour du code HTML / CSS / JS, car ces technologies permettent une grande flexibilité pour le contenu et sa mise en forme, et nous souhaitions coder le site nous même de A à Z.</a:t>
            </a:r>
          </a:p>
          <a:p>
            <a:pPr algn="just"/>
            <a:r>
              <a:rPr lang="fr-FR" dirty="0" smtClean="0">
                <a:solidFill>
                  <a:schemeClr val="accent5">
                    <a:lumMod val="50000"/>
                  </a:schemeClr>
                </a:solidFill>
              </a:rPr>
              <a:t>Ces technologies sont les plus accessibles aux développeurs WEB « Junior ».</a:t>
            </a:r>
            <a:endParaRPr lang="fr-FR" dirty="0">
              <a:solidFill>
                <a:schemeClr val="accent5">
                  <a:lumMod val="50000"/>
                </a:schemeClr>
              </a:solidFill>
            </a:endParaRPr>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213" y="2949749"/>
            <a:ext cx="5906324" cy="2172003"/>
          </a:xfrm>
          <a:prstGeom prst="rect">
            <a:avLst/>
          </a:prstGeom>
        </p:spPr>
      </p:pic>
    </p:spTree>
    <p:extLst>
      <p:ext uri="{BB962C8B-B14F-4D97-AF65-F5344CB8AC3E}">
        <p14:creationId xmlns:p14="http://schemas.microsoft.com/office/powerpoint/2010/main" val="3920735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61" y="2430337"/>
            <a:ext cx="7083618" cy="4049630"/>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657225" y="4392372"/>
            <a:ext cx="10058400" cy="770178"/>
          </a:xfrm>
        </p:spPr>
        <p:txBody>
          <a:bodyPr>
            <a:normAutofit/>
          </a:bodyPr>
          <a:lstStyle/>
          <a:p>
            <a:pPr marL="0" indent="0" algn="just">
              <a:buNone/>
            </a:pPr>
            <a:endParaRPr lang="fr-FR" sz="2000" dirty="0" smtClean="0">
              <a:solidFill>
                <a:schemeClr val="accent5">
                  <a:lumMod val="50000"/>
                </a:schemeClr>
              </a:solidFill>
            </a:endParaRPr>
          </a:p>
          <a:p>
            <a:pPr marL="0" indent="0" algn="just">
              <a:buNone/>
            </a:pPr>
            <a:endParaRPr lang="fr-FR" sz="2000" dirty="0" smtClean="0">
              <a:solidFill>
                <a:schemeClr val="accent5">
                  <a:lumMod val="50000"/>
                </a:schemeClr>
              </a:solidFill>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6</a:t>
            </a:fld>
            <a:endParaRPr lang="fr-FR"/>
          </a:p>
        </p:txBody>
      </p:sp>
      <p:sp>
        <p:nvSpPr>
          <p:cNvPr id="8" name="Rectangle 7"/>
          <p:cNvSpPr/>
          <p:nvPr/>
        </p:nvSpPr>
        <p:spPr>
          <a:xfrm>
            <a:off x="1038224" y="1316124"/>
            <a:ext cx="10125075" cy="400110"/>
          </a:xfrm>
          <a:prstGeom prst="rect">
            <a:avLst/>
          </a:prstGeom>
        </p:spPr>
        <p:txBody>
          <a:bodyPr wrap="square">
            <a:spAutoFit/>
          </a:bodyPr>
          <a:lstStyle/>
          <a:p>
            <a:r>
              <a:rPr lang="fr-FR" sz="2000" b="1" u="sng" dirty="0" smtClean="0">
                <a:solidFill>
                  <a:schemeClr val="accent5">
                    <a:lumMod val="50000"/>
                  </a:schemeClr>
                </a:solidFill>
              </a:rPr>
              <a:t>Le Design :</a:t>
            </a:r>
            <a:endParaRPr lang="fr-FR" sz="2000" b="1" dirty="0">
              <a:solidFill>
                <a:schemeClr val="accent5">
                  <a:lumMod val="50000"/>
                </a:schemeClr>
              </a:solidFill>
            </a:endParaRPr>
          </a:p>
        </p:txBody>
      </p:sp>
      <p:sp>
        <p:nvSpPr>
          <p:cNvPr id="9" name="Rectangle 8"/>
          <p:cNvSpPr/>
          <p:nvPr/>
        </p:nvSpPr>
        <p:spPr>
          <a:xfrm>
            <a:off x="1028700" y="1791385"/>
            <a:ext cx="10220325" cy="646331"/>
          </a:xfrm>
          <a:prstGeom prst="rect">
            <a:avLst/>
          </a:prstGeom>
        </p:spPr>
        <p:txBody>
          <a:bodyPr wrap="square">
            <a:spAutoFit/>
          </a:bodyPr>
          <a:lstStyle/>
          <a:p>
            <a:r>
              <a:rPr lang="fr-FR" dirty="0">
                <a:solidFill>
                  <a:schemeClr val="accent5">
                    <a:lumMod val="50000"/>
                  </a:schemeClr>
                </a:solidFill>
              </a:rPr>
              <a:t>M</a:t>
            </a:r>
            <a:r>
              <a:rPr lang="fr-FR" dirty="0" smtClean="0">
                <a:solidFill>
                  <a:schemeClr val="accent5">
                    <a:lumMod val="50000"/>
                  </a:schemeClr>
                </a:solidFill>
              </a:rPr>
              <a:t>oderne, épuré et professionnel. Une charte graphique en cohérence avec l’image de marque de l’entreprise.</a:t>
            </a:r>
            <a:endParaRPr lang="fr-FR" dirty="0">
              <a:solidFill>
                <a:schemeClr val="accent5">
                  <a:lumMod val="50000"/>
                </a:schemeClr>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704" y="3114876"/>
            <a:ext cx="1904762" cy="1790476"/>
          </a:xfrm>
          <a:prstGeom prst="rect">
            <a:avLst/>
          </a:prstGeom>
        </p:spPr>
      </p:pic>
    </p:spTree>
    <p:extLst>
      <p:ext uri="{BB962C8B-B14F-4D97-AF65-F5344CB8AC3E}">
        <p14:creationId xmlns:p14="http://schemas.microsoft.com/office/powerpoint/2010/main" val="2030812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526" y="526036"/>
            <a:ext cx="5229865" cy="6062771"/>
          </a:xfrm>
          <a:prstGeom prst="rect">
            <a:avLst/>
          </a:prstGeom>
        </p:spPr>
      </p:pic>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7</a:t>
            </a:fld>
            <a:endParaRPr lang="fr-FR"/>
          </a:p>
        </p:txBody>
      </p:sp>
      <p:sp>
        <p:nvSpPr>
          <p:cNvPr id="10" name="Rectangle 9"/>
          <p:cNvSpPr/>
          <p:nvPr/>
        </p:nvSpPr>
        <p:spPr>
          <a:xfrm>
            <a:off x="657313" y="1379149"/>
            <a:ext cx="10125075" cy="400110"/>
          </a:xfrm>
          <a:prstGeom prst="rect">
            <a:avLst/>
          </a:prstGeom>
        </p:spPr>
        <p:txBody>
          <a:bodyPr wrap="square">
            <a:spAutoFit/>
          </a:bodyPr>
          <a:lstStyle/>
          <a:p>
            <a:r>
              <a:rPr lang="fr-FR" sz="2000" b="1" u="sng" dirty="0" smtClean="0">
                <a:solidFill>
                  <a:schemeClr val="accent5">
                    <a:lumMod val="50000"/>
                  </a:schemeClr>
                </a:solidFill>
              </a:rPr>
              <a:t>Les </a:t>
            </a:r>
            <a:r>
              <a:rPr lang="fr-FR" sz="2000" b="1" u="sng" dirty="0">
                <a:solidFill>
                  <a:schemeClr val="accent5">
                    <a:lumMod val="50000"/>
                  </a:schemeClr>
                </a:solidFill>
              </a:rPr>
              <a:t>Pages</a:t>
            </a:r>
            <a:r>
              <a:rPr lang="fr-FR" sz="2000" b="1" u="sng" dirty="0" smtClean="0">
                <a:solidFill>
                  <a:schemeClr val="accent5">
                    <a:lumMod val="50000"/>
                  </a:schemeClr>
                </a:solidFill>
              </a:rPr>
              <a:t> :</a:t>
            </a:r>
            <a:endParaRPr lang="fr-FR" sz="2000" b="1" dirty="0">
              <a:solidFill>
                <a:schemeClr val="accent5">
                  <a:lumMod val="50000"/>
                </a:schemeClr>
              </a:solidFill>
            </a:endParaRPr>
          </a:p>
        </p:txBody>
      </p:sp>
      <p:sp>
        <p:nvSpPr>
          <p:cNvPr id="11" name="Rectangle 10"/>
          <p:cNvSpPr/>
          <p:nvPr/>
        </p:nvSpPr>
        <p:spPr>
          <a:xfrm>
            <a:off x="647789" y="1785063"/>
            <a:ext cx="6607591" cy="2031325"/>
          </a:xfrm>
          <a:prstGeom prst="rect">
            <a:avLst/>
          </a:prstGeom>
        </p:spPr>
        <p:txBody>
          <a:bodyPr wrap="square">
            <a:spAutoFit/>
          </a:bodyPr>
          <a:lstStyle/>
          <a:p>
            <a:r>
              <a:rPr lang="fr-FR" dirty="0" smtClean="0">
                <a:solidFill>
                  <a:schemeClr val="accent5">
                    <a:lumMod val="50000"/>
                  </a:schemeClr>
                </a:solidFill>
              </a:rPr>
              <a:t>Une page d’accueil attrayante, sobre et conviviale avec un appel à l’action clair présentant les produits/services de l’entreprise de manière claire et efficace. </a:t>
            </a:r>
          </a:p>
          <a:p>
            <a:endParaRPr lang="fr-FR" dirty="0" smtClean="0">
              <a:solidFill>
                <a:schemeClr val="accent5">
                  <a:lumMod val="50000"/>
                </a:schemeClr>
              </a:solidFill>
            </a:endParaRPr>
          </a:p>
          <a:p>
            <a:r>
              <a:rPr lang="fr-FR" dirty="0" smtClean="0">
                <a:solidFill>
                  <a:schemeClr val="accent5">
                    <a:lumMod val="50000"/>
                  </a:schemeClr>
                </a:solidFill>
              </a:rPr>
              <a:t>Une page renvoyant vers un formulaire de contact, </a:t>
            </a:r>
          </a:p>
          <a:p>
            <a:r>
              <a:rPr lang="fr-FR" dirty="0" smtClean="0">
                <a:solidFill>
                  <a:schemeClr val="accent5">
                    <a:lumMod val="50000"/>
                  </a:schemeClr>
                </a:solidFill>
              </a:rPr>
              <a:t>une page « À propos » présentant l’entreprise et son histoire.</a:t>
            </a:r>
          </a:p>
          <a:p>
            <a:endParaRPr lang="fr-FR" dirty="0" smtClean="0">
              <a:solidFill>
                <a:schemeClr val="accent5">
                  <a:lumMod val="50000"/>
                </a:schemeClr>
              </a:solidFill>
            </a:endParaRPr>
          </a:p>
        </p:txBody>
      </p:sp>
      <p:sp>
        <p:nvSpPr>
          <p:cNvPr id="15" name="Rectangle 14"/>
          <p:cNvSpPr/>
          <p:nvPr/>
        </p:nvSpPr>
        <p:spPr>
          <a:xfrm>
            <a:off x="2290274" y="3937179"/>
            <a:ext cx="3785786" cy="369332"/>
          </a:xfrm>
          <a:prstGeom prst="rect">
            <a:avLst/>
          </a:prstGeom>
        </p:spPr>
        <p:txBody>
          <a:bodyPr wrap="square">
            <a:spAutoFit/>
          </a:bodyPr>
          <a:lstStyle/>
          <a:p>
            <a:r>
              <a:rPr lang="fr-FR" dirty="0" smtClean="0">
                <a:solidFill>
                  <a:schemeClr val="accent5">
                    <a:lumMod val="50000"/>
                  </a:schemeClr>
                </a:solidFill>
              </a:rPr>
              <a:t>Voici la maquette de notre site</a:t>
            </a:r>
          </a:p>
        </p:txBody>
      </p:sp>
      <p:sp>
        <p:nvSpPr>
          <p:cNvPr id="7" name="Flèche droite rayée 6"/>
          <p:cNvSpPr/>
          <p:nvPr/>
        </p:nvSpPr>
        <p:spPr>
          <a:xfrm>
            <a:off x="5409487" y="3931065"/>
            <a:ext cx="1196412" cy="4101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493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53" presetClass="entr" presetSubtype="16" fill="hold" nodeType="after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8</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4" name="Rectangle 13"/>
          <p:cNvSpPr/>
          <p:nvPr/>
        </p:nvSpPr>
        <p:spPr>
          <a:xfrm>
            <a:off x="923925" y="1482042"/>
            <a:ext cx="10220325" cy="1754326"/>
          </a:xfrm>
          <a:prstGeom prst="rect">
            <a:avLst/>
          </a:prstGeom>
        </p:spPr>
        <p:txBody>
          <a:bodyPr wrap="square">
            <a:spAutoFit/>
          </a:bodyPr>
          <a:lstStyle/>
          <a:p>
            <a:pPr algn="just"/>
            <a:r>
              <a:rPr lang="fr-FR" dirty="0" smtClean="0">
                <a:solidFill>
                  <a:schemeClr val="accent5">
                    <a:lumMod val="50000"/>
                  </a:schemeClr>
                </a:solidFill>
              </a:rPr>
              <a:t>Nous avons souhaité une navigation intuitive et facile d’utilisation. </a:t>
            </a:r>
          </a:p>
          <a:p>
            <a:pPr algn="just"/>
            <a:r>
              <a:rPr lang="fr-FR" dirty="0" smtClean="0">
                <a:solidFill>
                  <a:schemeClr val="accent5">
                    <a:lumMod val="50000"/>
                  </a:schemeClr>
                </a:solidFill>
              </a:rPr>
              <a:t>Une barre de navigation en haut de chaque page, un menu déroulant pour accéder aux différentes rubriques du site, des boutons d’action clairs, l’affichage d’avis réels de nos clients.</a:t>
            </a:r>
          </a:p>
          <a:p>
            <a:pPr algn="just"/>
            <a:r>
              <a:rPr lang="fr-FR" dirty="0">
                <a:solidFill>
                  <a:schemeClr val="accent5">
                    <a:lumMod val="50000"/>
                  </a:schemeClr>
                </a:solidFill>
              </a:rPr>
              <a:t>Le site devra bien entendu être « responsive » afin de fonctionner avec les mobiles.</a:t>
            </a:r>
          </a:p>
          <a:p>
            <a:pPr algn="just"/>
            <a:endParaRPr lang="fr-FR" dirty="0" smtClean="0">
              <a:solidFill>
                <a:schemeClr val="accent5">
                  <a:lumMod val="50000"/>
                </a:schemeClr>
              </a:solidFill>
            </a:endParaRPr>
          </a:p>
          <a:p>
            <a:endParaRPr lang="fr-FR" dirty="0" smtClean="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6177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9000000" cy="1440000"/>
          </a:xfrm>
        </p:spPr>
        <p:txBody>
          <a:bodyPr>
            <a:normAutofit/>
          </a:bodyPr>
          <a:lstStyle/>
          <a:p>
            <a:r>
              <a:rPr lang="fr-FR" sz="4800" b="1" u="sng" dirty="0" smtClean="0">
                <a:solidFill>
                  <a:srgbClr val="002060"/>
                </a:solidFill>
                <a:effectLst>
                  <a:outerShdw blurRad="38100" dist="38100" dir="2700000" algn="tl">
                    <a:srgbClr val="000000">
                      <a:alpha val="43137"/>
                    </a:srgbClr>
                  </a:outerShdw>
                </a:effectLst>
                <a:latin typeface="+mn-lt"/>
              </a:rPr>
              <a:t>PRESENTATION DU SITE</a:t>
            </a:r>
            <a:endParaRPr lang="fr-FR" sz="4800" b="1" u="sng" dirty="0">
              <a:solidFill>
                <a:srgbClr val="002060"/>
              </a:solidFill>
              <a:effectLst>
                <a:outerShdw blurRad="38100" dist="38100" dir="2700000" algn="tl">
                  <a:srgbClr val="000000">
                    <a:alpha val="43137"/>
                  </a:srgbClr>
                </a:outerShdw>
              </a:effectLst>
              <a:latin typeface="+mn-lt"/>
            </a:endParaRPr>
          </a:p>
        </p:txBody>
      </p:sp>
      <p:sp>
        <p:nvSpPr>
          <p:cNvPr id="4" name="Espace réservé du numéro de diapositive 3"/>
          <p:cNvSpPr>
            <a:spLocks noGrp="1"/>
          </p:cNvSpPr>
          <p:nvPr>
            <p:ph type="sldNum" sz="quarter" idx="12"/>
          </p:nvPr>
        </p:nvSpPr>
        <p:spPr/>
        <p:txBody>
          <a:bodyPr/>
          <a:lstStyle/>
          <a:p>
            <a:fld id="{C77F909E-2BEA-4C89-8DFE-F0F535F95998}" type="slidenum">
              <a:rPr lang="fr-FR" smtClean="0"/>
              <a:t>9</a:t>
            </a:fld>
            <a:endParaRPr lang="fr-FR"/>
          </a:p>
        </p:txBody>
      </p:sp>
      <p:sp>
        <p:nvSpPr>
          <p:cNvPr id="12" name="Rectangle 11"/>
          <p:cNvSpPr/>
          <p:nvPr/>
        </p:nvSpPr>
        <p:spPr>
          <a:xfrm>
            <a:off x="952499" y="1117877"/>
            <a:ext cx="10125075" cy="400110"/>
          </a:xfrm>
          <a:prstGeom prst="rect">
            <a:avLst/>
          </a:prstGeom>
        </p:spPr>
        <p:txBody>
          <a:bodyPr wrap="square">
            <a:spAutoFit/>
          </a:bodyPr>
          <a:lstStyle/>
          <a:p>
            <a:r>
              <a:rPr lang="fr-FR" sz="2000" b="1" u="sng" dirty="0" smtClean="0">
                <a:solidFill>
                  <a:schemeClr val="accent5">
                    <a:lumMod val="50000"/>
                  </a:schemeClr>
                </a:solidFill>
              </a:rPr>
              <a:t>Navigation et Fonctionnalités :</a:t>
            </a:r>
            <a:endParaRPr lang="fr-FR" sz="2000" b="1" dirty="0">
              <a:solidFill>
                <a:schemeClr val="accent5">
                  <a:lumMod val="50000"/>
                </a:schemeClr>
              </a:solidFill>
            </a:endParaRPr>
          </a:p>
        </p:txBody>
      </p:sp>
      <p:sp>
        <p:nvSpPr>
          <p:cNvPr id="17" name="Rectangle 16"/>
          <p:cNvSpPr/>
          <p:nvPr/>
        </p:nvSpPr>
        <p:spPr>
          <a:xfrm>
            <a:off x="10315576" y="0"/>
            <a:ext cx="1876424" cy="17145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72078" y="1510475"/>
            <a:ext cx="10220325" cy="1754326"/>
          </a:xfrm>
          <a:prstGeom prst="rect">
            <a:avLst/>
          </a:prstGeom>
        </p:spPr>
        <p:txBody>
          <a:bodyPr wrap="square">
            <a:spAutoFit/>
          </a:bodyPr>
          <a:lstStyle/>
          <a:p>
            <a:pPr algn="just"/>
            <a:r>
              <a:rPr lang="fr-FR" dirty="0" smtClean="0">
                <a:solidFill>
                  <a:schemeClr val="accent5">
                    <a:lumMod val="50000"/>
                  </a:schemeClr>
                </a:solidFill>
              </a:rPr>
              <a:t>En plus des fonctions essentiels d’un site de boutique en ligne (ex :barre de recherche (via la </a:t>
            </a:r>
            <a:r>
              <a:rPr lang="fr-FR" b="1" i="1" dirty="0" smtClean="0">
                <a:solidFill>
                  <a:schemeClr val="accent5">
                    <a:lumMod val="50000"/>
                  </a:schemeClr>
                </a:solidFill>
              </a:rPr>
              <a:t>Loupe</a:t>
            </a:r>
            <a:r>
              <a:rPr lang="fr-FR" dirty="0" smtClean="0">
                <a:solidFill>
                  <a:schemeClr val="accent5">
                    <a:lumMod val="50000"/>
                  </a:schemeClr>
                </a:solidFill>
              </a:rPr>
              <a:t>), bouton de </a:t>
            </a:r>
            <a:r>
              <a:rPr lang="fr-FR" b="1" i="1" dirty="0" smtClean="0">
                <a:solidFill>
                  <a:schemeClr val="accent5">
                    <a:lumMod val="50000"/>
                  </a:schemeClr>
                </a:solidFill>
              </a:rPr>
              <a:t>Connexion / Création de compte, </a:t>
            </a:r>
            <a:r>
              <a:rPr lang="fr-FR" dirty="0" smtClean="0">
                <a:solidFill>
                  <a:schemeClr val="accent5">
                    <a:lumMod val="50000"/>
                  </a:schemeClr>
                </a:solidFill>
              </a:rPr>
              <a:t>bouton </a:t>
            </a:r>
            <a:r>
              <a:rPr lang="fr-FR" b="1" i="1" dirty="0" smtClean="0">
                <a:solidFill>
                  <a:schemeClr val="accent5">
                    <a:lumMod val="50000"/>
                  </a:schemeClr>
                </a:solidFill>
              </a:rPr>
              <a:t>Panier…), </a:t>
            </a:r>
            <a:r>
              <a:rPr lang="fr-FR" dirty="0" smtClean="0">
                <a:solidFill>
                  <a:schemeClr val="accent5">
                    <a:lumMod val="50000"/>
                  </a:schemeClr>
                </a:solidFill>
              </a:rPr>
              <a:t>un bouton </a:t>
            </a:r>
            <a:r>
              <a:rPr lang="fr-FR" b="1" i="1" dirty="0" smtClean="0">
                <a:solidFill>
                  <a:schemeClr val="accent5">
                    <a:lumMod val="50000"/>
                  </a:schemeClr>
                </a:solidFill>
              </a:rPr>
              <a:t>Vendre</a:t>
            </a:r>
            <a:r>
              <a:rPr lang="fr-FR" dirty="0" smtClean="0">
                <a:solidFill>
                  <a:schemeClr val="accent5">
                    <a:lumMod val="50000"/>
                  </a:schemeClr>
                </a:solidFill>
              </a:rPr>
              <a:t> est nécessaire pour notre site de 2</a:t>
            </a:r>
            <a:r>
              <a:rPr lang="fr-FR" baseline="30000" dirty="0" smtClean="0">
                <a:solidFill>
                  <a:schemeClr val="accent5">
                    <a:lumMod val="50000"/>
                  </a:schemeClr>
                </a:solidFill>
              </a:rPr>
              <a:t>nde</a:t>
            </a:r>
            <a:r>
              <a:rPr lang="fr-FR" dirty="0" smtClean="0">
                <a:solidFill>
                  <a:schemeClr val="accent5">
                    <a:lumMod val="50000"/>
                  </a:schemeClr>
                </a:solidFill>
              </a:rPr>
              <a:t> main.</a:t>
            </a:r>
          </a:p>
          <a:p>
            <a:pPr algn="just"/>
            <a:r>
              <a:rPr lang="fr-FR" dirty="0" smtClean="0">
                <a:solidFill>
                  <a:schemeClr val="accent5">
                    <a:lumMod val="50000"/>
                  </a:schemeClr>
                </a:solidFill>
              </a:rPr>
              <a:t>Des fonctions d’accessibilité sont également en cours de création (Langue : « FR / EN », Thème « clair / sombre », Version pour les </a:t>
            </a:r>
            <a:r>
              <a:rPr lang="fr-FR" dirty="0" err="1" smtClean="0">
                <a:solidFill>
                  <a:schemeClr val="accent5">
                    <a:lumMod val="50000"/>
                  </a:schemeClr>
                </a:solidFill>
              </a:rPr>
              <a:t>mal-voyants</a:t>
            </a:r>
            <a:r>
              <a:rPr lang="fr-FR" dirty="0" smtClean="0">
                <a:solidFill>
                  <a:schemeClr val="accent5">
                    <a:lumMod val="50000"/>
                  </a:schemeClr>
                </a:solidFill>
              </a:rPr>
              <a:t>),</a:t>
            </a:r>
          </a:p>
          <a:p>
            <a:pPr algn="just"/>
            <a:endParaRPr lang="fr-FR" b="1" i="1" dirty="0" smtClean="0">
              <a:solidFill>
                <a:schemeClr val="accent5">
                  <a:lumMod val="50000"/>
                </a:schemeClr>
              </a:solidFill>
            </a:endParaRPr>
          </a:p>
        </p:txBody>
      </p:sp>
      <p:sp>
        <p:nvSpPr>
          <p:cNvPr id="3" name="Rectangle 2"/>
          <p:cNvSpPr/>
          <p:nvPr/>
        </p:nvSpPr>
        <p:spPr>
          <a:xfrm>
            <a:off x="401652" y="3751604"/>
            <a:ext cx="11314632" cy="248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69" y="4196271"/>
            <a:ext cx="9832476" cy="1597778"/>
          </a:xfrm>
          <a:prstGeom prst="rect">
            <a:avLst/>
          </a:prstGeom>
        </p:spPr>
      </p:pic>
    </p:spTree>
    <p:extLst>
      <p:ext uri="{BB962C8B-B14F-4D97-AF65-F5344CB8AC3E}">
        <p14:creationId xmlns:p14="http://schemas.microsoft.com/office/powerpoint/2010/main" val="18145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985</TotalTime>
  <Words>957</Words>
  <Application>Microsoft Office PowerPoint</Application>
  <PresentationFormat>Grand écran</PresentationFormat>
  <Paragraphs>120</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Ma Maison Bio</vt:lpstr>
      <vt:lpstr>ORGANISATION</vt:lpstr>
      <vt:lpstr>ORGANISATION</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PRESENTATION DU SITE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PISCINETTE</dc:title>
  <dc:creator>Cyril VASSEUR</dc:creator>
  <cp:lastModifiedBy>Mehdi</cp:lastModifiedBy>
  <cp:revision>159</cp:revision>
  <dcterms:created xsi:type="dcterms:W3CDTF">2023-10-18T08:52:35Z</dcterms:created>
  <dcterms:modified xsi:type="dcterms:W3CDTF">2023-12-13T16:01:38Z</dcterms:modified>
</cp:coreProperties>
</file>