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9"/>
  </p:notesMasterIdLst>
  <p:sldIdLst>
    <p:sldId id="287" r:id="rId2"/>
    <p:sldId id="295" r:id="rId3"/>
    <p:sldId id="273" r:id="rId4"/>
    <p:sldId id="274" r:id="rId5"/>
    <p:sldId id="275" r:id="rId6"/>
    <p:sldId id="276" r:id="rId7"/>
    <p:sldId id="286" r:id="rId8"/>
    <p:sldId id="26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3" r:id="rId17"/>
    <p:sldId id="29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EBB011B-DF01-4937-876B-D796B75D9390}">
          <p14:sldIdLst>
            <p14:sldId id="287"/>
            <p14:sldId id="295"/>
          </p14:sldIdLst>
        </p14:section>
        <p14:section name="Section sans titre" id="{492BC5DA-EB36-44CC-9F5D-610AE249E614}">
          <p14:sldIdLst>
            <p14:sldId id="273"/>
            <p14:sldId id="274"/>
            <p14:sldId id="275"/>
            <p14:sldId id="276"/>
            <p14:sldId id="286"/>
            <p14:sldId id="264"/>
            <p14:sldId id="278"/>
            <p14:sldId id="279"/>
            <p14:sldId id="280"/>
            <p14:sldId id="281"/>
            <p14:sldId id="282"/>
            <p14:sldId id="283"/>
            <p14:sldId id="284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inesb" initials="y" lastIdx="1" clrIdx="0">
    <p:extLst>
      <p:ext uri="{19B8F6BF-5375-455C-9EA6-DF929625EA0E}">
        <p15:presenceInfo xmlns:p15="http://schemas.microsoft.com/office/powerpoint/2012/main" userId="yassines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92" autoAdjust="0"/>
  </p:normalViewPr>
  <p:slideViewPr>
    <p:cSldViewPr snapToGrid="0">
      <p:cViewPr varScale="1">
        <p:scale>
          <a:sx n="101" d="100"/>
          <a:sy n="101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05:04.723" idx="1">
    <p:pos x="2934" y="104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5B9EA-ED93-4410-8E78-734427F9B475}" type="doc">
      <dgm:prSet loTypeId="urn:microsoft.com/office/officeart/2005/8/layout/process1" loCatId="process" qsTypeId="urn:microsoft.com/office/officeart/2005/8/quickstyle/simple3" qsCatId="simple" csTypeId="urn:microsoft.com/office/officeart/2005/8/colors/colorful3" csCatId="colorful" phldr="1"/>
      <dgm:spPr/>
    </dgm:pt>
    <dgm:pt modelId="{67332533-9A20-4E0D-A517-8175DE60C3C4}">
      <dgm:prSet phldrT="[Texte]"/>
      <dgm:spPr/>
      <dgm:t>
        <a:bodyPr/>
        <a:lstStyle/>
        <a:p>
          <a:r>
            <a:rPr lang="fr-FR" dirty="0" smtClean="0"/>
            <a:t>Permettre au client de vendre ses produits</a:t>
          </a:r>
          <a:endParaRPr lang="fr-FR" dirty="0"/>
        </a:p>
      </dgm:t>
    </dgm:pt>
    <dgm:pt modelId="{6B25F9E5-2E56-46E8-A440-0026D2D2A9AE}" type="parTrans" cxnId="{72EB14E8-CD65-474E-9AB5-9EED1C092F76}">
      <dgm:prSet/>
      <dgm:spPr/>
      <dgm:t>
        <a:bodyPr/>
        <a:lstStyle/>
        <a:p>
          <a:endParaRPr lang="fr-FR"/>
        </a:p>
      </dgm:t>
    </dgm:pt>
    <dgm:pt modelId="{A6E9C708-A5EA-4CD0-A2C1-F31E866347B8}" type="sibTrans" cxnId="{72EB14E8-CD65-474E-9AB5-9EED1C092F76}">
      <dgm:prSet/>
      <dgm:spPr/>
      <dgm:t>
        <a:bodyPr/>
        <a:lstStyle/>
        <a:p>
          <a:endParaRPr lang="fr-FR"/>
        </a:p>
      </dgm:t>
    </dgm:pt>
    <dgm:pt modelId="{172FA605-7DDC-44B8-ABD6-5DCB9AE82122}">
      <dgm:prSet phldrT="[Texte]"/>
      <dgm:spPr/>
      <dgm:t>
        <a:bodyPr/>
        <a:lstStyle/>
        <a:p>
          <a:r>
            <a:rPr lang="fr-FR" dirty="0" smtClean="0"/>
            <a:t>Avoir une bonne visibilité du site</a:t>
          </a:r>
          <a:endParaRPr lang="fr-FR" dirty="0"/>
        </a:p>
      </dgm:t>
    </dgm:pt>
    <dgm:pt modelId="{51E6CB4B-5AA0-4AD2-9B45-223855432B6C}" type="parTrans" cxnId="{17AFBEB4-2AEF-4ADD-83C5-23C3A1E52B40}">
      <dgm:prSet/>
      <dgm:spPr/>
      <dgm:t>
        <a:bodyPr/>
        <a:lstStyle/>
        <a:p>
          <a:endParaRPr lang="fr-FR"/>
        </a:p>
      </dgm:t>
    </dgm:pt>
    <dgm:pt modelId="{3E6645E8-2D5F-4F1A-A06D-8CAD750762B9}" type="sibTrans" cxnId="{17AFBEB4-2AEF-4ADD-83C5-23C3A1E52B40}">
      <dgm:prSet/>
      <dgm:spPr/>
      <dgm:t>
        <a:bodyPr/>
        <a:lstStyle/>
        <a:p>
          <a:endParaRPr lang="fr-FR"/>
        </a:p>
      </dgm:t>
    </dgm:pt>
    <dgm:pt modelId="{5D5E444F-A213-4594-A4EF-3A9559AC6366}">
      <dgm:prSet phldrT="[Texte]"/>
      <dgm:spPr/>
      <dgm:t>
        <a:bodyPr/>
        <a:lstStyle/>
        <a:p>
          <a:r>
            <a:rPr lang="fr-FR" dirty="0" smtClean="0"/>
            <a:t>Accroître son chiffre d’affaire</a:t>
          </a:r>
          <a:endParaRPr lang="fr-FR" dirty="0"/>
        </a:p>
      </dgm:t>
    </dgm:pt>
    <dgm:pt modelId="{26436C2F-F1F7-457A-A37C-19DB80626E11}" type="parTrans" cxnId="{E140047E-2C03-40E8-909F-4CC63CBFE89A}">
      <dgm:prSet/>
      <dgm:spPr/>
      <dgm:t>
        <a:bodyPr/>
        <a:lstStyle/>
        <a:p>
          <a:endParaRPr lang="fr-FR"/>
        </a:p>
      </dgm:t>
    </dgm:pt>
    <dgm:pt modelId="{5660493B-DE99-4DAE-BBDE-478338B2AD03}" type="sibTrans" cxnId="{E140047E-2C03-40E8-909F-4CC63CBFE89A}">
      <dgm:prSet/>
      <dgm:spPr/>
      <dgm:t>
        <a:bodyPr/>
        <a:lstStyle/>
        <a:p>
          <a:endParaRPr lang="fr-FR"/>
        </a:p>
      </dgm:t>
    </dgm:pt>
    <dgm:pt modelId="{A57A99E1-45A5-4D7B-BD27-6F963432439D}" type="pres">
      <dgm:prSet presAssocID="{13C5B9EA-ED93-4410-8E78-734427F9B475}" presName="Name0" presStyleCnt="0">
        <dgm:presLayoutVars>
          <dgm:dir/>
          <dgm:resizeHandles val="exact"/>
        </dgm:presLayoutVars>
      </dgm:prSet>
      <dgm:spPr/>
    </dgm:pt>
    <dgm:pt modelId="{2BDDE3FB-C4A8-463B-97AE-EEC6F92D8C96}" type="pres">
      <dgm:prSet presAssocID="{67332533-9A20-4E0D-A517-8175DE60C3C4}" presName="node" presStyleLbl="node1" presStyleIdx="0" presStyleCnt="3" custLinFactNeighborX="-15745" custLinFactNeighborY="45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F2A997-FFDD-4EB7-BC85-8F1137A836CF}" type="pres">
      <dgm:prSet presAssocID="{A6E9C708-A5EA-4CD0-A2C1-F31E866347B8}" presName="sibTrans" presStyleLbl="sibTrans2D1" presStyleIdx="0" presStyleCnt="2"/>
      <dgm:spPr/>
    </dgm:pt>
    <dgm:pt modelId="{F061A3D7-7811-47B7-B4CD-DCFEE82F13E2}" type="pres">
      <dgm:prSet presAssocID="{A6E9C708-A5EA-4CD0-A2C1-F31E866347B8}" presName="connectorText" presStyleLbl="sibTrans2D1" presStyleIdx="0" presStyleCnt="2"/>
      <dgm:spPr/>
    </dgm:pt>
    <dgm:pt modelId="{923BA001-41F5-4C24-8509-DFA83A7B1F27}" type="pres">
      <dgm:prSet presAssocID="{172FA605-7DDC-44B8-ABD6-5DCB9AE82122}" presName="node" presStyleLbl="node1" presStyleIdx="1" presStyleCnt="3" custLinFactNeighborY="-7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427F1B-9DC3-4D10-9597-C15D2A0C3152}" type="pres">
      <dgm:prSet presAssocID="{3E6645E8-2D5F-4F1A-A06D-8CAD750762B9}" presName="sibTrans" presStyleLbl="sibTrans2D1" presStyleIdx="1" presStyleCnt="2"/>
      <dgm:spPr/>
    </dgm:pt>
    <dgm:pt modelId="{88FE429D-54A5-4D09-911E-38AE76F009ED}" type="pres">
      <dgm:prSet presAssocID="{3E6645E8-2D5F-4F1A-A06D-8CAD750762B9}" presName="connectorText" presStyleLbl="sibTrans2D1" presStyleIdx="1" presStyleCnt="2"/>
      <dgm:spPr/>
    </dgm:pt>
    <dgm:pt modelId="{AEE5B89E-E8D2-4107-99E3-3B61C2A796F5}" type="pres">
      <dgm:prSet presAssocID="{5D5E444F-A213-4594-A4EF-3A9559AC63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7AFBEB4-2AEF-4ADD-83C5-23C3A1E52B40}" srcId="{13C5B9EA-ED93-4410-8E78-734427F9B475}" destId="{172FA605-7DDC-44B8-ABD6-5DCB9AE82122}" srcOrd="1" destOrd="0" parTransId="{51E6CB4B-5AA0-4AD2-9B45-223855432B6C}" sibTransId="{3E6645E8-2D5F-4F1A-A06D-8CAD750762B9}"/>
    <dgm:cxn modelId="{D7F33CB4-8454-4E6B-BAC8-B9B9CA98D7DA}" type="presOf" srcId="{A6E9C708-A5EA-4CD0-A2C1-F31E866347B8}" destId="{F061A3D7-7811-47B7-B4CD-DCFEE82F13E2}" srcOrd="1" destOrd="0" presId="urn:microsoft.com/office/officeart/2005/8/layout/process1"/>
    <dgm:cxn modelId="{9DF3CA7C-BD75-4F0F-8508-182878F44D4B}" type="presOf" srcId="{5D5E444F-A213-4594-A4EF-3A9559AC6366}" destId="{AEE5B89E-E8D2-4107-99E3-3B61C2A796F5}" srcOrd="0" destOrd="0" presId="urn:microsoft.com/office/officeart/2005/8/layout/process1"/>
    <dgm:cxn modelId="{E140047E-2C03-40E8-909F-4CC63CBFE89A}" srcId="{13C5B9EA-ED93-4410-8E78-734427F9B475}" destId="{5D5E444F-A213-4594-A4EF-3A9559AC6366}" srcOrd="2" destOrd="0" parTransId="{26436C2F-F1F7-457A-A37C-19DB80626E11}" sibTransId="{5660493B-DE99-4DAE-BBDE-478338B2AD03}"/>
    <dgm:cxn modelId="{4BD5E09B-0F7C-4473-8C46-9392487E695C}" type="presOf" srcId="{67332533-9A20-4E0D-A517-8175DE60C3C4}" destId="{2BDDE3FB-C4A8-463B-97AE-EEC6F92D8C96}" srcOrd="0" destOrd="0" presId="urn:microsoft.com/office/officeart/2005/8/layout/process1"/>
    <dgm:cxn modelId="{A590BD9B-8B81-4AD4-B4A9-7DC6FDC9A27E}" type="presOf" srcId="{3E6645E8-2D5F-4F1A-A06D-8CAD750762B9}" destId="{81427F1B-9DC3-4D10-9597-C15D2A0C3152}" srcOrd="0" destOrd="0" presId="urn:microsoft.com/office/officeart/2005/8/layout/process1"/>
    <dgm:cxn modelId="{72EB14E8-CD65-474E-9AB5-9EED1C092F76}" srcId="{13C5B9EA-ED93-4410-8E78-734427F9B475}" destId="{67332533-9A20-4E0D-A517-8175DE60C3C4}" srcOrd="0" destOrd="0" parTransId="{6B25F9E5-2E56-46E8-A440-0026D2D2A9AE}" sibTransId="{A6E9C708-A5EA-4CD0-A2C1-F31E866347B8}"/>
    <dgm:cxn modelId="{154B70CE-02AE-4421-9AEF-AAAAE9FD5EAC}" type="presOf" srcId="{3E6645E8-2D5F-4F1A-A06D-8CAD750762B9}" destId="{88FE429D-54A5-4D09-911E-38AE76F009ED}" srcOrd="1" destOrd="0" presId="urn:microsoft.com/office/officeart/2005/8/layout/process1"/>
    <dgm:cxn modelId="{A9D6135F-56C5-4A54-A1AF-8249B65E328F}" type="presOf" srcId="{A6E9C708-A5EA-4CD0-A2C1-F31E866347B8}" destId="{D3F2A997-FFDD-4EB7-BC85-8F1137A836CF}" srcOrd="0" destOrd="0" presId="urn:microsoft.com/office/officeart/2005/8/layout/process1"/>
    <dgm:cxn modelId="{40A23D06-54CB-4E26-B38F-421AE2692D1E}" type="presOf" srcId="{172FA605-7DDC-44B8-ABD6-5DCB9AE82122}" destId="{923BA001-41F5-4C24-8509-DFA83A7B1F27}" srcOrd="0" destOrd="0" presId="urn:microsoft.com/office/officeart/2005/8/layout/process1"/>
    <dgm:cxn modelId="{BE0F84DF-B5F9-4C28-B1BA-FC6891C30C4F}" type="presOf" srcId="{13C5B9EA-ED93-4410-8E78-734427F9B475}" destId="{A57A99E1-45A5-4D7B-BD27-6F963432439D}" srcOrd="0" destOrd="0" presId="urn:microsoft.com/office/officeart/2005/8/layout/process1"/>
    <dgm:cxn modelId="{10F500DF-FF82-45EB-835E-85B1DE5764F5}" type="presParOf" srcId="{A57A99E1-45A5-4D7B-BD27-6F963432439D}" destId="{2BDDE3FB-C4A8-463B-97AE-EEC6F92D8C96}" srcOrd="0" destOrd="0" presId="urn:microsoft.com/office/officeart/2005/8/layout/process1"/>
    <dgm:cxn modelId="{8E524E14-AA33-447E-8B21-96DE541454C5}" type="presParOf" srcId="{A57A99E1-45A5-4D7B-BD27-6F963432439D}" destId="{D3F2A997-FFDD-4EB7-BC85-8F1137A836CF}" srcOrd="1" destOrd="0" presId="urn:microsoft.com/office/officeart/2005/8/layout/process1"/>
    <dgm:cxn modelId="{CD9392E6-C1D1-47D4-9C9F-8449654D3662}" type="presParOf" srcId="{D3F2A997-FFDD-4EB7-BC85-8F1137A836CF}" destId="{F061A3D7-7811-47B7-B4CD-DCFEE82F13E2}" srcOrd="0" destOrd="0" presId="urn:microsoft.com/office/officeart/2005/8/layout/process1"/>
    <dgm:cxn modelId="{4E572766-951C-4AD3-AAE3-502C92121D9E}" type="presParOf" srcId="{A57A99E1-45A5-4D7B-BD27-6F963432439D}" destId="{923BA001-41F5-4C24-8509-DFA83A7B1F27}" srcOrd="2" destOrd="0" presId="urn:microsoft.com/office/officeart/2005/8/layout/process1"/>
    <dgm:cxn modelId="{93891C87-033B-4C4E-9281-A2A3B6A0F74B}" type="presParOf" srcId="{A57A99E1-45A5-4D7B-BD27-6F963432439D}" destId="{81427F1B-9DC3-4D10-9597-C15D2A0C3152}" srcOrd="3" destOrd="0" presId="urn:microsoft.com/office/officeart/2005/8/layout/process1"/>
    <dgm:cxn modelId="{7737D165-7407-4A64-9BDD-906649215D63}" type="presParOf" srcId="{81427F1B-9DC3-4D10-9597-C15D2A0C3152}" destId="{88FE429D-54A5-4D09-911E-38AE76F009ED}" srcOrd="0" destOrd="0" presId="urn:microsoft.com/office/officeart/2005/8/layout/process1"/>
    <dgm:cxn modelId="{585F7EF9-1456-460C-8577-8447E6B8788B}" type="presParOf" srcId="{A57A99E1-45A5-4D7B-BD27-6F963432439D}" destId="{AEE5B89E-E8D2-4107-99E3-3B61C2A796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E3FB-C4A8-463B-97AE-EEC6F92D8C96}">
      <dsp:nvSpPr>
        <dsp:cNvPr id="0" name=""/>
        <dsp:cNvSpPr/>
      </dsp:nvSpPr>
      <dsp:spPr>
        <a:xfrm>
          <a:off x="0" y="212672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Permettre au client de vendre ses produits</a:t>
          </a:r>
          <a:endParaRPr lang="fr-FR" sz="2400" kern="1200" dirty="0"/>
        </a:p>
      </dsp:txBody>
      <dsp:txXfrm>
        <a:off x="37522" y="2164243"/>
        <a:ext cx="2060143" cy="1206068"/>
      </dsp:txXfrm>
    </dsp:sp>
    <dsp:sp modelId="{D3F2A997-FFDD-4EB7-BC85-8F1137A836CF}">
      <dsp:nvSpPr>
        <dsp:cNvPr id="0" name=""/>
        <dsp:cNvSpPr/>
      </dsp:nvSpPr>
      <dsp:spPr>
        <a:xfrm rot="21523245">
          <a:off x="2350435" y="2468770"/>
          <a:ext cx="4565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2350452" y="2576204"/>
        <a:ext cx="319591" cy="317716"/>
      </dsp:txXfrm>
    </dsp:sp>
    <dsp:sp modelId="{923BA001-41F5-4C24-8509-DFA83A7B1F27}">
      <dsp:nvSpPr>
        <dsp:cNvPr id="0" name=""/>
        <dsp:cNvSpPr/>
      </dsp:nvSpPr>
      <dsp:spPr>
        <a:xfrm>
          <a:off x="2996406" y="2059809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6164083"/>
                <a:satOff val="6281"/>
                <a:lumOff val="-1177"/>
                <a:alphaOff val="0"/>
                <a:tint val="60000"/>
                <a:lumMod val="110000"/>
              </a:schemeClr>
            </a:gs>
            <a:gs pos="100000">
              <a:schemeClr val="accent3">
                <a:hueOff val="-6164083"/>
                <a:satOff val="6281"/>
                <a:lumOff val="-1177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Avoir une bonne visibilité du site</a:t>
          </a:r>
          <a:endParaRPr lang="fr-FR" sz="2400" kern="1200" dirty="0"/>
        </a:p>
      </dsp:txBody>
      <dsp:txXfrm>
        <a:off x="3033928" y="2097331"/>
        <a:ext cx="2060143" cy="1206068"/>
      </dsp:txXfrm>
    </dsp:sp>
    <dsp:sp modelId="{81427F1B-9DC3-4D10-9597-C15D2A0C3152}">
      <dsp:nvSpPr>
        <dsp:cNvPr id="0" name=""/>
        <dsp:cNvSpPr/>
      </dsp:nvSpPr>
      <dsp:spPr>
        <a:xfrm rot="10313">
          <a:off x="5345111" y="2440124"/>
          <a:ext cx="452661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2328166"/>
                <a:satOff val="12562"/>
                <a:lumOff val="-2354"/>
                <a:alphaOff val="0"/>
                <a:tint val="60000"/>
                <a:lumMod val="110000"/>
              </a:schemeClr>
            </a:gs>
            <a:gs pos="100000">
              <a:schemeClr val="accent3">
                <a:hueOff val="-12328166"/>
                <a:satOff val="12562"/>
                <a:lumOff val="-2354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5345111" y="2545825"/>
        <a:ext cx="316863" cy="317716"/>
      </dsp:txXfrm>
    </dsp:sp>
    <dsp:sp modelId="{AEE5B89E-E8D2-4107-99E3-3B61C2A796F5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2328166"/>
                <a:satOff val="12562"/>
                <a:lumOff val="-2354"/>
                <a:alphaOff val="0"/>
                <a:tint val="60000"/>
                <a:lumMod val="110000"/>
              </a:schemeClr>
            </a:gs>
            <a:gs pos="100000">
              <a:schemeClr val="accent3">
                <a:hueOff val="-12328166"/>
                <a:satOff val="12562"/>
                <a:lumOff val="-2354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Accroître son chiffre d’affaire</a:t>
          </a:r>
          <a:endParaRPr lang="fr-FR" sz="24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DC90-8369-43CE-A696-ACF6444822D3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0CEB-C54B-45EB-A931-9C12B75EC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6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C0CEB-C54B-45EB-A931-9C12B75EC9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76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4E4FA9-D952-4F29-B170-36C72B7D1DA2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AA06-5879-429F-A194-85577DF94840}" type="datetime1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3326-8D18-4892-B33C-41461A62EBCD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465-6F78-4EDE-B946-39938C5922FE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2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E9DA-9B04-4714-9C59-183CED072274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1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B416-17DC-4961-8090-BB664600B041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7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9E17-0D59-4579-AEEE-2D7136C39B5A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EE59-C703-4884-A10A-CDA1D96C5CE7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97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98A6-4EE1-4C61-AACE-8FC51F5F450C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36E-517A-4C1D-8019-65EC755FA4A7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40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341-25DD-4057-A0F6-DCE21FBD3C9B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E6FA-CCAF-482B-A51E-0775384CB746}" type="datetime1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C5D0-ACFF-45F1-AAB3-A45D47ED212A}" type="datetime1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23E7-5597-49DD-8E38-2E5CB4D89B1B}" type="datetime1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CAA-AF39-40D8-AB3F-AB52BE746706}" type="datetime1">
              <a:rPr lang="fr-FR" smtClean="0"/>
              <a:t>20/10/2023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2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78A-8254-450F-B81E-7502A1229955}" type="datetime1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E2-27F3-49B9-853F-5E4D38DC6980}" type="datetime1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83AFEB-2EDE-4C2F-8C6F-4B3A693883FB}" type="datetime1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A0E9B-5C50-4807-ACEB-CB843ABE9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fif"/><Relationship Id="rId3" Type="http://schemas.openxmlformats.org/officeDocument/2006/relationships/image" Target="../media/image7.jfif"/><Relationship Id="rId7" Type="http://schemas.openxmlformats.org/officeDocument/2006/relationships/image" Target="../media/image11.jpg"/><Relationship Id="rId12" Type="http://schemas.openxmlformats.org/officeDocument/2006/relationships/image" Target="../media/image1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5.jfif"/><Relationship Id="rId5" Type="http://schemas.openxmlformats.org/officeDocument/2006/relationships/image" Target="../media/image9.jfif"/><Relationship Id="rId15" Type="http://schemas.openxmlformats.org/officeDocument/2006/relationships/comments" Target="../comments/comment1.xml"/><Relationship Id="rId10" Type="http://schemas.openxmlformats.org/officeDocument/2006/relationships/image" Target="../media/image14.png"/><Relationship Id="rId4" Type="http://schemas.openxmlformats.org/officeDocument/2006/relationships/image" Target="../media/image8.webp"/><Relationship Id="rId9" Type="http://schemas.openxmlformats.org/officeDocument/2006/relationships/image" Target="../media/image13.jfif"/><Relationship Id="rId14" Type="http://schemas.openxmlformats.org/officeDocument/2006/relationships/image" Target="../media/image18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pnshop123.myshopif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659462"/>
            <a:ext cx="2876550" cy="17430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2639"/>
            <a:ext cx="12181140" cy="265536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1574797"/>
            <a:ext cx="1743075" cy="31781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"/>
            <a:ext cx="2762250" cy="1657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-1"/>
            <a:ext cx="2857500" cy="16594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-2"/>
            <a:ext cx="2857500" cy="16594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464"/>
            <a:ext cx="1800225" cy="254317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90775"/>
            <a:ext cx="287655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0"/>
            <a:ext cx="3714750" cy="16002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600200"/>
            <a:ext cx="1447800" cy="31527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659463"/>
            <a:ext cx="2857500" cy="254317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600199"/>
            <a:ext cx="1600200" cy="3152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67626" y="6013514"/>
            <a:ext cx="4322948" cy="679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Marie, Rémy, Julien et Yassine</a:t>
            </a:r>
            <a:endParaRPr lang="fr-F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120624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63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 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8" y="2609822"/>
            <a:ext cx="4923892" cy="3308350"/>
          </a:xfrm>
        </p:spPr>
      </p:pic>
      <p:cxnSp>
        <p:nvCxnSpPr>
          <p:cNvPr id="5" name="Connecteur droit 4"/>
          <p:cNvCxnSpPr/>
          <p:nvPr/>
        </p:nvCxnSpPr>
        <p:spPr>
          <a:xfrm>
            <a:off x="5845323" y="4033615"/>
            <a:ext cx="17092" cy="76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708733" y="4802736"/>
            <a:ext cx="11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6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techniques du projet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576947"/>
            <a:ext cx="9601196" cy="3757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Noms de domaine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>
                <a:hlinkClick r:id="rId2"/>
              </a:rPr>
              <a:t>www.popnshop123.myshopify.com</a:t>
            </a: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Mots clés :</a:t>
            </a:r>
          </a:p>
          <a:p>
            <a:r>
              <a:rPr lang="fr-FR" dirty="0"/>
              <a:t> </a:t>
            </a:r>
            <a:r>
              <a:rPr lang="fr-FR" dirty="0" smtClean="0"/>
              <a:t>Figurine, geek, pop, art, collection, manga, cinéma, série 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 Définir les modules à intégrer au site : </a:t>
            </a:r>
          </a:p>
          <a:p>
            <a:r>
              <a:rPr lang="fr-FR" dirty="0" smtClean="0"/>
              <a:t>Barre de recherche</a:t>
            </a:r>
          </a:p>
          <a:p>
            <a:r>
              <a:rPr lang="fr-FR" dirty="0" smtClean="0"/>
              <a:t>Module de paiement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72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Graphisme, fonctionnalités et ergonomie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576947"/>
            <a:ext cx="9601196" cy="3757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Couleurs: </a:t>
            </a:r>
          </a:p>
          <a:p>
            <a:r>
              <a:rPr lang="fr-FR" dirty="0" smtClean="0"/>
              <a:t>Gris en arrière plan</a:t>
            </a:r>
          </a:p>
          <a:p>
            <a:r>
              <a:rPr lang="fr-FR" dirty="0" smtClean="0"/>
              <a:t>Blanc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Les polices d’écriture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Alegreya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Nombre de pages : 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03" y="3043571"/>
            <a:ext cx="1590897" cy="5144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6" y="3553510"/>
            <a:ext cx="1276528" cy="562053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98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 de site – Web design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377696" y="2518758"/>
            <a:ext cx="4718304" cy="1014151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500" dirty="0" smtClean="0"/>
              <a:t>Caractéristique des pages</a:t>
            </a:r>
          </a:p>
          <a:p>
            <a:pPr marL="0" indent="0">
              <a:buNone/>
            </a:pPr>
            <a:r>
              <a:rPr lang="fr-FR" sz="3500" dirty="0"/>
              <a:t> </a:t>
            </a:r>
            <a:r>
              <a:rPr lang="fr-FR" sz="3500" dirty="0" smtClean="0"/>
              <a:t>Mettre en avant les figurines (page : meilleures ventes),</a:t>
            </a:r>
          </a:p>
          <a:p>
            <a:pPr marL="0" indent="0">
              <a:buNone/>
            </a:pPr>
            <a:r>
              <a:rPr lang="fr-FR" sz="3500" dirty="0" smtClean="0"/>
              <a:t>proposer un système de sélection de produit, visuel produit etc..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6178294" y="2518758"/>
            <a:ext cx="4718304" cy="354122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5600" dirty="0"/>
              <a:t>Contenus textuels et visuels que vous souhaitez intégrer au site </a:t>
            </a:r>
            <a:r>
              <a:rPr lang="fr-FR" sz="5600" dirty="0" smtClean="0"/>
              <a:t>:</a:t>
            </a:r>
          </a:p>
          <a:p>
            <a:pPr>
              <a:buFontTx/>
              <a:buChar char="-"/>
            </a:pPr>
            <a:r>
              <a:rPr lang="fr-FR" sz="5600" dirty="0" smtClean="0"/>
              <a:t>image.jpg </a:t>
            </a:r>
            <a:endParaRPr lang="fr-FR" sz="5600" dirty="0"/>
          </a:p>
          <a:p>
            <a:pPr>
              <a:buFontTx/>
              <a:buChar char="-"/>
            </a:pPr>
            <a:r>
              <a:rPr lang="fr-FR" sz="5600" dirty="0"/>
              <a:t>description produit…</a:t>
            </a:r>
          </a:p>
          <a:p>
            <a:pPr>
              <a:buFontTx/>
              <a:buChar char="-"/>
            </a:pPr>
            <a:r>
              <a:rPr lang="fr-FR" sz="5600" dirty="0"/>
              <a:t>Fonction rechercher un </a:t>
            </a:r>
            <a:r>
              <a:rPr lang="fr-FR" sz="5600" dirty="0" smtClean="0"/>
              <a:t>produit</a:t>
            </a:r>
          </a:p>
          <a:p>
            <a:pPr>
              <a:buFontTx/>
              <a:buChar char="-"/>
            </a:pPr>
            <a:r>
              <a:rPr lang="fr-FR" sz="5600" dirty="0" smtClean="0"/>
              <a:t>Bouton </a:t>
            </a:r>
            <a:r>
              <a:rPr lang="fr-FR" sz="5600" dirty="0"/>
              <a:t>panier</a:t>
            </a:r>
          </a:p>
          <a:p>
            <a:pPr>
              <a:buFontTx/>
              <a:buChar char="-"/>
            </a:pPr>
            <a:r>
              <a:rPr lang="fr-FR" sz="5600" dirty="0"/>
              <a:t>Bouton boutique</a:t>
            </a:r>
          </a:p>
          <a:p>
            <a:pPr>
              <a:buFontTx/>
              <a:buChar char="-"/>
            </a:pPr>
            <a:r>
              <a:rPr lang="fr-FR" sz="5600" dirty="0"/>
              <a:t>Fonction filtre, tri </a:t>
            </a:r>
          </a:p>
          <a:p>
            <a:pPr>
              <a:buFontTx/>
              <a:buChar char="-"/>
            </a:pPr>
            <a:r>
              <a:rPr lang="fr-FR" sz="5600" dirty="0"/>
              <a:t>Bandeau avec </a:t>
            </a:r>
            <a:r>
              <a:rPr lang="fr-FR" sz="5600" dirty="0" smtClean="0"/>
              <a:t>logo</a:t>
            </a:r>
          </a:p>
          <a:p>
            <a:pPr>
              <a:buFontTx/>
              <a:buChar char="-"/>
            </a:pPr>
            <a:r>
              <a:rPr lang="fr-FR" sz="5600" dirty="0" smtClean="0"/>
              <a:t>Contact</a:t>
            </a:r>
          </a:p>
          <a:p>
            <a:pPr>
              <a:buFontTx/>
              <a:buChar char="-"/>
            </a:pPr>
            <a:r>
              <a:rPr lang="fr-FR" sz="5600" dirty="0" smtClean="0"/>
              <a:t>Zoom image</a:t>
            </a:r>
            <a:endParaRPr lang="fr-FR" sz="5600" dirty="0"/>
          </a:p>
          <a:p>
            <a:pPr marL="0" indent="0">
              <a:buNone/>
            </a:pPr>
            <a:r>
              <a:rPr lang="fr-FR" sz="5600" dirty="0" smtClean="0"/>
              <a:t>-      horaires</a:t>
            </a:r>
            <a:endParaRPr lang="fr-FR" sz="5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443943"/>
            <a:ext cx="9601196" cy="3225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Temps très court : 2 jours 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Impossibilité de se connecter à plusieurs sur le site en même temps (perte de la totalité du site)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Impossibilité de modifier les thèmes proposés sans modifier le code du thème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9581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648970" y="2925915"/>
            <a:ext cx="6815669" cy="1515533"/>
          </a:xfrm>
        </p:spPr>
        <p:txBody>
          <a:bodyPr/>
          <a:lstStyle/>
          <a:p>
            <a:r>
              <a:rPr lang="fr-FR" sz="4000" dirty="0" smtClean="0"/>
              <a:t>Commencez à penser et à structurer votre base de données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717336" y="2960098"/>
            <a:ext cx="6815669" cy="1515533"/>
          </a:xfrm>
        </p:spPr>
        <p:txBody>
          <a:bodyPr/>
          <a:lstStyle/>
          <a:p>
            <a:r>
              <a:rPr lang="fr-FR" sz="4000" dirty="0" smtClean="0"/>
              <a:t>Commencez à créer et à planifier vos articles (donner quelques exemple)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4557118" y="5270998"/>
            <a:ext cx="5211363" cy="83770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Technologie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Cahier des charges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Caractéristiques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Base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6154" y="632999"/>
            <a:ext cx="9601196" cy="879918"/>
          </a:xfrm>
        </p:spPr>
        <p:txBody>
          <a:bodyPr>
            <a:normAutofit/>
          </a:bodyPr>
          <a:lstStyle/>
          <a:p>
            <a:r>
              <a:rPr lang="fr-FR" sz="3900" dirty="0" smtClean="0"/>
              <a:t>Solutions</a:t>
            </a:r>
            <a:endParaRPr lang="fr-FR" sz="3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6154" y="4215384"/>
            <a:ext cx="4718304" cy="681644"/>
          </a:xfrm>
        </p:spPr>
        <p:txBody>
          <a:bodyPr/>
          <a:lstStyle/>
          <a:p>
            <a:r>
              <a:rPr lang="fr-FR" dirty="0"/>
              <a:t>1.  Coder le site de A à Z 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34458" y="4215384"/>
            <a:ext cx="4718304" cy="989215"/>
          </a:xfrm>
        </p:spPr>
        <p:txBody>
          <a:bodyPr/>
          <a:lstStyle/>
          <a:p>
            <a:r>
              <a:rPr lang="fr-FR" dirty="0"/>
              <a:t>2. Utiliser un CMS (système de gestion de contenu)</a:t>
            </a:r>
          </a:p>
          <a:p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089863" y="2435629"/>
            <a:ext cx="1072341" cy="1396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458989" y="2435629"/>
            <a:ext cx="822960" cy="1396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52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                       </a:t>
            </a:r>
            <a:br>
              <a:rPr lang="fr-FR" sz="4800" dirty="0" smtClean="0"/>
            </a:br>
            <a:r>
              <a:rPr lang="fr-FR" sz="4800" dirty="0" smtClean="0"/>
              <a:t>Coder de A à Z</a:t>
            </a:r>
            <a:endParaRPr lang="fr-FR" sz="4800" dirty="0"/>
          </a:p>
        </p:txBody>
      </p:sp>
      <p:sp>
        <p:nvSpPr>
          <p:cNvPr id="9" name="ZoneTexte 8"/>
          <p:cNvSpPr txBox="1"/>
          <p:nvPr/>
        </p:nvSpPr>
        <p:spPr>
          <a:xfrm>
            <a:off x="2660072" y="2975956"/>
            <a:ext cx="27182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u="sng" dirty="0"/>
              <a:t>Avantages</a:t>
            </a:r>
          </a:p>
          <a:p>
            <a:endParaRPr lang="fr-FR" sz="2500" dirty="0"/>
          </a:p>
          <a:p>
            <a:pPr marL="342900" indent="-342900">
              <a:buFontTx/>
              <a:buChar char="-"/>
            </a:pPr>
            <a:r>
              <a:rPr lang="fr-FR" sz="2500" dirty="0" smtClean="0"/>
              <a:t>Personnalisation</a:t>
            </a:r>
          </a:p>
          <a:p>
            <a:pPr marL="342900" indent="-342900">
              <a:buFontTx/>
              <a:buChar char="-"/>
            </a:pPr>
            <a:r>
              <a:rPr lang="fr-FR" sz="2500" dirty="0" smtClean="0"/>
              <a:t>Satisfaction personnelle  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8335" y="2909454"/>
            <a:ext cx="43891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       </a:t>
            </a:r>
            <a:r>
              <a:rPr lang="fr-FR" sz="2500" u="sng" dirty="0" smtClean="0"/>
              <a:t>Inconvénients</a:t>
            </a:r>
            <a:endParaRPr lang="fr-FR" sz="2500" u="sng" dirty="0"/>
          </a:p>
          <a:p>
            <a:endParaRPr lang="fr-FR" sz="2500" dirty="0"/>
          </a:p>
          <a:p>
            <a:pPr marL="285750" indent="-285750">
              <a:buFontTx/>
              <a:buChar char="-"/>
            </a:pPr>
            <a:r>
              <a:rPr lang="fr-FR" sz="2500" dirty="0"/>
              <a:t>Délai trop court </a:t>
            </a:r>
          </a:p>
          <a:p>
            <a:pPr marL="285750" indent="-285750">
              <a:buFontTx/>
              <a:buChar char="-"/>
            </a:pPr>
            <a:r>
              <a:rPr lang="fr-FR" sz="2500" dirty="0"/>
              <a:t>L’équipe ne possède pas les compétences nécessaires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295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                       </a:t>
            </a:r>
            <a:br>
              <a:rPr lang="fr-FR" sz="4800" dirty="0" smtClean="0"/>
            </a:br>
            <a:r>
              <a:rPr lang="fr-FR" sz="4800" dirty="0"/>
              <a:t>Utiliser un CMS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60072" y="2975956"/>
            <a:ext cx="27182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u="sng" dirty="0"/>
              <a:t>Avantages</a:t>
            </a:r>
          </a:p>
          <a:p>
            <a:endParaRPr lang="fr-FR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Rapide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Pratique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Adapté à nos compétences </a:t>
            </a:r>
          </a:p>
          <a:p>
            <a:pPr>
              <a:buFontTx/>
              <a:buChar char="-"/>
            </a:pP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5378335" y="2909454"/>
            <a:ext cx="438911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       </a:t>
            </a:r>
            <a:r>
              <a:rPr lang="fr-FR" sz="2500" u="sng" dirty="0" smtClean="0"/>
              <a:t>Inconvénients</a:t>
            </a:r>
          </a:p>
          <a:p>
            <a:endParaRPr lang="fr-FR" sz="25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Limité </a:t>
            </a:r>
            <a:r>
              <a:rPr lang="fr-FR" sz="2400" dirty="0"/>
              <a:t>dans la </a:t>
            </a:r>
            <a:r>
              <a:rPr lang="fr-FR" sz="2400" dirty="0" smtClean="0"/>
              <a:t>création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Commission prélevé par l’application</a:t>
            </a:r>
            <a:endParaRPr lang="fr-FR" sz="2400" dirty="0"/>
          </a:p>
          <a:p>
            <a:endParaRPr lang="fr-FR" sz="25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02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048298" y="2680614"/>
            <a:ext cx="4389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Au vu des ressources, moyens et compétences dont nous disposons, nous avons choisi d’utiliser un CMS : </a:t>
            </a:r>
            <a:r>
              <a:rPr lang="fr-FR" sz="2800" dirty="0" err="1"/>
              <a:t>Shopify</a:t>
            </a:r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9003" y="1645920"/>
            <a:ext cx="7348450" cy="665018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 </a:t>
            </a:r>
            <a:r>
              <a:rPr lang="fr-FR" sz="4800" dirty="0"/>
              <a:t>Conclusion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1009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87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94611"/>
              </p:ext>
            </p:extLst>
          </p:nvPr>
        </p:nvGraphicFramePr>
        <p:xfrm>
          <a:off x="663633" y="2341013"/>
          <a:ext cx="10515600" cy="38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45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36183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25335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4175866"/>
                    </a:ext>
                  </a:extLst>
                </a:gridCol>
              </a:tblGrid>
              <a:tr h="44471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16813"/>
                  </a:ext>
                </a:extLst>
              </a:tr>
              <a:tr h="6556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Marie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Maquette , Cahier des charges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 </a:t>
                      </a:r>
                      <a:r>
                        <a:rPr lang="fr-FR" dirty="0" err="1" smtClean="0"/>
                        <a:t>excel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26407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Yassine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Powerpoint, </a:t>
                      </a:r>
                      <a:r>
                        <a:rPr lang="fr-FR" dirty="0" err="1" smtClean="0"/>
                        <a:t>excel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logo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01760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Rémy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Dev</a:t>
                      </a:r>
                      <a:r>
                        <a:rPr lang="fr-FR" baseline="0" dirty="0" smtClean="0"/>
                        <a:t> site web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01565"/>
                  </a:ext>
                </a:extLst>
              </a:tr>
              <a:tr h="8682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Julien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Maquette , Cahier des charges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Dev site web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Powerpoint,</a:t>
                      </a:r>
                      <a:r>
                        <a:rPr lang="fr-FR" baseline="0" dirty="0" smtClean="0"/>
                        <a:t> préparation oral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Finition site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23925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95402" y="2743201"/>
            <a:ext cx="9601196" cy="3308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 Identité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POP’N SHOP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Description des produits et/ou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Vente en ligne de figurines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 smtClean="0"/>
              <a:t>Projets de développement de l’entreprise</a:t>
            </a:r>
          </a:p>
          <a:p>
            <a:r>
              <a:rPr lang="fr-FR" dirty="0" smtClean="0"/>
              <a:t>Création de sa boutique en ligne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9B-5C50-4807-ACEB-CB843ABE9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7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791</TotalTime>
  <Words>429</Words>
  <Application>Microsoft Office PowerPoint</Application>
  <PresentationFormat>Grand écran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Présentation PowerPoint</vt:lpstr>
      <vt:lpstr>Sommaire</vt:lpstr>
      <vt:lpstr>Solutions</vt:lpstr>
      <vt:lpstr>                         Coder de A à Z</vt:lpstr>
      <vt:lpstr>                         Utiliser un CMS </vt:lpstr>
      <vt:lpstr> Conclusion</vt:lpstr>
      <vt:lpstr>Cahier des charges</vt:lpstr>
      <vt:lpstr>Planning</vt:lpstr>
      <vt:lpstr>Présentation de l’entreprise</vt:lpstr>
      <vt:lpstr>Objectifs du projet</vt:lpstr>
      <vt:lpstr>Arborescence </vt:lpstr>
      <vt:lpstr>Caractéristiques techniques du projet</vt:lpstr>
      <vt:lpstr>Graphisme, fonctionnalités et ergonomie</vt:lpstr>
      <vt:lpstr>Maquettage de site – Web design</vt:lpstr>
      <vt:lpstr>Contraintes techniques</vt:lpstr>
      <vt:lpstr>Commencez à penser et à structurer votre base de données </vt:lpstr>
      <vt:lpstr>Commencez à créer et à planifier vos articles (donner quelques exemple)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client nous à demandé de réaliser une boutique en ligne en 2 jours ….</dc:title>
  <dc:creator>Legoubé Marie</dc:creator>
  <cp:lastModifiedBy>yassinesb</cp:lastModifiedBy>
  <cp:revision>78</cp:revision>
  <dcterms:created xsi:type="dcterms:W3CDTF">2023-10-18T07:24:50Z</dcterms:created>
  <dcterms:modified xsi:type="dcterms:W3CDTF">2023-10-20T09:02:13Z</dcterms:modified>
</cp:coreProperties>
</file>