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2/11/2025</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2/11/2025</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6A7CC-0853-66BC-2FBA-D09B50C69FC4}"/>
              </a:ext>
            </a:extLst>
          </p:cNvPr>
          <p:cNvSpPr>
            <a:spLocks noGrp="1"/>
          </p:cNvSpPr>
          <p:nvPr>
            <p:ph type="ctrTitle"/>
          </p:nvPr>
        </p:nvSpPr>
        <p:spPr/>
        <p:txBody>
          <a:bodyPr/>
          <a:lstStyle/>
          <a:p>
            <a:r>
              <a:rPr lang="fr-MA" dirty="0"/>
              <a:t>Checkpoint 1</a:t>
            </a:r>
          </a:p>
        </p:txBody>
      </p:sp>
      <p:sp>
        <p:nvSpPr>
          <p:cNvPr id="3" name="Sous-titre 2">
            <a:extLst>
              <a:ext uri="{FF2B5EF4-FFF2-40B4-BE49-F238E27FC236}">
                <a16:creationId xmlns:a16="http://schemas.microsoft.com/office/drawing/2014/main" id="{A7D2282E-DFB4-C216-5876-16CE0B2D5E9E}"/>
              </a:ext>
            </a:extLst>
          </p:cNvPr>
          <p:cNvSpPr>
            <a:spLocks noGrp="1"/>
          </p:cNvSpPr>
          <p:nvPr>
            <p:ph type="subTitle" idx="1"/>
          </p:nvPr>
        </p:nvSpPr>
        <p:spPr/>
        <p:txBody>
          <a:bodyPr/>
          <a:lstStyle/>
          <a:p>
            <a:pPr algn="l">
              <a:lnSpc>
                <a:spcPts val="1350"/>
              </a:lnSpc>
            </a:pPr>
            <a:r>
              <a:rPr lang="en-US" b="0" i="0" dirty="0">
                <a:solidFill>
                  <a:srgbClr val="000000"/>
                </a:solidFill>
                <a:effectLst/>
                <a:latin typeface="Inter"/>
              </a:rPr>
              <a:t>Introduction To Web Development.</a:t>
            </a:r>
          </a:p>
          <a:p>
            <a:pPr algn="l">
              <a:lnSpc>
                <a:spcPts val="1350"/>
              </a:lnSpc>
            </a:pPr>
            <a:r>
              <a:rPr lang="en-US" b="0" i="0" dirty="0">
                <a:effectLst/>
                <a:latin typeface="Inter"/>
              </a:rPr>
              <a:t>Web Fundamentals Project</a:t>
            </a:r>
          </a:p>
          <a:p>
            <a:endParaRPr lang="fr-MA" dirty="0"/>
          </a:p>
        </p:txBody>
      </p:sp>
    </p:spTree>
    <p:extLst>
      <p:ext uri="{BB962C8B-B14F-4D97-AF65-F5344CB8AC3E}">
        <p14:creationId xmlns:p14="http://schemas.microsoft.com/office/powerpoint/2010/main" val="115352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B8D3F6-3E5A-B675-FD52-28A9DF094EC2}"/>
              </a:ext>
            </a:extLst>
          </p:cNvPr>
          <p:cNvSpPr>
            <a:spLocks noGrp="1"/>
          </p:cNvSpPr>
          <p:nvPr>
            <p:ph type="title"/>
          </p:nvPr>
        </p:nvSpPr>
        <p:spPr>
          <a:solidFill>
            <a:schemeClr val="accent1"/>
          </a:solidFill>
        </p:spPr>
        <p:txBody>
          <a:bodyPr/>
          <a:lstStyle/>
          <a:p>
            <a:r>
              <a:rPr lang="en-US" b="0" i="1" dirty="0">
                <a:solidFill>
                  <a:srgbClr val="333333"/>
                </a:solidFill>
                <a:effectLst/>
                <a:latin typeface="Inter"/>
              </a:rPr>
              <a:t>How does the web work</a:t>
            </a:r>
            <a:r>
              <a:rPr lang="en-US" b="0" i="0" dirty="0">
                <a:solidFill>
                  <a:srgbClr val="333333"/>
                </a:solidFill>
                <a:effectLst/>
                <a:latin typeface="Inter"/>
              </a:rPr>
              <a:t>?</a:t>
            </a:r>
            <a:br>
              <a:rPr lang="en-US" b="0" i="0" dirty="0">
                <a:solidFill>
                  <a:srgbClr val="333333"/>
                </a:solidFill>
                <a:effectLst/>
                <a:latin typeface="Inter"/>
              </a:rPr>
            </a:br>
            <a:endParaRPr lang="fr-MA" dirty="0"/>
          </a:p>
        </p:txBody>
      </p:sp>
      <p:sp>
        <p:nvSpPr>
          <p:cNvPr id="3" name="Espace réservé du contenu 2">
            <a:extLst>
              <a:ext uri="{FF2B5EF4-FFF2-40B4-BE49-F238E27FC236}">
                <a16:creationId xmlns:a16="http://schemas.microsoft.com/office/drawing/2014/main" id="{5F01C5D9-F394-9157-48B8-3AA6A02FF6AF}"/>
              </a:ext>
            </a:extLst>
          </p:cNvPr>
          <p:cNvSpPr>
            <a:spLocks noGrp="1"/>
          </p:cNvSpPr>
          <p:nvPr>
            <p:ph idx="1"/>
          </p:nvPr>
        </p:nvSpPr>
        <p:spPr/>
        <p:txBody>
          <a:bodyPr>
            <a:normAutofit fontScale="70000" lnSpcReduction="20000"/>
          </a:bodyPr>
          <a:lstStyle/>
          <a:p>
            <a:pPr algn="l"/>
            <a:r>
              <a:rPr lang="en-US" b="0" i="0" dirty="0">
                <a:solidFill>
                  <a:schemeClr val="accent1"/>
                </a:solidFill>
                <a:effectLst/>
                <a:latin typeface="Inter"/>
              </a:rPr>
              <a:t>When you type a web address into your browser (for our analogy that's like walking to the shop):</a:t>
            </a:r>
          </a:p>
          <a:p>
            <a:pPr algn="l">
              <a:buFont typeface="+mj-lt"/>
              <a:buAutoNum type="arabicPeriod"/>
            </a:pPr>
            <a:r>
              <a:rPr lang="en-US" b="0" i="0" dirty="0">
                <a:solidFill>
                  <a:schemeClr val="accent1"/>
                </a:solidFill>
                <a:effectLst/>
                <a:latin typeface="Inter"/>
              </a:rPr>
              <a:t>The browser goes to the DNS server, and finds the real address of the server that the website lives on (you find the address of the shop).</a:t>
            </a:r>
          </a:p>
          <a:p>
            <a:pPr algn="l">
              <a:buFont typeface="+mj-lt"/>
              <a:buAutoNum type="arabicPeriod"/>
            </a:pPr>
            <a:r>
              <a:rPr lang="en-US" b="0" i="0" dirty="0">
                <a:solidFill>
                  <a:schemeClr val="accent1"/>
                </a:solidFill>
                <a:effectLst/>
                <a:latin typeface="Inter"/>
              </a:rPr>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pPr algn="l">
              <a:buFont typeface="+mj-lt"/>
              <a:buAutoNum type="arabicPeriod"/>
            </a:pPr>
            <a:r>
              <a:rPr lang="en-US" b="0" i="0" dirty="0">
                <a:solidFill>
                  <a:schemeClr val="accent1"/>
                </a:solidFill>
                <a:effectLst/>
                <a:latin typeface="Inter"/>
              </a:rPr>
              <a:t>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pPr algn="l">
              <a:buFont typeface="+mj-lt"/>
              <a:buAutoNum type="arabicPeriod"/>
            </a:pPr>
            <a:r>
              <a:rPr lang="en-US" b="0" i="0" dirty="0">
                <a:solidFill>
                  <a:schemeClr val="accent1"/>
                </a:solidFill>
                <a:effectLst/>
                <a:latin typeface="Inter"/>
              </a:rPr>
              <a:t>The browser assembles the small chunks into a complete web page and displays it to you (the goods arrive at your door — new shiny stuff, awesome!).</a:t>
            </a:r>
          </a:p>
          <a:p>
            <a:endParaRPr lang="fr-MA" dirty="0"/>
          </a:p>
        </p:txBody>
      </p:sp>
    </p:spTree>
    <p:extLst>
      <p:ext uri="{BB962C8B-B14F-4D97-AF65-F5344CB8AC3E}">
        <p14:creationId xmlns:p14="http://schemas.microsoft.com/office/powerpoint/2010/main" val="10301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Web Server and How Do They Work? Ultimate Guide [2025]">
            <a:extLst>
              <a:ext uri="{FF2B5EF4-FFF2-40B4-BE49-F238E27FC236}">
                <a16:creationId xmlns:a16="http://schemas.microsoft.com/office/drawing/2014/main" id="{5A2F518C-143B-7346-E8AB-EA0E5687F8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0449" y="2016125"/>
            <a:ext cx="6132689" cy="344963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04E61ACF-287E-EE28-4092-1525DD942FB6}"/>
              </a:ext>
            </a:extLst>
          </p:cNvPr>
          <p:cNvSpPr txBox="1"/>
          <p:nvPr/>
        </p:nvSpPr>
        <p:spPr>
          <a:xfrm>
            <a:off x="3346516" y="5675054"/>
            <a:ext cx="5631093" cy="369332"/>
          </a:xfrm>
          <a:prstGeom prst="rect">
            <a:avLst/>
          </a:prstGeom>
          <a:noFill/>
        </p:spPr>
        <p:txBody>
          <a:bodyPr wrap="none" rtlCol="0">
            <a:spAutoFit/>
          </a:bodyPr>
          <a:lstStyle/>
          <a:p>
            <a:r>
              <a:rPr lang="fr-MA" dirty="0">
                <a:solidFill>
                  <a:schemeClr val="accent1"/>
                </a:solidFill>
              </a:rPr>
              <a:t>Source :https://hackr.io/blog/what-is-a-web-server</a:t>
            </a:r>
          </a:p>
        </p:txBody>
      </p:sp>
      <p:sp>
        <p:nvSpPr>
          <p:cNvPr id="5" name="Titre 1">
            <a:extLst>
              <a:ext uri="{FF2B5EF4-FFF2-40B4-BE49-F238E27FC236}">
                <a16:creationId xmlns:a16="http://schemas.microsoft.com/office/drawing/2014/main" id="{450E106A-5200-2BB7-299D-FCEAF5CAB52E}"/>
              </a:ext>
            </a:extLst>
          </p:cNvPr>
          <p:cNvSpPr>
            <a:spLocks noGrp="1"/>
          </p:cNvSpPr>
          <p:nvPr>
            <p:ph type="title"/>
          </p:nvPr>
        </p:nvSpPr>
        <p:spPr>
          <a:xfrm>
            <a:off x="1450975" y="804863"/>
            <a:ext cx="9291638" cy="1049337"/>
          </a:xfrm>
          <a:solidFill>
            <a:schemeClr val="accent1"/>
          </a:solidFill>
        </p:spPr>
        <p:txBody>
          <a:bodyPr/>
          <a:lstStyle/>
          <a:p>
            <a:r>
              <a:rPr lang="en-US" b="0" i="1" dirty="0">
                <a:solidFill>
                  <a:srgbClr val="333333"/>
                </a:solidFill>
                <a:effectLst/>
                <a:latin typeface="Inter"/>
              </a:rPr>
              <a:t>How does the web work</a:t>
            </a:r>
            <a:r>
              <a:rPr lang="en-US" b="0" i="0" dirty="0">
                <a:solidFill>
                  <a:srgbClr val="333333"/>
                </a:solidFill>
                <a:effectLst/>
                <a:latin typeface="Inter"/>
              </a:rPr>
              <a:t>?</a:t>
            </a:r>
            <a:br>
              <a:rPr lang="en-US" b="0" i="0" dirty="0">
                <a:solidFill>
                  <a:srgbClr val="333333"/>
                </a:solidFill>
                <a:effectLst/>
                <a:latin typeface="Inter"/>
              </a:rPr>
            </a:br>
            <a:endParaRPr lang="fr-MA" dirty="0"/>
          </a:p>
        </p:txBody>
      </p:sp>
    </p:spTree>
    <p:extLst>
      <p:ext uri="{BB962C8B-B14F-4D97-AF65-F5344CB8AC3E}">
        <p14:creationId xmlns:p14="http://schemas.microsoft.com/office/powerpoint/2010/main" val="21803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21342-BF7F-78DF-63E6-4B7CD0873950}"/>
              </a:ext>
            </a:extLst>
          </p:cNvPr>
          <p:cNvSpPr>
            <a:spLocks noGrp="1"/>
          </p:cNvSpPr>
          <p:nvPr>
            <p:ph type="title"/>
          </p:nvPr>
        </p:nvSpPr>
        <p:spPr>
          <a:solidFill>
            <a:schemeClr val="accent1"/>
          </a:solidFill>
        </p:spPr>
        <p:txBody>
          <a:bodyPr vert="horz" lIns="91440" tIns="45720" rIns="91440" bIns="45720" rtlCol="0" anchor="ctr">
            <a:normAutofit/>
          </a:bodyPr>
          <a:lstStyle/>
          <a:p>
            <a:r>
              <a:rPr lang="en-US" i="1" dirty="0">
                <a:solidFill>
                  <a:srgbClr val="333333"/>
                </a:solidFill>
                <a:latin typeface="Inter"/>
              </a:rPr>
              <a:t>What do you need to be a web developer?</a:t>
            </a:r>
            <a:endParaRPr lang="fr-MA" i="1" dirty="0">
              <a:solidFill>
                <a:srgbClr val="333333"/>
              </a:solidFill>
              <a:latin typeface="Inter"/>
            </a:endParaRPr>
          </a:p>
        </p:txBody>
      </p:sp>
      <p:sp>
        <p:nvSpPr>
          <p:cNvPr id="3" name="Espace réservé du contenu 2">
            <a:extLst>
              <a:ext uri="{FF2B5EF4-FFF2-40B4-BE49-F238E27FC236}">
                <a16:creationId xmlns:a16="http://schemas.microsoft.com/office/drawing/2014/main" id="{96408E71-AD54-7EE3-4096-D32F4CD6A0D0}"/>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dirty="0">
                <a:solidFill>
                  <a:srgbClr val="000000"/>
                </a:solidFill>
                <a:effectLst/>
                <a:latin typeface="Merriweather" panose="020F0502020204030204" pitchFamily="2" charset="0"/>
              </a:rPr>
              <a:t>Foundations:</a:t>
            </a:r>
            <a:r>
              <a:rPr lang="en-US" b="0" i="0" dirty="0">
                <a:solidFill>
                  <a:srgbClr val="000000"/>
                </a:solidFill>
                <a:effectLst/>
                <a:latin typeface="Merriweather" panose="020F0502020204030204" pitchFamily="2" charset="0"/>
              </a:rPr>
              <a:t> Web Developers create websites, so to become a Web Developer, you should develop a comprehensive understanding of how the web works</a:t>
            </a:r>
          </a:p>
          <a:p>
            <a:pPr algn="l">
              <a:buFont typeface="Arial" panose="020B0604020202020204" pitchFamily="34" charset="0"/>
              <a:buChar char="•"/>
            </a:pPr>
            <a:r>
              <a:rPr lang="en-US" dirty="0">
                <a:solidFill>
                  <a:srgbClr val="000000"/>
                </a:solidFill>
                <a:latin typeface="Merriweather" panose="020F0502020204030204" pitchFamily="2" charset="0"/>
              </a:rPr>
              <a:t>Front end  side programming : </a:t>
            </a:r>
            <a:r>
              <a:rPr lang="en-US" b="0" i="0" dirty="0">
                <a:solidFill>
                  <a:srgbClr val="000000"/>
                </a:solidFill>
                <a:effectLst/>
                <a:latin typeface="Merriweather" panose="020F0502020204030204" pitchFamily="2" charset="0"/>
              </a:rPr>
              <a:t>Foundational knowledge of HTML and CSS.</a:t>
            </a:r>
            <a:r>
              <a:rPr lang="en-US" dirty="0">
                <a:solidFill>
                  <a:srgbClr val="000000"/>
                </a:solidFill>
                <a:latin typeface="Merriweather" panose="020F0502020204030204" pitchFamily="2" charset="0"/>
              </a:rPr>
              <a:t> </a:t>
            </a:r>
            <a:endParaRPr lang="en-US" b="0" i="0" dirty="0">
              <a:solidFill>
                <a:srgbClr val="000000"/>
              </a:solidFill>
              <a:effectLst/>
              <a:latin typeface="Merriweather" panose="020F0502020204030204" pitchFamily="2" charset="0"/>
            </a:endParaRPr>
          </a:p>
          <a:p>
            <a:pPr algn="l">
              <a:buFont typeface="Arial" panose="020B0604020202020204" pitchFamily="34" charset="0"/>
              <a:buChar char="•"/>
            </a:pPr>
            <a:r>
              <a:rPr lang="en-US" b="1" i="0" dirty="0">
                <a:solidFill>
                  <a:srgbClr val="000000"/>
                </a:solidFill>
                <a:effectLst/>
                <a:latin typeface="Merriweather" panose="020F0502020204030204" pitchFamily="2" charset="0"/>
              </a:rPr>
              <a:t>Programming fundamentals:</a:t>
            </a:r>
            <a:r>
              <a:rPr lang="en-US" b="0" i="0" dirty="0">
                <a:solidFill>
                  <a:srgbClr val="000000"/>
                </a:solidFill>
                <a:effectLst/>
                <a:latin typeface="Merriweather" panose="020F0502020204030204" pitchFamily="2" charset="0"/>
              </a:rPr>
              <a:t> Foundational knowledge of computer programming, JavaScript</a:t>
            </a:r>
          </a:p>
          <a:p>
            <a:pPr algn="l">
              <a:buFont typeface="Arial" panose="020B0604020202020204" pitchFamily="34" charset="0"/>
              <a:buChar char="•"/>
            </a:pPr>
            <a:r>
              <a:rPr lang="en-US" b="1" i="0" dirty="0">
                <a:solidFill>
                  <a:srgbClr val="000000"/>
                </a:solidFill>
                <a:effectLst/>
                <a:latin typeface="Merriweather" panose="020F0502020204030204" pitchFamily="2" charset="0"/>
              </a:rPr>
              <a:t>Web servers:</a:t>
            </a:r>
            <a:r>
              <a:rPr lang="en-US" b="0" i="0" dirty="0">
                <a:solidFill>
                  <a:srgbClr val="000000"/>
                </a:solidFill>
                <a:effectLst/>
                <a:latin typeface="Merriweather" panose="020F0502020204030204" pitchFamily="2" charset="0"/>
              </a:rPr>
              <a:t> To become a Web Developer, you’ll need to know how to build servers using a modern back-end framework and how to develop custom APIs and serve static websites and files.</a:t>
            </a:r>
          </a:p>
          <a:p>
            <a:pPr algn="l">
              <a:buFont typeface="Arial" panose="020B0604020202020204" pitchFamily="34" charset="0"/>
              <a:buChar char="•"/>
            </a:pPr>
            <a:r>
              <a:rPr lang="en-US" b="1" i="0" dirty="0">
                <a:solidFill>
                  <a:srgbClr val="000000"/>
                </a:solidFill>
                <a:effectLst/>
                <a:latin typeface="Merriweather" panose="020F0502020204030204" pitchFamily="2" charset="0"/>
              </a:rPr>
              <a:t>Server-side programming:</a:t>
            </a:r>
            <a:r>
              <a:rPr lang="en-US" b="0" i="0" dirty="0">
                <a:solidFill>
                  <a:srgbClr val="000000"/>
                </a:solidFill>
                <a:effectLst/>
                <a:latin typeface="Merriweather" panose="020F0502020204030204" pitchFamily="2" charset="0"/>
              </a:rPr>
              <a:t> It’s important for Web Developers to have an understanding of Server Side Rendering and Templating Engines, which are used to create empty page templates populated with dynamic data, such as a series of product pages for an eCommerce store.</a:t>
            </a:r>
          </a:p>
          <a:p>
            <a:pPr algn="l">
              <a:buFont typeface="Arial" panose="020B0604020202020204" pitchFamily="34" charset="0"/>
              <a:buChar char="•"/>
            </a:pPr>
            <a:r>
              <a:rPr lang="en-US" b="1" i="0" dirty="0">
                <a:solidFill>
                  <a:srgbClr val="000000"/>
                </a:solidFill>
                <a:effectLst/>
                <a:latin typeface="Merriweather" panose="020F0502020204030204" pitchFamily="2" charset="0"/>
              </a:rPr>
              <a:t>Databases:</a:t>
            </a:r>
            <a:r>
              <a:rPr lang="en-US" b="0" i="0" dirty="0">
                <a:solidFill>
                  <a:srgbClr val="000000"/>
                </a:solidFill>
                <a:effectLst/>
                <a:latin typeface="Merriweather" panose="020F0502020204030204" pitchFamily="2" charset="0"/>
              </a:rPr>
              <a:t> Aspiring Web Developers will also have to understand core concepts around data and learn how to manage databases and data on a web server.</a:t>
            </a:r>
          </a:p>
          <a:p>
            <a:endParaRPr lang="fr-MA" dirty="0"/>
          </a:p>
        </p:txBody>
      </p:sp>
    </p:spTree>
    <p:extLst>
      <p:ext uri="{BB962C8B-B14F-4D97-AF65-F5344CB8AC3E}">
        <p14:creationId xmlns:p14="http://schemas.microsoft.com/office/powerpoint/2010/main" val="208868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B2E88-D36B-F06F-9D4A-BB3F2C4EA23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66D91C-1DF9-66EE-8D22-264175C61AB3}"/>
              </a:ext>
            </a:extLst>
          </p:cNvPr>
          <p:cNvSpPr>
            <a:spLocks noGrp="1"/>
          </p:cNvSpPr>
          <p:nvPr>
            <p:ph type="title"/>
          </p:nvPr>
        </p:nvSpPr>
        <p:spPr>
          <a:solidFill>
            <a:schemeClr val="accent1"/>
          </a:solidFill>
        </p:spPr>
        <p:txBody>
          <a:bodyPr vert="horz" lIns="91440" tIns="45720" rIns="91440" bIns="45720" rtlCol="0" anchor="ctr">
            <a:normAutofit/>
          </a:bodyPr>
          <a:lstStyle/>
          <a:p>
            <a:r>
              <a:rPr lang="en-US" b="0" i="0" dirty="0">
                <a:solidFill>
                  <a:srgbClr val="333333"/>
                </a:solidFill>
                <a:effectLst/>
                <a:latin typeface="Inter"/>
              </a:rPr>
              <a:t>Why did you choose to learn web development?</a:t>
            </a:r>
            <a:endParaRPr lang="fr-MA" i="1" dirty="0">
              <a:solidFill>
                <a:srgbClr val="333333"/>
              </a:solidFill>
              <a:latin typeface="Inter"/>
            </a:endParaRPr>
          </a:p>
        </p:txBody>
      </p:sp>
      <p:sp>
        <p:nvSpPr>
          <p:cNvPr id="3" name="Espace réservé du contenu 2">
            <a:extLst>
              <a:ext uri="{FF2B5EF4-FFF2-40B4-BE49-F238E27FC236}">
                <a16:creationId xmlns:a16="http://schemas.microsoft.com/office/drawing/2014/main" id="{912F9136-E461-1F0B-9E96-C9A39AAF8C8F}"/>
              </a:ext>
            </a:extLst>
          </p:cNvPr>
          <p:cNvSpPr>
            <a:spLocks noGrp="1"/>
          </p:cNvSpPr>
          <p:nvPr>
            <p:ph idx="1"/>
          </p:nvPr>
        </p:nvSpPr>
        <p:spPr/>
        <p:txBody>
          <a:bodyPr>
            <a:normAutofit/>
          </a:bodyPr>
          <a:lstStyle/>
          <a:p>
            <a:r>
              <a:rPr lang="en-US" dirty="0">
                <a:solidFill>
                  <a:srgbClr val="000000"/>
                </a:solidFill>
                <a:latin typeface="Merriweather" panose="020F0502020204030204" pitchFamily="2" charset="0"/>
              </a:rPr>
              <a:t>Learn JavaScript</a:t>
            </a:r>
          </a:p>
          <a:p>
            <a:r>
              <a:rPr lang="en-US" dirty="0">
                <a:solidFill>
                  <a:srgbClr val="000000"/>
                </a:solidFill>
                <a:latin typeface="Merriweather" panose="020F0502020204030204" pitchFamily="2" charset="0"/>
              </a:rPr>
              <a:t>To know how web is working. </a:t>
            </a:r>
          </a:p>
          <a:p>
            <a:r>
              <a:rPr lang="en-US" dirty="0">
                <a:solidFill>
                  <a:srgbClr val="000000"/>
                </a:solidFill>
                <a:latin typeface="Merriweather" panose="020F0502020204030204" pitchFamily="2" charset="0"/>
              </a:rPr>
              <a:t>Creating web pages using HTML and CSS</a:t>
            </a:r>
          </a:p>
        </p:txBody>
      </p:sp>
    </p:spTree>
    <p:extLst>
      <p:ext uri="{BB962C8B-B14F-4D97-AF65-F5344CB8AC3E}">
        <p14:creationId xmlns:p14="http://schemas.microsoft.com/office/powerpoint/2010/main" val="2628228950"/>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TM10001114[[fn=Galerie]]</Template>
  <TotalTime>35</TotalTime>
  <Words>436</Words>
  <Application>Microsoft Office PowerPoint</Application>
  <PresentationFormat>Grand écran</PresentationFormat>
  <Paragraphs>22</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Inter</vt:lpstr>
      <vt:lpstr>Merriweather</vt:lpstr>
      <vt:lpstr>Rockwell</vt:lpstr>
      <vt:lpstr>Galerie</vt:lpstr>
      <vt:lpstr>Checkpoint 1</vt:lpstr>
      <vt:lpstr>How does the web work? </vt:lpstr>
      <vt:lpstr>How does the web work? </vt:lpstr>
      <vt:lpstr>What do you need to be a web developer?</vt:lpstr>
      <vt:lpstr>Why did you choose to learn web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ait laghdir mehdi</dc:creator>
  <cp:lastModifiedBy>ait laghdir mehdi</cp:lastModifiedBy>
  <cp:revision>4</cp:revision>
  <dcterms:created xsi:type="dcterms:W3CDTF">2025-02-11T18:29:39Z</dcterms:created>
  <dcterms:modified xsi:type="dcterms:W3CDTF">2025-02-11T19:04:45Z</dcterms:modified>
</cp:coreProperties>
</file>