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8" autoAdjust="0"/>
    <p:restoredTop sz="94660"/>
  </p:normalViewPr>
  <p:slideViewPr>
    <p:cSldViewPr snapToGrid="0">
      <p:cViewPr varScale="1">
        <p:scale>
          <a:sx n="92" d="100"/>
          <a:sy n="92" d="100"/>
        </p:scale>
        <p:origin x="26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di Abbas" userId="dd650a37e9cb18a4" providerId="LiveId" clId="{B5A0EC38-F7A9-4A50-A933-C8EEF9209660}"/>
    <pc:docChg chg="modSld">
      <pc:chgData name="Mehdi Abbas" userId="dd650a37e9cb18a4" providerId="LiveId" clId="{B5A0EC38-F7A9-4A50-A933-C8EEF9209660}" dt="2025-06-10T03:33:06.197" v="41" actId="1037"/>
      <pc:docMkLst>
        <pc:docMk/>
      </pc:docMkLst>
      <pc:sldChg chg="modSp mod">
        <pc:chgData name="Mehdi Abbas" userId="dd650a37e9cb18a4" providerId="LiveId" clId="{B5A0EC38-F7A9-4A50-A933-C8EEF9209660}" dt="2025-06-10T03:33:06.197" v="41" actId="1037"/>
        <pc:sldMkLst>
          <pc:docMk/>
          <pc:sldMk cId="732359390" sldId="263"/>
        </pc:sldMkLst>
        <pc:picChg chg="mod">
          <ac:chgData name="Mehdi Abbas" userId="dd650a37e9cb18a4" providerId="LiveId" clId="{B5A0EC38-F7A9-4A50-A933-C8EEF9209660}" dt="2025-06-10T03:33:06.197" v="41" actId="1037"/>
          <ac:picMkLst>
            <pc:docMk/>
            <pc:sldMk cId="732359390" sldId="263"/>
            <ac:picMk id="2" creationId="{5E001F4C-C0EC-ECD7-C329-5266072708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 short 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6901352" y="1161050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393950"/>
                </a:solidFill>
              </a:rPr>
              <a:t>Branch Dashboard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05</a:t>
              </a: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06</a:t>
              </a: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the Business Intelligence Cycle? - GeeksforGeeks">
            <a:extLst>
              <a:ext uri="{FF2B5EF4-FFF2-40B4-BE49-F238E27FC236}">
                <a16:creationId xmlns:a16="http://schemas.microsoft.com/office/drawing/2014/main" id="{B22D7FCD-53B2-47B5-1384-3FE470CC0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221922"/>
            <a:ext cx="8224076" cy="641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2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10" name="TextBox 87"/>
          <p:cNvSpPr txBox="1"/>
          <p:nvPr/>
        </p:nvSpPr>
        <p:spPr>
          <a:xfrm>
            <a:off x="367862" y="1392295"/>
            <a:ext cx="10359865" cy="470898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Branch Dashboard</a:t>
            </a:r>
            <a:endParaRPr lang="en-US" dirty="0"/>
          </a:p>
          <a:p>
            <a:r>
              <a:rPr lang="en-US" dirty="0"/>
              <a:t> </a:t>
            </a:r>
          </a:p>
          <a:p>
            <a:pPr lvl="0"/>
            <a:r>
              <a:rPr lang="en-US" sz="900" dirty="0"/>
              <a:t>Branch dashboard to discuss New and renewal business number with each branch. This dashboard will be discussed between Corporate team and Individual branch heads.</a:t>
            </a:r>
          </a:p>
          <a:p>
            <a:pPr lvl="1"/>
            <a:r>
              <a:rPr lang="en-US" sz="900" dirty="0"/>
              <a:t>Individual performance within the branch:</a:t>
            </a:r>
          </a:p>
          <a:p>
            <a:pPr lvl="1"/>
            <a:endParaRPr lang="en-US" sz="900" dirty="0"/>
          </a:p>
          <a:p>
            <a:pPr lvl="2"/>
            <a:r>
              <a:rPr lang="en-US" sz="1000" b="1" dirty="0"/>
              <a:t>Target FY</a:t>
            </a:r>
            <a:r>
              <a:rPr lang="en-US" sz="1000" dirty="0"/>
              <a:t> from Individual target sheet (New, Cross sell and Renewal) Fields to be referred (Column C, E, F and G)</a:t>
            </a:r>
          </a:p>
          <a:p>
            <a:pPr lvl="2"/>
            <a:r>
              <a:rPr lang="en-US" sz="1000" b="1" dirty="0"/>
              <a:t>Placed Achievement</a:t>
            </a:r>
            <a:r>
              <a:rPr lang="en-US" sz="1000" dirty="0"/>
              <a:t> form Brokerage + Fees sheet (New, Cross sell and Renewal) (Brokerage sheet: Column G, J, M, K, L) (Fees Sheet: B, D, E, F, G)</a:t>
            </a:r>
          </a:p>
          <a:p>
            <a:pPr lvl="2"/>
            <a:r>
              <a:rPr lang="en-US" sz="1000" b="1" dirty="0"/>
              <a:t>Invoiced Achievement</a:t>
            </a:r>
            <a:r>
              <a:rPr lang="en-US" sz="1000" dirty="0"/>
              <a:t> from Invoice sheet (New, Cross sell and Renewal) Column (B, F, G, J)</a:t>
            </a:r>
          </a:p>
          <a:p>
            <a:pPr lvl="2"/>
            <a:r>
              <a:rPr lang="en-US" sz="1000" b="1" dirty="0"/>
              <a:t>Percentage of Achievement</a:t>
            </a:r>
            <a:r>
              <a:rPr lang="en-US" sz="1000" dirty="0"/>
              <a:t> for Placed and Invoice – (Achieved/budget)</a:t>
            </a:r>
          </a:p>
          <a:p>
            <a:pPr lvl="2"/>
            <a:r>
              <a:rPr lang="en-US" sz="1000" b="1" dirty="0"/>
              <a:t>No of meetings </a:t>
            </a:r>
            <a:r>
              <a:rPr lang="en-US" sz="1000" dirty="0"/>
              <a:t>for current year – Meeting sheet (A, C, D)</a:t>
            </a:r>
          </a:p>
          <a:p>
            <a:pPr lvl="2"/>
            <a:r>
              <a:rPr lang="en-US" sz="1000" b="1" dirty="0"/>
              <a:t>Open Oppty</a:t>
            </a:r>
            <a:r>
              <a:rPr lang="en-US" sz="1000" dirty="0"/>
              <a:t> – Opportunity report (Column: C, E, F, G) (Stage ‘Open’ Column G = Propose Solution &amp; Qualify Opportunity)</a:t>
            </a:r>
          </a:p>
          <a:p>
            <a:pPr lvl="2"/>
            <a:r>
              <a:rPr lang="en-US" sz="1000" b="1" dirty="0"/>
              <a:t>Closed Won</a:t>
            </a:r>
            <a:r>
              <a:rPr lang="en-US" sz="1000" dirty="0"/>
              <a:t> – Opportunity report (Column: C, E, F, G) (Stage ‘Won’ Column G = Won)</a:t>
            </a:r>
          </a:p>
          <a:p>
            <a:pPr lvl="2"/>
            <a:r>
              <a:rPr lang="en-US" sz="1000" dirty="0"/>
              <a:t>Conversion Ratio (Closed Won/Total Opportunity)</a:t>
            </a:r>
          </a:p>
          <a:p>
            <a:pPr lvl="2"/>
            <a:r>
              <a:rPr lang="en-US" sz="1000" dirty="0"/>
              <a:t>Further drill down to individual level top 10 open </a:t>
            </a:r>
            <a:r>
              <a:rPr lang="en-US" sz="1000" dirty="0" err="1"/>
              <a:t>oppty</a:t>
            </a:r>
            <a:r>
              <a:rPr lang="en-US" sz="1000" dirty="0"/>
              <a:t> and Win </a:t>
            </a:r>
          </a:p>
          <a:p>
            <a:r>
              <a:rPr lang="en-US" sz="900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sz="1000" dirty="0"/>
              <a:t>KPI List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1-No of Invoice by </a:t>
            </a:r>
            <a:r>
              <a:rPr lang="en-US" sz="1000" dirty="0" err="1"/>
              <a:t>Accnt</a:t>
            </a:r>
            <a:r>
              <a:rPr lang="en-US" sz="1000" dirty="0"/>
              <a:t> Exec</a:t>
            </a:r>
          </a:p>
          <a:p>
            <a:r>
              <a:rPr lang="en-US" sz="1000" dirty="0"/>
              <a:t>2-Yearly Meeting Count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3.1Cross Sell--</a:t>
            </a:r>
            <a:r>
              <a:rPr lang="en-US" sz="1000" dirty="0" err="1"/>
              <a:t>Target,Achive,new</a:t>
            </a:r>
            <a:endParaRPr lang="en-US" sz="1000" dirty="0"/>
          </a:p>
          <a:p>
            <a:r>
              <a:rPr lang="en-US" sz="1000" dirty="0"/>
              <a:t>3.1New-Target,Achive,new</a:t>
            </a:r>
          </a:p>
          <a:p>
            <a:r>
              <a:rPr lang="en-US" sz="1000" dirty="0"/>
              <a:t>3.1Renewal-Target, </a:t>
            </a:r>
            <a:r>
              <a:rPr lang="en-US" sz="1000" dirty="0" err="1"/>
              <a:t>Achive,new</a:t>
            </a:r>
            <a:endParaRPr lang="en-US" sz="1000" dirty="0"/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4. Stage Funnel by Revenue</a:t>
            </a:r>
          </a:p>
          <a:p>
            <a:r>
              <a:rPr lang="en-US" sz="1000" dirty="0"/>
              <a:t>5. No of meeting By Account Exe</a:t>
            </a:r>
          </a:p>
          <a:p>
            <a:r>
              <a:rPr lang="en-US" sz="1000" dirty="0"/>
              <a:t>6- Top Open Opportunity</a:t>
            </a:r>
            <a:endParaRPr lang="en-IN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56" name="TextBox 86"/>
          <p:cNvSpPr txBox="1"/>
          <p:nvPr/>
        </p:nvSpPr>
        <p:spPr>
          <a:xfrm>
            <a:off x="209486" y="822544"/>
            <a:ext cx="6023147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Insurance Dashboard</a:t>
            </a:r>
            <a:endParaRPr lang="en-US" sz="4000" b="1" dirty="0">
              <a:solidFill>
                <a:srgbClr val="39395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001F4C-C0EC-ECD7-C329-526607270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50" y="1576220"/>
            <a:ext cx="10611517" cy="49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5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0724901"/>
              </p:ext>
            </p:extLst>
          </p:nvPr>
        </p:nvGraphicFramePr>
        <p:xfrm>
          <a:off x="812724" y="1609858"/>
          <a:ext cx="9159690" cy="2235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3859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11-05-2023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10 AM – 11 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18-05-2023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10 AM – 11 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25-05-2023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AM – 11 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Tableau/SQL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01-06-2023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AM – 11 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Power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  <a:latin typeface="+mj-lt"/>
                        </a:rPr>
                        <a:t> BI/SQL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08-06-2023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AM – 11 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4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3341</TotalTime>
  <Words>390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Report Analytics &amp; Dashboard Analytics for Stake-Holders </vt:lpstr>
      <vt:lpstr>PowerPoint Presentation</vt:lpstr>
      <vt:lpstr>Report Analytics &amp; Dashboard Analytics for Stake-Holders </vt:lpstr>
      <vt:lpstr>Report Analytics &amp; Dashboard Analytics for Stake-Holders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Mehdi Abbas</cp:lastModifiedBy>
  <cp:revision>249</cp:revision>
  <dcterms:created xsi:type="dcterms:W3CDTF">2019-01-11T06:57:28Z</dcterms:created>
  <dcterms:modified xsi:type="dcterms:W3CDTF">2025-06-10T03:33:10Z</dcterms:modified>
</cp:coreProperties>
</file>