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notesSlides/notesSlide5.xml" ContentType="application/vnd.openxmlformats-officedocument.presentationml.notesSlide+xml"/>
  <Override PartName="/ppt/ink/ink8.xml" ContentType="application/inkml+xml"/>
  <Override PartName="/ppt/notesSlides/notesSlide6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notesSlides/notesSlide8.xml" ContentType="application/vnd.openxmlformats-officedocument.presentationml.notesSlide+xml"/>
  <Override PartName="/ppt/ink/ink12.xml" ContentType="application/inkml+xml"/>
  <Override PartName="/ppt/notesSlides/notesSlide9.xml" ContentType="application/vnd.openxmlformats-officedocument.presentationml.notesSlide+xml"/>
  <Override PartName="/ppt/ink/ink13.xml" ContentType="application/inkml+xml"/>
  <Override PartName="/ppt/notesSlides/notesSlide10.xml" ContentType="application/vnd.openxmlformats-officedocument.presentationml.notesSlide+xml"/>
  <Override PartName="/ppt/ink/ink14.xml" ContentType="application/inkml+xml"/>
  <Override PartName="/ppt/notesSlides/notesSlide11.xml" ContentType="application/vnd.openxmlformats-officedocument.presentationml.notesSlide+xml"/>
  <Override PartName="/ppt/ink/ink15.xml" ContentType="application/inkml+xml"/>
  <Override PartName="/ppt/notesSlides/notesSlide12.xml" ContentType="application/vnd.openxmlformats-officedocument.presentationml.notesSlide+xml"/>
  <Override PartName="/ppt/ink/ink16.xml" ContentType="application/inkml+xml"/>
  <Override PartName="/ppt/notesSlides/notesSlide13.xml" ContentType="application/vnd.openxmlformats-officedocument.presentationml.notesSlide+xml"/>
  <Override PartName="/ppt/ink/ink17.xml" ContentType="application/inkml+xml"/>
  <Override PartName="/ppt/notesSlides/notesSlide14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notesSlides/notesSlide15.xml" ContentType="application/vnd.openxmlformats-officedocument.presentationml.notesSlide+xml"/>
  <Override PartName="/ppt/ink/ink20.xml" ContentType="application/inkml+xml"/>
  <Override PartName="/ppt/notesSlides/notesSlide16.xml" ContentType="application/vnd.openxmlformats-officedocument.presentationml.notesSlide+xml"/>
  <Override PartName="/ppt/ink/ink21.xml" ContentType="application/inkml+xml"/>
  <Override PartName="/ppt/notesSlides/notesSlide17.xml" ContentType="application/vnd.openxmlformats-officedocument.presentationml.notesSlide+xml"/>
  <Override PartName="/ppt/ink/ink22.xml" ContentType="application/inkml+xml"/>
  <Override PartName="/ppt/notesSlides/notesSlide18.xml" ContentType="application/vnd.openxmlformats-officedocument.presentationml.notesSlide+xml"/>
  <Override PartName="/ppt/ink/ink23.xml" ContentType="application/inkml+xml"/>
  <Override PartName="/ppt/notesSlides/notesSlide19.xml" ContentType="application/vnd.openxmlformats-officedocument.presentationml.notesSlide+xml"/>
  <Override PartName="/ppt/ink/ink24.xml" ContentType="application/inkml+xml"/>
  <Override PartName="/ppt/notesSlides/notesSlide20.xml" ContentType="application/vnd.openxmlformats-officedocument.presentationml.notesSlide+xml"/>
  <Override PartName="/ppt/ink/ink25.xml" ContentType="application/inkml+xml"/>
  <Override PartName="/ppt/notesSlides/notesSlide21.xml" ContentType="application/vnd.openxmlformats-officedocument.presentationml.notesSlide+xml"/>
  <Override PartName="/ppt/ink/ink26.xml" ContentType="application/inkml+xml"/>
  <Override PartName="/ppt/notesSlides/notesSlide22.xml" ContentType="application/vnd.openxmlformats-officedocument.presentationml.notesSlide+xml"/>
  <Override PartName="/ppt/ink/ink27.xml" ContentType="application/inkml+xml"/>
  <Override PartName="/ppt/notesSlides/notesSlide23.xml" ContentType="application/vnd.openxmlformats-officedocument.presentationml.notesSlide+xml"/>
  <Override PartName="/ppt/ink/ink28.xml" ContentType="application/inkml+xml"/>
  <Override PartName="/ppt/notesSlides/notesSlide24.xml" ContentType="application/vnd.openxmlformats-officedocument.presentationml.notesSlide+xml"/>
  <Override PartName="/ppt/ink/ink29.xml" ContentType="application/inkml+xml"/>
  <Override PartName="/ppt/notesSlides/notesSlide25.xml" ContentType="application/vnd.openxmlformats-officedocument.presentationml.notesSlide+xml"/>
  <Override PartName="/ppt/ink/ink30.xml" ContentType="application/inkml+xml"/>
  <Override PartName="/ppt/ink/ink31.xml" ContentType="application/inkml+xml"/>
  <Override PartName="/ppt/notesSlides/notesSlide26.xml" ContentType="application/vnd.openxmlformats-officedocument.presentationml.notesSlide+xml"/>
  <Override PartName="/ppt/ink/ink32.xml" ContentType="application/inkml+xml"/>
  <Override PartName="/ppt/notesSlides/notesSlide27.xml" ContentType="application/vnd.openxmlformats-officedocument.presentationml.notesSlide+xml"/>
  <Override PartName="/ppt/ink/ink33.xml" ContentType="application/inkml+xml"/>
  <Override PartName="/ppt/notesSlides/notesSlide28.xml" ContentType="application/vnd.openxmlformats-officedocument.presentationml.notesSlide+xml"/>
  <Override PartName="/ppt/ink/ink34.xml" ContentType="application/inkml+xml"/>
  <Override PartName="/ppt/notesSlides/notesSlide29.xml" ContentType="application/vnd.openxmlformats-officedocument.presentationml.notesSlide+xml"/>
  <Override PartName="/ppt/ink/ink35.xml" ContentType="application/inkml+xml"/>
  <Override PartName="/ppt/notesSlides/notesSlide30.xml" ContentType="application/vnd.openxmlformats-officedocument.presentationml.notesSlide+xml"/>
  <Override PartName="/ppt/ink/ink36.xml" ContentType="application/inkml+xml"/>
  <Override PartName="/ppt/notesSlides/notesSlide31.xml" ContentType="application/vnd.openxmlformats-officedocument.presentationml.notesSlide+xml"/>
  <Override PartName="/ppt/ink/ink37.xml" ContentType="application/inkml+xml"/>
  <Override PartName="/ppt/ink/ink38.xml" ContentType="application/inkml+xml"/>
  <Override PartName="/ppt/notesSlides/notesSlide32.xml" ContentType="application/vnd.openxmlformats-officedocument.presentationml.notesSlide+xml"/>
  <Override PartName="/ppt/ink/ink39.xml" ContentType="application/inkml+xml"/>
  <Override PartName="/ppt/notesSlides/notesSlide33.xml" ContentType="application/vnd.openxmlformats-officedocument.presentationml.notesSlide+xml"/>
  <Override PartName="/ppt/ink/ink40.xml" ContentType="application/inkml+xml"/>
  <Override PartName="/ppt/notesSlides/notesSlide34.xml" ContentType="application/vnd.openxmlformats-officedocument.presentationml.notesSlide+xml"/>
  <Override PartName="/ppt/ink/ink41.xml" ContentType="application/inkml+xml"/>
  <Override PartName="/ppt/notesSlides/notesSlide35.xml" ContentType="application/vnd.openxmlformats-officedocument.presentationml.notesSlide+xml"/>
  <Override PartName="/ppt/ink/ink42.xml" ContentType="application/inkml+xml"/>
  <Override PartName="/ppt/notesSlides/notesSlide36.xml" ContentType="application/vnd.openxmlformats-officedocument.presentationml.notesSlide+xml"/>
  <Override PartName="/ppt/ink/ink43.xml" ContentType="application/inkml+xml"/>
  <Override PartName="/ppt/notesSlides/notesSlide37.xml" ContentType="application/vnd.openxmlformats-officedocument.presentationml.notesSlide+xml"/>
  <Override PartName="/ppt/ink/ink44.xml" ContentType="application/inkml+xml"/>
  <Override PartName="/ppt/notesSlides/notesSlide38.xml" ContentType="application/vnd.openxmlformats-officedocument.presentationml.notesSlide+xml"/>
  <Override PartName="/ppt/ink/ink45.xml" ContentType="application/inkml+xml"/>
  <Override PartName="/ppt/notesSlides/notesSlide39.xml" ContentType="application/vnd.openxmlformats-officedocument.presentationml.notesSlide+xml"/>
  <Override PartName="/ppt/ink/ink46.xml" ContentType="application/inkml+xml"/>
  <Override PartName="/ppt/notesSlides/notesSlide40.xml" ContentType="application/vnd.openxmlformats-officedocument.presentationml.notesSlide+xml"/>
  <Override PartName="/ppt/ink/ink47.xml" ContentType="application/inkml+xml"/>
  <Override PartName="/ppt/notesSlides/notesSlide41.xml" ContentType="application/vnd.openxmlformats-officedocument.presentationml.notesSlide+xml"/>
  <Override PartName="/ppt/ink/ink48.xml" ContentType="application/inkml+xml"/>
  <Override PartName="/ppt/notesSlides/notesSlide42.xml" ContentType="application/vnd.openxmlformats-officedocument.presentationml.notesSlide+xml"/>
  <Override PartName="/ppt/ink/ink49.xml" ContentType="application/inkml+xml"/>
  <Override PartName="/ppt/notesSlides/notesSlide43.xml" ContentType="application/vnd.openxmlformats-officedocument.presentationml.notesSlide+xml"/>
  <Override PartName="/ppt/ink/ink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9" r:id="rId4"/>
    <p:sldId id="288" r:id="rId5"/>
    <p:sldId id="262" r:id="rId6"/>
    <p:sldId id="339" r:id="rId7"/>
    <p:sldId id="292" r:id="rId8"/>
    <p:sldId id="294" r:id="rId9"/>
    <p:sldId id="295" r:id="rId10"/>
    <p:sldId id="340" r:id="rId11"/>
    <p:sldId id="274" r:id="rId12"/>
    <p:sldId id="297" r:id="rId13"/>
    <p:sldId id="275" r:id="rId14"/>
    <p:sldId id="296" r:id="rId15"/>
    <p:sldId id="328" r:id="rId16"/>
    <p:sldId id="329" r:id="rId17"/>
    <p:sldId id="330" r:id="rId18"/>
    <p:sldId id="331" r:id="rId19"/>
    <p:sldId id="341" r:id="rId20"/>
    <p:sldId id="302" r:id="rId21"/>
    <p:sldId id="277" r:id="rId22"/>
    <p:sldId id="305" r:id="rId23"/>
    <p:sldId id="306" r:id="rId24"/>
    <p:sldId id="307" r:id="rId25"/>
    <p:sldId id="308" r:id="rId26"/>
    <p:sldId id="309" r:id="rId27"/>
    <p:sldId id="322" r:id="rId28"/>
    <p:sldId id="311" r:id="rId29"/>
    <p:sldId id="313" r:id="rId30"/>
    <p:sldId id="312" r:id="rId31"/>
    <p:sldId id="342" r:id="rId32"/>
    <p:sldId id="318" r:id="rId33"/>
    <p:sldId id="303" r:id="rId34"/>
    <p:sldId id="279" r:id="rId35"/>
    <p:sldId id="280" r:id="rId36"/>
    <p:sldId id="320" r:id="rId37"/>
    <p:sldId id="321" r:id="rId38"/>
    <p:sldId id="343" r:id="rId39"/>
    <p:sldId id="282" r:id="rId40"/>
    <p:sldId id="281" r:id="rId41"/>
    <p:sldId id="284" r:id="rId42"/>
    <p:sldId id="319" r:id="rId43"/>
    <p:sldId id="278" r:id="rId44"/>
    <p:sldId id="327" r:id="rId45"/>
    <p:sldId id="326" r:id="rId46"/>
    <p:sldId id="334" r:id="rId47"/>
    <p:sldId id="336" r:id="rId48"/>
    <p:sldId id="337" r:id="rId49"/>
    <p:sldId id="335" r:id="rId50"/>
    <p:sldId id="338" r:id="rId51"/>
  </p:sldIdLst>
  <p:sldSz cx="12192000" cy="6858000"/>
  <p:notesSz cx="7559675" cy="10691813"/>
  <p:defaultTextStyle>
    <a:defPPr>
      <a:defRPr lang="fr-T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E63"/>
    <a:srgbClr val="334469"/>
    <a:srgbClr val="30648D"/>
    <a:srgbClr val="2F6A93"/>
    <a:srgbClr val="8DABCF"/>
    <a:srgbClr val="EAEFF6"/>
    <a:srgbClr val="325178"/>
    <a:srgbClr val="2F658E"/>
    <a:srgbClr val="2F6992"/>
    <a:srgbClr val="315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41" autoAdjust="0"/>
  </p:normalViewPr>
  <p:slideViewPr>
    <p:cSldViewPr snapToGrid="0">
      <p:cViewPr varScale="1">
        <p:scale>
          <a:sx n="73" d="100"/>
          <a:sy n="73" d="100"/>
        </p:scale>
        <p:origin x="9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E66C8E5-D7FA-8102-BA32-E674F979C6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TN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456EB6-EC5F-34C3-B402-D3042CE264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1C35D-74D3-4FE6-98A8-B5BF165A3A00}" type="datetimeFigureOut">
              <a:rPr lang="fr-TN" smtClean="0"/>
              <a:t>07/04/2024</a:t>
            </a:fld>
            <a:endParaRPr lang="fr-TN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F4AB9B-6260-A828-BE03-DAAA7EC5A3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TN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9E37B6-54A4-D71A-BB66-4010815495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6FB40-A2D5-4C4F-9CF5-B1FE9777AB7B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094101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23:11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1178 123 24575,'-498'0'0,"570"0"0,428 17 0,28-4 0,-336-15 0,-78 4 0,125-5 0,-234 2 0,0 0 0,0 0 0,0 0 0,0-1 0,0 0 0,0 0 0,6-4 0,-10 5 0,-1 1 0,1 0 0,0-1 0,-1 1 0,1-1 0,0 1 0,-1-1 0,1 0 0,-1 1 0,1-1 0,-1 0 0,1 1 0,-1-1 0,1 0 0,-1 1 0,0-1 0,1 0 0,-1 0 0,0 0 0,1-1 0,-2 1 0,1 0 0,0 0 0,-1 1 0,1-1 0,-1 0 0,1 0 0,-1 0 0,0 1 0,1-1 0,-1 0 0,0 0 0,0 1 0,1-1 0,-1 1 0,0-1 0,0 1 0,0-1 0,0 1 0,1-1 0,-1 1 0,0 0 0,0-1 0,-1 1 0,-17-5 0,1 2 0,-1 0 0,1 0 0,-1 2 0,0 0 0,0 2 0,-19 2 0,-13-1 0,-1048 0 0,609-3 0,441 4 0,1 2 0,-70 17 0,103-20 0,-45 15 0,-21 4 0,74-20 0,0 0 0,1 0 0,-1-1 0,0 0 0,1 0 0,-1-1 0,0 0 0,1 0 0,-12-3 0,11-1 0,0 1 0,1-1 0,-1 0 0,1 0 0,0 0 0,0-1 0,1 0 0,0-1 0,0 1 0,-8-14 0,-1 0 0,11 17 0,1 1 0,0-1 0,1 0 0,-1 0 0,0 0 0,1 0 0,0 0 0,-1 0 0,0-7 0,2 9 0,0 0 0,0 0 0,0 0 0,0 0 0,1 0 0,-1 0 0,0 0 0,1 0 0,-1 0 0,1 0 0,-1 0 0,1 0 0,-1 1 0,1-1 0,-1 0 0,1 0 0,0 0 0,0 1 0,-1-1 0,1 1 0,0-1 0,0 0 0,0 1 0,0-1 0,-1 1 0,1 0 0,0-1 0,0 1 0,0 0 0,0-1 0,0 1 0,0 0 0,0 0 0,0 0 0,0 0 0,1 0 0,41-4 0,-1 1 0,0 3 0,43 4 0,11 0 0,474-3 0,-537-1 0,44 6 0,-67-4 0,1-1 0,-1 2 0,-1-1 0,1 1 0,0 1 0,-1-1 0,1 2 0,13 8 0,-19-9 0,0 0 0,0 0 0,-1 0 0,1 0 0,-1 1 0,0-1 0,0 1 0,-1 0 0,1 0 0,-1 0 0,0 0 0,-1 0 0,1 1 0,-1-1 0,0 0 0,-1 1 0,1 10 0,0 9 0,-2 0 0,-5 37 0,5-59 0,-1 7 0,0-1 0,-1 1 0,0-1 0,-1 0 0,0 0 0,0 0 0,-1-1 0,0 1 0,-1-1 0,0 0 0,0-1 0,0 1 0,-1-1 0,0-1 0,-15 11 0,-12 7 0,0-1 0,-55 25 0,48-26 0,6-5 0,-42 14 0,-17 8 0,60-22 0,-1-2 0,-55 16 0,71-26 0,0-1 0,0-1 0,-1 0 0,1-2 0,-1 0 0,-31-3 0,45 1 0,1 0 0,-1-1 0,1 1 0,-1-1 0,1 0 0,0 0 0,0-1 0,0 1 0,0-1 0,0 0 0,1-1 0,-1 1 0,1-1 0,0 0 0,0 0 0,0 0 0,1-1 0,-1 1 0,1-1 0,-4-7 0,4 7 0,0-1 0,1 0 0,0-1 0,0 1 0,0 0 0,1 0 0,-1-1 0,2 1 0,-1-1 0,1 0 0,0 1 0,0-1 0,0 1 0,1-1 0,0 1 0,1 0 0,2-9 0,-2 11 0,0 0 0,0 0 0,1 0 0,-1 1 0,1-1 0,-1 1 0,1-1 0,0 1 0,1 0 0,-1 0 0,0 1 0,1-1 0,0 1 0,-1 0 0,1 0 0,0 0 0,0 0 0,0 0 0,7-1 0,0 1 0,0-1 0,0 2 0,0-1 0,0 2 0,0-1 0,18 3 0,-26-2 0,-1 1 0,0-1 0,1 1 0,-1-1 0,0 1 0,0 0 0,0 0 0,1 0 0,-1 0 0,0 0 0,0 1 0,0-1 0,-1 0 0,1 1 0,0 0 0,0-1 0,-1 1 0,1 0 0,-1 0 0,0 0 0,1 0 0,-1 0 0,0 0 0,0 0 0,0 0 0,-1 1 0,1-1 0,0 0 0,-1 1 0,1-1 0,-1 0 0,0 5 0,0-2 0,0 0 0,0 0 0,-1 0 0,1 1 0,-1-1 0,0 0 0,-1 0 0,1 0 0,-1 0 0,0-1 0,0 1 0,-1 0 0,1-1 0,-5 6 0,3-5 0,3-4 0,-1 0 0,1 1 0,0-1 0,0 1 0,0-1 0,0 0 0,0 1 0,0 0 0,0-1 0,0 1 0,1 0 0,-2 2 0,3-3 0,0 0 0,-1 0 0,1 0 0,0 0 0,0 0 0,0-1 0,0 1 0,0 0 0,-1-1 0,1 1 0,0 0 0,1-1 0,-1 1 0,0-1 0,0 0 0,0 1 0,0-1 0,0 0 0,0 0 0,0 1 0,1-1 0,-1 0 0,0 0 0,0 0 0,2-1 0,42 5 0,65-4 0,-71-2 0,0 3 0,68 8 0,-91-4 171,-20-1 0,-26 1-1878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TN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F8428-CD7F-40B2-84BA-6A7934C87880}" type="datetimeFigureOut">
              <a:rPr lang="fr-TN" smtClean="0"/>
              <a:t>07/04/2024</a:t>
            </a:fld>
            <a:endParaRPr lang="fr-TN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TN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TN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620CD-23DC-41D0-9588-98C031D30BD2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3469909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T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620CD-23DC-41D0-9588-98C031D30BD2}" type="slidenum">
              <a:rPr lang="fr-TN" smtClean="0"/>
              <a:t>2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697560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T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620CD-23DC-41D0-9588-98C031D30BD2}" type="slidenum">
              <a:rPr lang="fr-TN" smtClean="0"/>
              <a:t>13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08497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T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620CD-23DC-41D0-9588-98C031D30BD2}" type="slidenum">
              <a:rPr lang="fr-TN" smtClean="0"/>
              <a:t>14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006174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T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620CD-23DC-41D0-9588-98C031D30BD2}" type="slidenum">
              <a:rPr lang="fr-TN" smtClean="0"/>
              <a:t>15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019260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T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620CD-23DC-41D0-9588-98C031D30BD2}" type="slidenum">
              <a:rPr lang="fr-TN" smtClean="0"/>
              <a:t>16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366671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T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620CD-23DC-41D0-9588-98C031D30BD2}" type="slidenum">
              <a:rPr lang="fr-TN" smtClean="0"/>
              <a:t>17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689885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T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620CD-23DC-41D0-9588-98C031D30BD2}" type="slidenum">
              <a:rPr lang="fr-TN" smtClean="0"/>
              <a:t>19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988127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T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620CD-23DC-41D0-9588-98C031D30BD2}" type="slidenum">
              <a:rPr lang="fr-TN" smtClean="0"/>
              <a:t>20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471048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T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620CD-23DC-41D0-9588-98C031D30BD2}" type="slidenum">
              <a:rPr lang="fr-TN" smtClean="0"/>
              <a:t>21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062759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T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620CD-23DC-41D0-9588-98C031D30BD2}" type="slidenum">
              <a:rPr lang="fr-TN" smtClean="0"/>
              <a:t>22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601666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T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620CD-23DC-41D0-9588-98C031D30BD2}" type="slidenum">
              <a:rPr lang="fr-TN" smtClean="0"/>
              <a:t>23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569053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T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620CD-23DC-41D0-9588-98C031D30BD2}" type="slidenum">
              <a:rPr lang="fr-TN" smtClean="0"/>
              <a:t>3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712073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T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620CD-23DC-41D0-9588-98C031D30BD2}" type="slidenum">
              <a:rPr lang="fr-TN" smtClean="0"/>
              <a:t>24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72573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T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620CD-23DC-41D0-9588-98C031D30BD2}" type="slidenum">
              <a:rPr lang="fr-TN" smtClean="0"/>
              <a:t>25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7832425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T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620CD-23DC-41D0-9588-98C031D30BD2}" type="slidenum">
              <a:rPr lang="fr-TN" smtClean="0"/>
              <a:t>26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2664861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T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620CD-23DC-41D0-9588-98C031D30BD2}" type="slidenum">
              <a:rPr lang="fr-TN" smtClean="0"/>
              <a:t>27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8411543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T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620CD-23DC-41D0-9588-98C031D30BD2}" type="slidenum">
              <a:rPr lang="fr-TN" smtClean="0"/>
              <a:t>28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200295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T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620CD-23DC-41D0-9588-98C031D30BD2}" type="slidenum">
              <a:rPr lang="fr-TN" smtClean="0"/>
              <a:t>29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997917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T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620CD-23DC-41D0-9588-98C031D30BD2}" type="slidenum">
              <a:rPr lang="fr-TN" smtClean="0"/>
              <a:t>31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9014332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T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620CD-23DC-41D0-9588-98C031D30BD2}" type="slidenum">
              <a:rPr lang="fr-TN" smtClean="0"/>
              <a:t>32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2787107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T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620CD-23DC-41D0-9588-98C031D30BD2}" type="slidenum">
              <a:rPr lang="fr-TN" smtClean="0"/>
              <a:t>33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2860711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T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620CD-23DC-41D0-9588-98C031D30BD2}" type="slidenum">
              <a:rPr lang="fr-TN" smtClean="0"/>
              <a:t>34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745283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T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620CD-23DC-41D0-9588-98C031D30BD2}" type="slidenum">
              <a:rPr lang="fr-TN" smtClean="0"/>
              <a:t>4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1215773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T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620CD-23DC-41D0-9588-98C031D30BD2}" type="slidenum">
              <a:rPr lang="fr-TN" smtClean="0"/>
              <a:t>35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5127816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T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620CD-23DC-41D0-9588-98C031D30BD2}" type="slidenum">
              <a:rPr lang="fr-TN" smtClean="0"/>
              <a:t>36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5970266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T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620CD-23DC-41D0-9588-98C031D30BD2}" type="slidenum">
              <a:rPr lang="fr-TN" smtClean="0"/>
              <a:t>38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6821464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T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620CD-23DC-41D0-9588-98C031D30BD2}" type="slidenum">
              <a:rPr lang="fr-TN" smtClean="0"/>
              <a:t>39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0150013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T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620CD-23DC-41D0-9588-98C031D30BD2}" type="slidenum">
              <a:rPr lang="fr-TN" smtClean="0"/>
              <a:t>40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8717634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T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620CD-23DC-41D0-9588-98C031D30BD2}" type="slidenum">
              <a:rPr lang="fr-TN" smtClean="0"/>
              <a:t>41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735987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T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620CD-23DC-41D0-9588-98C031D30BD2}" type="slidenum">
              <a:rPr lang="fr-TN" smtClean="0"/>
              <a:t>42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2706055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T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620CD-23DC-41D0-9588-98C031D30BD2}" type="slidenum">
              <a:rPr lang="fr-TN" smtClean="0"/>
              <a:t>43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0312508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T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620CD-23DC-41D0-9588-98C031D30BD2}" type="slidenum">
              <a:rPr lang="fr-TN" smtClean="0"/>
              <a:t>44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0900093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T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620CD-23DC-41D0-9588-98C031D30BD2}" type="slidenum">
              <a:rPr lang="fr-TN" smtClean="0"/>
              <a:t>45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349586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T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620CD-23DC-41D0-9588-98C031D30BD2}" type="slidenum">
              <a:rPr lang="fr-TN" smtClean="0"/>
              <a:t>6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8394045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T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620CD-23DC-41D0-9588-98C031D30BD2}" type="slidenum">
              <a:rPr lang="fr-TN" smtClean="0"/>
              <a:t>46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4943566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T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620CD-23DC-41D0-9588-98C031D30BD2}" type="slidenum">
              <a:rPr lang="fr-TN" smtClean="0"/>
              <a:t>47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9841707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T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620CD-23DC-41D0-9588-98C031D30BD2}" type="slidenum">
              <a:rPr lang="fr-TN" smtClean="0"/>
              <a:t>48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8428026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T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620CD-23DC-41D0-9588-98C031D30BD2}" type="slidenum">
              <a:rPr lang="fr-TN" smtClean="0"/>
              <a:t>49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267087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T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620CD-23DC-41D0-9588-98C031D30BD2}" type="slidenum">
              <a:rPr lang="fr-TN" smtClean="0"/>
              <a:t>7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13120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T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620CD-23DC-41D0-9588-98C031D30BD2}" type="slidenum">
              <a:rPr lang="fr-TN" smtClean="0"/>
              <a:t>8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860116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T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620CD-23DC-41D0-9588-98C031D30BD2}" type="slidenum">
              <a:rPr lang="fr-TN" smtClean="0"/>
              <a:t>10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542745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T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620CD-23DC-41D0-9588-98C031D30BD2}" type="slidenum">
              <a:rPr lang="fr-TN" smtClean="0"/>
              <a:t>11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020543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TN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620CD-23DC-41D0-9588-98C031D30BD2}" type="slidenum">
              <a:rPr lang="fr-TN" smtClean="0"/>
              <a:t>12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24097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6040800"/>
            <a:ext cx="12190680" cy="815760"/>
          </a:xfrm>
          <a:custGeom>
            <a:avLst/>
            <a:gdLst>
              <a:gd name="textAreaLeft" fmla="*/ 0 w 12190680"/>
              <a:gd name="textAreaRight" fmla="*/ 12191400 w 12190680"/>
              <a:gd name="textAreaTop" fmla="*/ 0 h 815760"/>
              <a:gd name="textAreaBottom" fmla="*/ 816480 h 815760"/>
            </a:gdLst>
            <a:ahLst/>
            <a:cxnLst/>
            <a:rect l="textAreaLeft" t="textAreaTop" r="textAreaRight" b="textAreaBottom"/>
            <a:pathLst>
              <a:path w="12192000" h="817125">
                <a:moveTo>
                  <a:pt x="0" y="1"/>
                </a:moveTo>
                <a:lnTo>
                  <a:pt x="1157592" y="0"/>
                </a:lnTo>
                <a:cubicBezTo>
                  <a:pt x="1460918" y="2065"/>
                  <a:pt x="1556093" y="484406"/>
                  <a:pt x="1760706" y="486381"/>
                </a:cubicBezTo>
                <a:lnTo>
                  <a:pt x="12192000" y="486381"/>
                </a:lnTo>
                <a:lnTo>
                  <a:pt x="12192000" y="817125"/>
                </a:lnTo>
                <a:lnTo>
                  <a:pt x="0" y="817125"/>
                </a:lnTo>
                <a:lnTo>
                  <a:pt x="0" y="1"/>
                </a:lnTo>
                <a:close/>
              </a:path>
            </a:pathLst>
          </a:custGeom>
          <a:gradFill rotWithShape="0">
            <a:gsLst>
              <a:gs pos="0">
                <a:srgbClr val="257AA5"/>
              </a:gs>
              <a:gs pos="100000">
                <a:srgbClr val="33385C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" name="CustomShape 2"/>
          <p:cNvSpPr/>
          <p:nvPr/>
        </p:nvSpPr>
        <p:spPr>
          <a:xfrm>
            <a:off x="0" y="0"/>
            <a:ext cx="12190680" cy="884880"/>
          </a:xfrm>
          <a:custGeom>
            <a:avLst/>
            <a:gdLst>
              <a:gd name="textAreaLeft" fmla="*/ 0 w 12190680"/>
              <a:gd name="textAreaRight" fmla="*/ 12191400 w 12190680"/>
              <a:gd name="textAreaTop" fmla="*/ 0 h 884880"/>
              <a:gd name="textAreaBottom" fmla="*/ 885600 h 884880"/>
            </a:gdLst>
            <a:ahLst/>
            <a:cxnLst/>
            <a:rect l="textAreaLeft" t="textAreaTop" r="textAreaRight" b="textAreaBottom"/>
            <a:pathLst>
              <a:path w="12192000" h="886433">
                <a:moveTo>
                  <a:pt x="0" y="0"/>
                </a:moveTo>
                <a:lnTo>
                  <a:pt x="8429896" y="0"/>
                </a:lnTo>
                <a:lnTo>
                  <a:pt x="8429896" y="677"/>
                </a:lnTo>
                <a:lnTo>
                  <a:pt x="8519685" y="677"/>
                </a:lnTo>
                <a:cubicBezTo>
                  <a:pt x="8823011" y="3806"/>
                  <a:pt x="8918186" y="734566"/>
                  <a:pt x="9122799" y="737559"/>
                </a:cubicBezTo>
                <a:lnTo>
                  <a:pt x="9222155" y="737559"/>
                </a:lnTo>
                <a:lnTo>
                  <a:pt x="9222155" y="738281"/>
                </a:lnTo>
                <a:lnTo>
                  <a:pt x="12191999" y="738281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886433"/>
                </a:lnTo>
                <a:lnTo>
                  <a:pt x="0" y="886433"/>
                </a:lnTo>
                <a:close/>
              </a:path>
            </a:pathLst>
          </a:custGeom>
          <a:gradFill rotWithShape="0">
            <a:gsLst>
              <a:gs pos="0">
                <a:srgbClr val="33385C"/>
              </a:gs>
              <a:gs pos="100000">
                <a:srgbClr val="2579A4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-3600" y="6255000"/>
            <a:ext cx="1759320" cy="608040"/>
          </a:xfrm>
          <a:custGeom>
            <a:avLst/>
            <a:gdLst>
              <a:gd name="textAreaLeft" fmla="*/ 0 w 1759320"/>
              <a:gd name="textAreaRight" fmla="*/ 1760040 w 1759320"/>
              <a:gd name="textAreaTop" fmla="*/ 0 h 608040"/>
              <a:gd name="textAreaBottom" fmla="*/ 608760 h 608040"/>
            </a:gdLst>
            <a:ahLst/>
            <a:cxnLst/>
            <a:rect l="textAreaLeft" t="textAreaTop" r="textAreaRight" b="textAreaBottom"/>
            <a:pathLst>
              <a:path w="1760706" h="491543">
                <a:moveTo>
                  <a:pt x="0" y="1"/>
                </a:moveTo>
                <a:lnTo>
                  <a:pt x="1157592" y="0"/>
                </a:lnTo>
                <a:cubicBezTo>
                  <a:pt x="1460918" y="2065"/>
                  <a:pt x="1556093" y="484406"/>
                  <a:pt x="1760706" y="486381"/>
                </a:cubicBezTo>
                <a:lnTo>
                  <a:pt x="3464" y="491543"/>
                </a:lnTo>
                <a:cubicBezTo>
                  <a:pt x="2309" y="327696"/>
                  <a:pt x="1155" y="163848"/>
                  <a:pt x="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90720" y="6279840"/>
            <a:ext cx="1185480" cy="576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200" b="0" strike="noStrike" spc="-1">
                <a:solidFill>
                  <a:srgbClr val="2F486E"/>
                </a:solidFill>
                <a:latin typeface="Calibri"/>
                <a:ea typeface="DejaVu Sans"/>
              </a:rPr>
              <a:t>Your Company Logo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Picture 2" descr="https://arms.eurosime.org/custom/logo.png"/>
          <p:cNvPicPr/>
          <p:nvPr/>
        </p:nvPicPr>
        <p:blipFill>
          <a:blip r:embed="rId14"/>
          <a:stretch/>
        </p:blipFill>
        <p:spPr>
          <a:xfrm>
            <a:off x="10656360" y="-12600"/>
            <a:ext cx="1522440" cy="760680"/>
          </a:xfrm>
          <a:prstGeom prst="rect">
            <a:avLst/>
          </a:prstGeom>
          <a:ln w="0">
            <a:noFill/>
          </a:ln>
        </p:spPr>
      </p:pic>
      <p:pic>
        <p:nvPicPr>
          <p:cNvPr id="5" name="Picture 12"/>
          <p:cNvPicPr/>
          <p:nvPr/>
        </p:nvPicPr>
        <p:blipFill>
          <a:blip r:embed="rId15"/>
          <a:stretch/>
        </p:blipFill>
        <p:spPr>
          <a:xfrm>
            <a:off x="9054360" y="44280"/>
            <a:ext cx="1618920" cy="64692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fr-FR" sz="4400" b="0" strike="noStrike" spc="-1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T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mailto:mehdi.ghrabli1@ens-paris-saclay.f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ink/ink11.xm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5.png"/><Relationship Id="rId4" Type="http://schemas.openxmlformats.org/officeDocument/2006/relationships/image" Target="../media/image100.png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ink/ink12.xm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1.png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3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1000.png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ink/ink14.xml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6.png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5.xm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5.png"/><Relationship Id="rId5" Type="http://schemas.openxmlformats.org/officeDocument/2006/relationships/image" Target="../media/image26.png"/><Relationship Id="rId10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6.xml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5.png"/><Relationship Id="rId5" Type="http://schemas.openxmlformats.org/officeDocument/2006/relationships/image" Target="../media/image26.png"/><Relationship Id="rId10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7.xm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5.png"/><Relationship Id="rId5" Type="http://schemas.openxmlformats.org/officeDocument/2006/relationships/image" Target="../media/image26.png"/><Relationship Id="rId10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8.xm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5.png"/><Relationship Id="rId5" Type="http://schemas.openxmlformats.org/officeDocument/2006/relationships/image" Target="../media/image26.png"/><Relationship Id="rId10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20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33.png"/><Relationship Id="rId4" Type="http://schemas.openxmlformats.org/officeDocument/2006/relationships/image" Target="../media/image10.png"/><Relationship Id="rId9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00.png"/><Relationship Id="rId10" Type="http://schemas.openxmlformats.org/officeDocument/2006/relationships/image" Target="../media/image5.png"/><Relationship Id="rId4" Type="http://schemas.openxmlformats.org/officeDocument/2006/relationships/customXml" Target="../ink/ink21.xml"/><Relationship Id="rId9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5" Type="http://schemas.openxmlformats.org/officeDocument/2006/relationships/image" Target="../media/image101.png"/><Relationship Id="rId10" Type="http://schemas.openxmlformats.org/officeDocument/2006/relationships/image" Target="../media/image4.png"/><Relationship Id="rId4" Type="http://schemas.openxmlformats.org/officeDocument/2006/relationships/customXml" Target="../ink/ink22.xml"/><Relationship Id="rId9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7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.png"/><Relationship Id="rId5" Type="http://schemas.openxmlformats.org/officeDocument/2006/relationships/image" Target="../media/image101.png"/><Relationship Id="rId10" Type="http://schemas.openxmlformats.org/officeDocument/2006/relationships/image" Target="../media/image3.png"/><Relationship Id="rId4" Type="http://schemas.openxmlformats.org/officeDocument/2006/relationships/customXml" Target="../ink/ink23.xml"/><Relationship Id="rId9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5.png"/><Relationship Id="rId3" Type="http://schemas.openxmlformats.org/officeDocument/2006/relationships/image" Target="../media/image31.png"/><Relationship Id="rId7" Type="http://schemas.openxmlformats.org/officeDocument/2006/relationships/image" Target="../media/image37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3.png"/><Relationship Id="rId5" Type="http://schemas.openxmlformats.org/officeDocument/2006/relationships/image" Target="../media/image101.png"/><Relationship Id="rId10" Type="http://schemas.openxmlformats.org/officeDocument/2006/relationships/image" Target="../media/image39.png"/><Relationship Id="rId4" Type="http://schemas.openxmlformats.org/officeDocument/2006/relationships/customXml" Target="../ink/ink24.xml"/><Relationship Id="rId9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.png"/><Relationship Id="rId3" Type="http://schemas.openxmlformats.org/officeDocument/2006/relationships/image" Target="../media/image31.png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0.png"/><Relationship Id="rId5" Type="http://schemas.openxmlformats.org/officeDocument/2006/relationships/image" Target="../media/image101.png"/><Relationship Id="rId15" Type="http://schemas.openxmlformats.org/officeDocument/2006/relationships/image" Target="../media/image5.png"/><Relationship Id="rId10" Type="http://schemas.openxmlformats.org/officeDocument/2006/relationships/image" Target="../media/image39.png"/><Relationship Id="rId4" Type="http://schemas.openxmlformats.org/officeDocument/2006/relationships/customXml" Target="../ink/ink25.xml"/><Relationship Id="rId9" Type="http://schemas.openxmlformats.org/officeDocument/2006/relationships/image" Target="../media/image38.png"/><Relationship Id="rId1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.png"/><Relationship Id="rId3" Type="http://schemas.openxmlformats.org/officeDocument/2006/relationships/image" Target="../media/image3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0.png"/><Relationship Id="rId5" Type="http://schemas.openxmlformats.org/officeDocument/2006/relationships/image" Target="../media/image101.png"/><Relationship Id="rId15" Type="http://schemas.openxmlformats.org/officeDocument/2006/relationships/image" Target="../media/image5.png"/><Relationship Id="rId10" Type="http://schemas.openxmlformats.org/officeDocument/2006/relationships/image" Target="../media/image39.png"/><Relationship Id="rId4" Type="http://schemas.openxmlformats.org/officeDocument/2006/relationships/customXml" Target="../ink/ink26.xml"/><Relationship Id="rId9" Type="http://schemas.openxmlformats.org/officeDocument/2006/relationships/image" Target="../media/image38.png"/><Relationship Id="rId1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.png"/><Relationship Id="rId3" Type="http://schemas.openxmlformats.org/officeDocument/2006/relationships/image" Target="../media/image3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0.png"/><Relationship Id="rId5" Type="http://schemas.openxmlformats.org/officeDocument/2006/relationships/image" Target="../media/image101.png"/><Relationship Id="rId15" Type="http://schemas.openxmlformats.org/officeDocument/2006/relationships/image" Target="../media/image5.png"/><Relationship Id="rId10" Type="http://schemas.openxmlformats.org/officeDocument/2006/relationships/image" Target="../media/image39.png"/><Relationship Id="rId4" Type="http://schemas.openxmlformats.org/officeDocument/2006/relationships/customXml" Target="../ink/ink27.xml"/><Relationship Id="rId9" Type="http://schemas.openxmlformats.org/officeDocument/2006/relationships/image" Target="../media/image38.png"/><Relationship Id="rId1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28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3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4.png"/><Relationship Id="rId3" Type="http://schemas.openxmlformats.org/officeDocument/2006/relationships/customXml" Target="../ink/ink29.xml"/><Relationship Id="rId7" Type="http://schemas.openxmlformats.org/officeDocument/2006/relationships/image" Target="../media/image45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0" Type="http://schemas.openxmlformats.org/officeDocument/2006/relationships/image" Target="../media/image48.png"/><Relationship Id="rId4" Type="http://schemas.openxmlformats.org/officeDocument/2006/relationships/image" Target="../media/image10.png"/><Relationship Id="rId9" Type="http://schemas.openxmlformats.org/officeDocument/2006/relationships/image" Target="../media/image47.png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3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3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30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51.png"/><Relationship Id="rId4" Type="http://schemas.openxmlformats.org/officeDocument/2006/relationships/image" Target="../media/image10.png"/><Relationship Id="rId9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customXml" Target="../ink/ink32.xml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0.png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ink/ink33.xml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0.png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0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5.png"/><Relationship Id="rId3" Type="http://schemas.openxmlformats.org/officeDocument/2006/relationships/customXml" Target="../ink/ink35.xml"/><Relationship Id="rId7" Type="http://schemas.openxmlformats.org/officeDocument/2006/relationships/image" Target="../media/image57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3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100.png"/><Relationship Id="rId9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5.png"/><Relationship Id="rId3" Type="http://schemas.openxmlformats.org/officeDocument/2006/relationships/customXml" Target="../ink/ink36.xml"/><Relationship Id="rId7" Type="http://schemas.openxmlformats.org/officeDocument/2006/relationships/image" Target="../media/image63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3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10.png"/><Relationship Id="rId9" Type="http://schemas.openxmlformats.org/officeDocument/2006/relationships/image" Target="../media/image6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5.png"/><Relationship Id="rId3" Type="http://schemas.openxmlformats.org/officeDocument/2006/relationships/customXml" Target="../ink/ink37.xml"/><Relationship Id="rId7" Type="http://schemas.openxmlformats.org/officeDocument/2006/relationships/image" Target="../media/image69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10.png"/><Relationship Id="rId9" Type="http://schemas.openxmlformats.org/officeDocument/2006/relationships/image" Target="../media/image7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4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40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4.png"/><Relationship Id="rId4" Type="http://schemas.openxmlformats.org/officeDocument/2006/relationships/image" Target="../media/image310.png"/><Relationship Id="rId9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0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customXml" Target="../ink/ink42.xml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0.png"/><Relationship Id="rId11" Type="http://schemas.openxmlformats.org/officeDocument/2006/relationships/image" Target="../media/image5.png"/><Relationship Id="rId5" Type="http://schemas.openxmlformats.org/officeDocument/2006/relationships/image" Target="../media/image76.png"/><Relationship Id="rId10" Type="http://schemas.openxmlformats.org/officeDocument/2006/relationships/image" Target="../media/image4.png"/><Relationship Id="rId4" Type="http://schemas.openxmlformats.org/officeDocument/2006/relationships/image" Target="../media/image680.png"/><Relationship Id="rId9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ink/ink43.xml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0.png"/><Relationship Id="rId5" Type="http://schemas.openxmlformats.org/officeDocument/2006/relationships/image" Target="../media/image79.png"/><Relationship Id="rId10" Type="http://schemas.openxmlformats.org/officeDocument/2006/relationships/image" Target="../media/image5.png"/><Relationship Id="rId4" Type="http://schemas.openxmlformats.org/officeDocument/2006/relationships/image" Target="../media/image1000.png"/><Relationship Id="rId9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ink/ink44.xm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0.png"/><Relationship Id="rId5" Type="http://schemas.openxmlformats.org/officeDocument/2006/relationships/image" Target="../media/image84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ink/ink45.xm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46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80.png"/><Relationship Id="rId4" Type="http://schemas.openxmlformats.org/officeDocument/2006/relationships/image" Target="../media/image9.png"/><Relationship Id="rId9" Type="http://schemas.openxmlformats.org/officeDocument/2006/relationships/image" Target="../media/image8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customXml" Target="../ink/ink47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customXml" Target="../ink/ink48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customXml" Target="../ink/ink49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8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5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customXml" Target="../ink/ink50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7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10" Type="http://schemas.openxmlformats.org/officeDocument/2006/relationships/image" Target="../media/image12.jpg"/><Relationship Id="rId4" Type="http://schemas.openxmlformats.org/officeDocument/2006/relationships/image" Target="../media/image10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8.xml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5" Type="http://schemas.openxmlformats.org/officeDocument/2006/relationships/image" Target="../media/image14.png"/><Relationship Id="rId10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customXml" Target="../ink/ink9.xml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image" Target="../media/image4.png"/><Relationship Id="rId4" Type="http://schemas.openxmlformats.org/officeDocument/2006/relationships/image" Target="../media/image310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1193800" y="4092050"/>
            <a:ext cx="980440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Mehdi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Ghrabli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Mounira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Bouarroudj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Ludovic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Chamoin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Emanuel Aldea</a:t>
            </a:r>
          </a:p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  <a:hlinkClick r:id="rId4"/>
              </a:rPr>
              <a:t>mehdi.ghrabli1@ens-paris-saclay.fr</a:t>
            </a:r>
            <a:endParaRPr lang="en-US" sz="24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CNRS, SATIE &amp; LMPS Laboratories</a:t>
            </a:r>
          </a:p>
        </p:txBody>
      </p:sp>
      <p:sp>
        <p:nvSpPr>
          <p:cNvPr id="90" name="TextShape 3"/>
          <p:cNvSpPr/>
          <p:nvPr/>
        </p:nvSpPr>
        <p:spPr>
          <a:xfrm>
            <a:off x="433400" y="1974010"/>
            <a:ext cx="11325200" cy="164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dirty="0"/>
              <a:t>Hybrid modeling for remaining useful life prediction in power module prognosis </a:t>
            </a:r>
            <a:endParaRPr lang="en-US" sz="4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 2" descr="Une image contenant Graphique, cercle, Police, logo&#10;&#10;Description générée automatiquement">
            <a:extLst>
              <a:ext uri="{FF2B5EF4-FFF2-40B4-BE49-F238E27FC236}">
                <a16:creationId xmlns:a16="http://schemas.microsoft.com/office/drawing/2014/main" id="{58C047DF-5072-CB0F-5416-31252D32B7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" y="6323705"/>
            <a:ext cx="464160" cy="464160"/>
          </a:xfrm>
          <a:prstGeom prst="rect">
            <a:avLst/>
          </a:prstGeom>
        </p:spPr>
      </p:pic>
      <p:sp>
        <p:nvSpPr>
          <p:cNvPr id="2" name="TextShape 2">
            <a:extLst>
              <a:ext uri="{FF2B5EF4-FFF2-40B4-BE49-F238E27FC236}">
                <a16:creationId xmlns:a16="http://schemas.microsoft.com/office/drawing/2014/main" id="{6B954A2E-7F31-CB3A-01BE-4379A0A3CC94}"/>
              </a:ext>
            </a:extLst>
          </p:cNvPr>
          <p:cNvSpPr/>
          <p:nvPr/>
        </p:nvSpPr>
        <p:spPr>
          <a:xfrm>
            <a:off x="5863040" y="567234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latin typeface="Arial"/>
                <a:ea typeface="DejaVu Sans"/>
              </a:rPr>
              <a:t>April 8, 2024</a:t>
            </a:r>
          </a:p>
        </p:txBody>
      </p:sp>
      <p:pic>
        <p:nvPicPr>
          <p:cNvPr id="6" name="Picture 5" descr="A logo with text on it&#10;&#10;Description automatically generated">
            <a:extLst>
              <a:ext uri="{FF2B5EF4-FFF2-40B4-BE49-F238E27FC236}">
                <a16:creationId xmlns:a16="http://schemas.microsoft.com/office/drawing/2014/main" id="{0F2F9651-2ADA-2811-A323-06BD00DD74C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7" y="6167862"/>
            <a:ext cx="922172" cy="464160"/>
          </a:xfrm>
          <a:prstGeom prst="rect">
            <a:avLst/>
          </a:prstGeom>
        </p:spPr>
      </p:pic>
      <p:pic>
        <p:nvPicPr>
          <p:cNvPr id="8" name="Picture 7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90DE7D9A-E90D-8248-5CA4-5AEE9A7C6F7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4" y="6571704"/>
            <a:ext cx="616376" cy="2674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US" sz="1200" b="0" strike="noStrike" spc="-1" smtClean="0">
                <a:solidFill>
                  <a:srgbClr val="FFFFFF"/>
                </a:solidFill>
                <a:latin typeface="Calibri"/>
                <a:ea typeface="DejaVu Sans"/>
              </a:rPr>
              <a:t>9</a:t>
            </a:fld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TextShape 3"/>
          <p:cNvSpPr/>
          <p:nvPr/>
        </p:nvSpPr>
        <p:spPr>
          <a:xfrm>
            <a:off x="1544200" y="1232177"/>
            <a:ext cx="9142560" cy="164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spc="-1" dirty="0">
                <a:solidFill>
                  <a:srgbClr val="334469"/>
                </a:solidFill>
                <a:latin typeface="Arial"/>
                <a:ea typeface="DejaVu Sans"/>
              </a:rPr>
              <a:t>Introduction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b="0" strike="noStrike" spc="-1" dirty="0">
                <a:solidFill>
                  <a:srgbClr val="333E63"/>
                </a:solidFill>
                <a:latin typeface="Arial"/>
                <a:ea typeface="DejaVu Sans"/>
              </a:rPr>
              <a:t>Damage mechani</a:t>
            </a:r>
            <a:r>
              <a:rPr lang="en-US" sz="2400" spc="-1" dirty="0">
                <a:solidFill>
                  <a:srgbClr val="333E63"/>
                </a:solidFill>
                <a:latin typeface="Arial"/>
                <a:ea typeface="DejaVu Sans"/>
              </a:rPr>
              <a:t>sm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spc="-1" dirty="0">
                <a:solidFill>
                  <a:srgbClr val="333E63"/>
                </a:solidFill>
                <a:latin typeface="Arial"/>
                <a:ea typeface="DejaVu Sans"/>
              </a:rPr>
              <a:t>Datasets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spc="-1" dirty="0">
                <a:solidFill>
                  <a:srgbClr val="B4C0DA"/>
                </a:solidFill>
                <a:latin typeface="Arial"/>
                <a:ea typeface="DejaVu Sans"/>
              </a:rPr>
              <a:t>Methodology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spc="-1" dirty="0">
                <a:solidFill>
                  <a:srgbClr val="B4C0DA"/>
                </a:solidFill>
                <a:latin typeface="Arial"/>
                <a:ea typeface="DejaVu Sans"/>
              </a:rPr>
              <a:t>Results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spc="-1" dirty="0">
                <a:solidFill>
                  <a:srgbClr val="B4C0DA"/>
                </a:solidFill>
                <a:latin typeface="Arial"/>
                <a:ea typeface="DejaVu Sans"/>
              </a:rPr>
              <a:t>Conclusion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334469"/>
              </a:solidFill>
              <a:latin typeface="Arial"/>
              <a:ea typeface="DejaVu Sans"/>
            </a:endParaRPr>
          </a:p>
        </p:txBody>
      </p:sp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OUTLINE</a:t>
            </a:r>
          </a:p>
        </p:txBody>
      </p:sp>
      <p:pic>
        <p:nvPicPr>
          <p:cNvPr id="5" name="Image 2" descr="Une image contenant Graphique, cercle, Police, logo&#10;&#10;Description générée automatiquement">
            <a:extLst>
              <a:ext uri="{FF2B5EF4-FFF2-40B4-BE49-F238E27FC236}">
                <a16:creationId xmlns:a16="http://schemas.microsoft.com/office/drawing/2014/main" id="{9A646F73-9BC0-425E-9FC1-231213C877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" y="6323705"/>
            <a:ext cx="464160" cy="464160"/>
          </a:xfrm>
          <a:prstGeom prst="rect">
            <a:avLst/>
          </a:prstGeom>
        </p:spPr>
      </p:pic>
      <p:pic>
        <p:nvPicPr>
          <p:cNvPr id="6" name="Picture 5" descr="A logo with text on it&#10;&#10;Description automatically generated">
            <a:extLst>
              <a:ext uri="{FF2B5EF4-FFF2-40B4-BE49-F238E27FC236}">
                <a16:creationId xmlns:a16="http://schemas.microsoft.com/office/drawing/2014/main" id="{B30BF855-321A-A60D-15E9-0224051852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7" y="6167862"/>
            <a:ext cx="922172" cy="464160"/>
          </a:xfrm>
          <a:prstGeom prst="rect">
            <a:avLst/>
          </a:prstGeom>
        </p:spPr>
      </p:pic>
      <p:pic>
        <p:nvPicPr>
          <p:cNvPr id="7" name="Picture 6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C6A1B513-AB37-0EE8-D9DA-C702CEACC1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4" y="6571704"/>
            <a:ext cx="616376" cy="2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4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US" sz="1200" b="0" strike="noStrike" spc="-1" smtClean="0">
                <a:solidFill>
                  <a:srgbClr val="FFFFFF"/>
                </a:solidFill>
                <a:latin typeface="Calibri"/>
                <a:ea typeface="DejaVu Sans"/>
              </a:rPr>
              <a:t>10</a:t>
            </a:fld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TextShape 3"/>
          <p:cNvSpPr/>
          <p:nvPr/>
        </p:nvSpPr>
        <p:spPr>
          <a:xfrm>
            <a:off x="924560" y="1230713"/>
            <a:ext cx="9142560" cy="164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315F87"/>
                </a:solidFill>
                <a:latin typeface="Arial"/>
                <a:ea typeface="DejaVu Sans"/>
              </a:rPr>
              <a:t>EXPERIMENTAL DATA</a:t>
            </a:r>
          </a:p>
        </p:txBody>
      </p:sp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62BB597-B0EC-0FE0-166B-0AE14DB9586D}"/>
                  </a:ext>
                </a:extLst>
              </p:cNvPr>
              <p:cNvSpPr txBox="1"/>
              <p:nvPr/>
            </p:nvSpPr>
            <p:spPr>
              <a:xfrm>
                <a:off x="1551039" y="2682240"/>
                <a:ext cx="606896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6 runs to failure showing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</m:sub>
                    </m:sSub>
                  </m:oMath>
                </a14:m>
                <a:r>
                  <a:rPr lang="en-US" sz="2400" dirty="0"/>
                  <a:t> evolution </a:t>
                </a:r>
                <a:r>
                  <a:rPr lang="en-US" sz="2400" dirty="0" err="1"/>
                  <a:t>w.r.t.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40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≈ 95 data point per run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62BB597-B0EC-0FE0-166B-0AE14DB95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39" y="2682240"/>
                <a:ext cx="6068961" cy="2031325"/>
              </a:xfrm>
              <a:prstGeom prst="rect">
                <a:avLst/>
              </a:prstGeom>
              <a:blipFill>
                <a:blip r:embed="rId5"/>
                <a:stretch>
                  <a:fillRect l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77B44F7-86BE-0CF7-ED1B-D1C25C6DF287}"/>
                  </a:ext>
                </a:extLst>
              </p:cNvPr>
              <p:cNvSpPr txBox="1"/>
              <p:nvPr/>
            </p:nvSpPr>
            <p:spPr>
              <a:xfrm>
                <a:off x="7811786" y="5405120"/>
                <a:ext cx="38407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Runs to failure showing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</m:sub>
                    </m:sSub>
                  </m:oMath>
                </a14:m>
                <a:r>
                  <a:rPr lang="en-US" sz="1600" dirty="0"/>
                  <a:t> evolution </a:t>
                </a:r>
                <a:r>
                  <a:rPr lang="en-US" sz="1600" dirty="0" err="1"/>
                  <a:t>w.r.t.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/>
                  <a:t> [4]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77B44F7-86BE-0CF7-ED1B-D1C25C6D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786" y="5405120"/>
                <a:ext cx="3840768" cy="584775"/>
              </a:xfrm>
              <a:prstGeom prst="rect">
                <a:avLst/>
              </a:prstGeom>
              <a:blipFill>
                <a:blip r:embed="rId6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graph showing the growth of a number of cycles&#10;&#10;Description automatically generated">
            <a:extLst>
              <a:ext uri="{FF2B5EF4-FFF2-40B4-BE49-F238E27FC236}">
                <a16:creationId xmlns:a16="http://schemas.microsoft.com/office/drawing/2014/main" id="{17080F3A-6008-B3D4-CEF3-83773825D4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786" y="2269772"/>
            <a:ext cx="3840768" cy="2880576"/>
          </a:xfrm>
          <a:prstGeom prst="rect">
            <a:avLst/>
          </a:prstGeom>
        </p:spPr>
      </p:pic>
      <p:sp>
        <p:nvSpPr>
          <p:cNvPr id="6" name="Block Arc 42">
            <a:extLst>
              <a:ext uri="{FF2B5EF4-FFF2-40B4-BE49-F238E27FC236}">
                <a16:creationId xmlns:a16="http://schemas.microsoft.com/office/drawing/2014/main" id="{44282746-D956-870B-5014-CDAFCA645CC5}"/>
              </a:ext>
            </a:extLst>
          </p:cNvPr>
          <p:cNvSpPr/>
          <p:nvPr/>
        </p:nvSpPr>
        <p:spPr>
          <a:xfrm flipH="1">
            <a:off x="7874000" y="119639"/>
            <a:ext cx="610000" cy="596469"/>
          </a:xfrm>
          <a:prstGeom prst="blockArc">
            <a:avLst>
              <a:gd name="adj1" fmla="val 10296263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Oval 41">
            <a:extLst>
              <a:ext uri="{FF2B5EF4-FFF2-40B4-BE49-F238E27FC236}">
                <a16:creationId xmlns:a16="http://schemas.microsoft.com/office/drawing/2014/main" id="{645BB7D0-98CC-5D6F-8B4A-0BC73EB640BA}"/>
              </a:ext>
            </a:extLst>
          </p:cNvPr>
          <p:cNvSpPr/>
          <p:nvPr/>
        </p:nvSpPr>
        <p:spPr>
          <a:xfrm>
            <a:off x="7898160" y="143349"/>
            <a:ext cx="564730" cy="552203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Image 2" descr="Une image contenant Graphique, cercle, Police, logo&#10;&#10;Description générée automatiquement">
            <a:extLst>
              <a:ext uri="{FF2B5EF4-FFF2-40B4-BE49-F238E27FC236}">
                <a16:creationId xmlns:a16="http://schemas.microsoft.com/office/drawing/2014/main" id="{F31E899E-4C41-D56B-D92C-F5CE7D1BF3A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" y="6323705"/>
            <a:ext cx="464160" cy="464160"/>
          </a:xfrm>
          <a:prstGeom prst="rect">
            <a:avLst/>
          </a:prstGeom>
        </p:spPr>
      </p:pic>
      <p:pic>
        <p:nvPicPr>
          <p:cNvPr id="11" name="Picture 10" descr="A logo with text on it&#10;&#10;Description automatically generated">
            <a:extLst>
              <a:ext uri="{FF2B5EF4-FFF2-40B4-BE49-F238E27FC236}">
                <a16:creationId xmlns:a16="http://schemas.microsoft.com/office/drawing/2014/main" id="{149AF863-3C4F-D806-2872-461889C65AF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7" y="6167862"/>
            <a:ext cx="922172" cy="464160"/>
          </a:xfrm>
          <a:prstGeom prst="rect">
            <a:avLst/>
          </a:prstGeom>
        </p:spPr>
      </p:pic>
      <p:pic>
        <p:nvPicPr>
          <p:cNvPr id="12" name="Picture 11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1E2C1E7B-6FD4-4CF1-F4C9-F69606760CB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4" y="6571704"/>
            <a:ext cx="616376" cy="2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83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US" sz="1200" b="0" strike="noStrike" spc="-1" smtClean="0">
                <a:solidFill>
                  <a:srgbClr val="FFFFFF"/>
                </a:solidFill>
                <a:latin typeface="Calibri"/>
                <a:ea typeface="DejaVu Sans"/>
              </a:rPr>
              <a:t>11</a:t>
            </a:fld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TextShape 3"/>
          <p:cNvSpPr/>
          <p:nvPr/>
        </p:nvSpPr>
        <p:spPr>
          <a:xfrm>
            <a:off x="924560" y="1230713"/>
            <a:ext cx="9142560" cy="164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315F87"/>
                </a:solidFill>
                <a:latin typeface="Arial"/>
                <a:ea typeface="DejaVu Sans"/>
              </a:rPr>
              <a:t>EXPERIMENTAL DATA</a:t>
            </a:r>
          </a:p>
        </p:txBody>
      </p:sp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77B44F7-86BE-0CF7-ED1B-D1C25C6DF287}"/>
                  </a:ext>
                </a:extLst>
              </p:cNvPr>
              <p:cNvSpPr txBox="1"/>
              <p:nvPr/>
            </p:nvSpPr>
            <p:spPr>
              <a:xfrm>
                <a:off x="660400" y="5405120"/>
                <a:ext cx="110543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Destructive campaigns leading to 96 data points showing normalized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600" dirty="0"/>
                  <a:t> variation with respect to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/>
                  <a:t> (Left) and relative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</m:sub>
                    </m:sSub>
                  </m:oMath>
                </a14:m>
                <a:r>
                  <a:rPr lang="en-US" sz="1600" dirty="0"/>
                  <a:t> variations (Right) [4]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77B44F7-86BE-0CF7-ED1B-D1C25C6D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5405120"/>
                <a:ext cx="11054368" cy="584775"/>
              </a:xfrm>
              <a:prstGeom prst="rect">
                <a:avLst/>
              </a:prstGeom>
              <a:blipFill>
                <a:blip r:embed="rId5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>
            <a:extLst>
              <a:ext uri="{FF2B5EF4-FFF2-40B4-BE49-F238E27FC236}">
                <a16:creationId xmlns:a16="http://schemas.microsoft.com/office/drawing/2014/main" id="{6A3E3B4B-ADE2-E8F2-78A8-1BFA62FC25A4}"/>
              </a:ext>
            </a:extLst>
          </p:cNvPr>
          <p:cNvGrpSpPr/>
          <p:nvPr/>
        </p:nvGrpSpPr>
        <p:grpSpPr>
          <a:xfrm>
            <a:off x="1249129" y="1847007"/>
            <a:ext cx="9876911" cy="3381993"/>
            <a:chOff x="1111125" y="1847007"/>
            <a:chExt cx="9876911" cy="3381993"/>
          </a:xfrm>
        </p:grpSpPr>
        <p:pic>
          <p:nvPicPr>
            <p:cNvPr id="9" name="Picture 8" descr="A graph of blue dots&#10;&#10;Description automatically generated">
              <a:extLst>
                <a:ext uri="{FF2B5EF4-FFF2-40B4-BE49-F238E27FC236}">
                  <a16:creationId xmlns:a16="http://schemas.microsoft.com/office/drawing/2014/main" id="{20D6A1FE-7D53-C0FE-5CB5-7A4CE5052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6459" y="1847007"/>
              <a:ext cx="4431577" cy="3381993"/>
            </a:xfrm>
            <a:prstGeom prst="rect">
              <a:avLst/>
            </a:prstGeom>
          </p:spPr>
        </p:pic>
        <p:pic>
          <p:nvPicPr>
            <p:cNvPr id="11" name="Picture 10" descr="A graph of blue dots&#10;&#10;Description automatically generated">
              <a:extLst>
                <a:ext uri="{FF2B5EF4-FFF2-40B4-BE49-F238E27FC236}">
                  <a16:creationId xmlns:a16="http://schemas.microsoft.com/office/drawing/2014/main" id="{1BE1A18F-A008-F646-3EE3-C53A8EC5B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125" y="1884409"/>
              <a:ext cx="4524417" cy="3307188"/>
            </a:xfrm>
            <a:prstGeom prst="rect">
              <a:avLst/>
            </a:prstGeom>
          </p:spPr>
        </p:pic>
      </p:grpSp>
      <p:sp>
        <p:nvSpPr>
          <p:cNvPr id="5" name="Block Arc 42">
            <a:extLst>
              <a:ext uri="{FF2B5EF4-FFF2-40B4-BE49-F238E27FC236}">
                <a16:creationId xmlns:a16="http://schemas.microsoft.com/office/drawing/2014/main" id="{C53AF61F-9892-17C8-5C0E-54A162A51178}"/>
              </a:ext>
            </a:extLst>
          </p:cNvPr>
          <p:cNvSpPr/>
          <p:nvPr/>
        </p:nvSpPr>
        <p:spPr>
          <a:xfrm flipH="1">
            <a:off x="7874000" y="119639"/>
            <a:ext cx="610000" cy="596469"/>
          </a:xfrm>
          <a:prstGeom prst="blockArc">
            <a:avLst>
              <a:gd name="adj1" fmla="val 5330897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Oval 41">
            <a:extLst>
              <a:ext uri="{FF2B5EF4-FFF2-40B4-BE49-F238E27FC236}">
                <a16:creationId xmlns:a16="http://schemas.microsoft.com/office/drawing/2014/main" id="{AED4117B-316F-04AF-6D00-BE24651DFD6C}"/>
              </a:ext>
            </a:extLst>
          </p:cNvPr>
          <p:cNvSpPr/>
          <p:nvPr/>
        </p:nvSpPr>
        <p:spPr>
          <a:xfrm>
            <a:off x="7898160" y="143349"/>
            <a:ext cx="564730" cy="552203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Image 2" descr="Une image contenant Graphique, cercle, Police, logo&#10;&#10;Description générée automatiquement">
            <a:extLst>
              <a:ext uri="{FF2B5EF4-FFF2-40B4-BE49-F238E27FC236}">
                <a16:creationId xmlns:a16="http://schemas.microsoft.com/office/drawing/2014/main" id="{A51ED0AC-1A4F-DD65-8948-60BBE2339F9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" y="6323705"/>
            <a:ext cx="464160" cy="464160"/>
          </a:xfrm>
          <a:prstGeom prst="rect">
            <a:avLst/>
          </a:prstGeom>
        </p:spPr>
      </p:pic>
      <p:pic>
        <p:nvPicPr>
          <p:cNvPr id="10" name="Picture 9" descr="A logo with text on it&#10;&#10;Description automatically generated">
            <a:extLst>
              <a:ext uri="{FF2B5EF4-FFF2-40B4-BE49-F238E27FC236}">
                <a16:creationId xmlns:a16="http://schemas.microsoft.com/office/drawing/2014/main" id="{8FE8C697-994F-C23F-FCCB-C4C0BCC448F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7" y="6167862"/>
            <a:ext cx="922172" cy="464160"/>
          </a:xfrm>
          <a:prstGeom prst="rect">
            <a:avLst/>
          </a:prstGeom>
        </p:spPr>
      </p:pic>
      <p:pic>
        <p:nvPicPr>
          <p:cNvPr id="12" name="Picture 11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75EEABC9-3DD3-73CD-A233-97A6438BFBB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4" y="6571704"/>
            <a:ext cx="616376" cy="2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79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US" sz="1200" b="0" strike="noStrike" spc="-1" smtClean="0">
                <a:solidFill>
                  <a:srgbClr val="FFFFFF"/>
                </a:solidFill>
                <a:latin typeface="Calibri"/>
                <a:ea typeface="DejaVu Sans"/>
              </a:rPr>
              <a:t>12</a:t>
            </a:fld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TextShape 3"/>
          <p:cNvSpPr/>
          <p:nvPr/>
        </p:nvSpPr>
        <p:spPr>
          <a:xfrm>
            <a:off x="924560" y="1230713"/>
            <a:ext cx="9142560" cy="164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315F87"/>
                </a:solidFill>
                <a:latin typeface="Arial"/>
                <a:ea typeface="DejaVu Sans"/>
              </a:rPr>
              <a:t>SIMULATED DATA</a:t>
            </a:r>
          </a:p>
        </p:txBody>
      </p:sp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DATASETS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436CC305-4EEF-3327-C380-7AAD0364D23E}"/>
              </a:ext>
            </a:extLst>
          </p:cNvPr>
          <p:cNvGrpSpPr/>
          <p:nvPr/>
        </p:nvGrpSpPr>
        <p:grpSpPr>
          <a:xfrm>
            <a:off x="788389" y="2078709"/>
            <a:ext cx="10615222" cy="3472136"/>
            <a:chOff x="854017" y="2078709"/>
            <a:chExt cx="10615222" cy="3472136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C77B44F7-86BE-0CF7-ED1B-D1C25C6DF287}"/>
                </a:ext>
              </a:extLst>
            </p:cNvPr>
            <p:cNvSpPr txBox="1"/>
            <p:nvPr/>
          </p:nvSpPr>
          <p:spPr>
            <a:xfrm>
              <a:off x="854017" y="5195582"/>
              <a:ext cx="41603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Full geometric model of the IGBT</a:t>
              </a:r>
            </a:p>
          </p:txBody>
        </p:sp>
        <p:pic>
          <p:nvPicPr>
            <p:cNvPr id="9" name="Picture 8" descr="A computer generated electronic device&#10;&#10;Description automatically generated with medium confidence">
              <a:extLst>
                <a:ext uri="{FF2B5EF4-FFF2-40B4-BE49-F238E27FC236}">
                  <a16:creationId xmlns:a16="http://schemas.microsoft.com/office/drawing/2014/main" id="{28CBFAD9-B89B-8615-5AE4-6933554BF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017" y="2078709"/>
              <a:ext cx="4160355" cy="2986753"/>
            </a:xfrm>
            <a:prstGeom prst="rect">
              <a:avLst/>
            </a:prstGeom>
          </p:spPr>
        </p:pic>
        <p:pic>
          <p:nvPicPr>
            <p:cNvPr id="11" name="Picture 10" descr="A diagram of a structure&#10;&#10;Description automatically generated">
              <a:extLst>
                <a:ext uri="{FF2B5EF4-FFF2-40B4-BE49-F238E27FC236}">
                  <a16:creationId xmlns:a16="http://schemas.microsoft.com/office/drawing/2014/main" id="{D9B75B0E-8795-2637-BBCA-8699EC54E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289" y="2084137"/>
              <a:ext cx="5314950" cy="2981325"/>
            </a:xfrm>
            <a:prstGeom prst="rect">
              <a:avLst/>
            </a:prstGeom>
          </p:spPr>
        </p:pic>
        <p:sp>
          <p:nvSpPr>
            <p:cNvPr id="12" name="ZoneTexte 7">
              <a:extLst>
                <a:ext uri="{FF2B5EF4-FFF2-40B4-BE49-F238E27FC236}">
                  <a16:creationId xmlns:a16="http://schemas.microsoft.com/office/drawing/2014/main" id="{75C7A289-3653-74DD-FA61-B801DE5E831E}"/>
                </a:ext>
              </a:extLst>
            </p:cNvPr>
            <p:cNvSpPr txBox="1"/>
            <p:nvPr/>
          </p:nvSpPr>
          <p:spPr>
            <a:xfrm>
              <a:off x="6154290" y="5212291"/>
              <a:ext cx="531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Simplified geometric IGBT model</a:t>
              </a:r>
            </a:p>
          </p:txBody>
        </p:sp>
      </p:grpSp>
      <p:sp>
        <p:nvSpPr>
          <p:cNvPr id="6" name="Block Arc 42">
            <a:extLst>
              <a:ext uri="{FF2B5EF4-FFF2-40B4-BE49-F238E27FC236}">
                <a16:creationId xmlns:a16="http://schemas.microsoft.com/office/drawing/2014/main" id="{4217A233-EC8D-9752-3B75-E7AF146AF436}"/>
              </a:ext>
            </a:extLst>
          </p:cNvPr>
          <p:cNvSpPr/>
          <p:nvPr/>
        </p:nvSpPr>
        <p:spPr>
          <a:xfrm flipH="1">
            <a:off x="7874000" y="119639"/>
            <a:ext cx="610000" cy="596469"/>
          </a:xfrm>
          <a:prstGeom prst="blockArc">
            <a:avLst>
              <a:gd name="adj1" fmla="val 21490614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Oval 41">
            <a:extLst>
              <a:ext uri="{FF2B5EF4-FFF2-40B4-BE49-F238E27FC236}">
                <a16:creationId xmlns:a16="http://schemas.microsoft.com/office/drawing/2014/main" id="{D142F1A7-F689-31DD-CBC9-BB6B69921604}"/>
              </a:ext>
            </a:extLst>
          </p:cNvPr>
          <p:cNvSpPr/>
          <p:nvPr/>
        </p:nvSpPr>
        <p:spPr>
          <a:xfrm>
            <a:off x="7898160" y="143349"/>
            <a:ext cx="564730" cy="552203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Image 2" descr="Une image contenant Graphique, cercle, Police, logo&#10;&#10;Description générée automatiquement">
            <a:extLst>
              <a:ext uri="{FF2B5EF4-FFF2-40B4-BE49-F238E27FC236}">
                <a16:creationId xmlns:a16="http://schemas.microsoft.com/office/drawing/2014/main" id="{3E7C7517-A67F-57D6-5CFA-8959F7BA18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" y="6323705"/>
            <a:ext cx="464160" cy="464160"/>
          </a:xfrm>
          <a:prstGeom prst="rect">
            <a:avLst/>
          </a:prstGeom>
        </p:spPr>
      </p:pic>
      <p:pic>
        <p:nvPicPr>
          <p:cNvPr id="13" name="Picture 12" descr="A logo with text on it&#10;&#10;Description automatically generated">
            <a:extLst>
              <a:ext uri="{FF2B5EF4-FFF2-40B4-BE49-F238E27FC236}">
                <a16:creationId xmlns:a16="http://schemas.microsoft.com/office/drawing/2014/main" id="{C792176C-79ED-642A-61EE-6FECA25346B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7" y="6167862"/>
            <a:ext cx="922172" cy="464160"/>
          </a:xfrm>
          <a:prstGeom prst="rect">
            <a:avLst/>
          </a:prstGeom>
        </p:spPr>
      </p:pic>
      <p:pic>
        <p:nvPicPr>
          <p:cNvPr id="14" name="Picture 13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C8E3E2F9-47EC-009D-54D7-9E135B14CB0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4" y="6571704"/>
            <a:ext cx="616376" cy="2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2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US" sz="1200" b="0" strike="noStrike" spc="-1" smtClean="0">
                <a:solidFill>
                  <a:srgbClr val="FFFFFF"/>
                </a:solidFill>
                <a:latin typeface="Calibri"/>
                <a:ea typeface="DejaVu Sans"/>
              </a:rPr>
              <a:t>13</a:t>
            </a:fld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TextShape 3"/>
          <p:cNvSpPr/>
          <p:nvPr/>
        </p:nvSpPr>
        <p:spPr>
          <a:xfrm>
            <a:off x="924560" y="1230713"/>
            <a:ext cx="9142560" cy="164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315F87"/>
                </a:solidFill>
                <a:latin typeface="Arial"/>
                <a:ea typeface="DejaVu Sans"/>
              </a:rPr>
              <a:t>SIMULATED DATA</a:t>
            </a:r>
          </a:p>
        </p:txBody>
      </p:sp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77B44F7-86BE-0CF7-ED1B-D1C25C6DF287}"/>
                  </a:ext>
                </a:extLst>
              </p:cNvPr>
              <p:cNvSpPr txBox="1"/>
              <p:nvPr/>
            </p:nvSpPr>
            <p:spPr>
              <a:xfrm>
                <a:off x="7413236" y="5436212"/>
                <a:ext cx="43569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Geometric modeling of a crack of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77B44F7-86BE-0CF7-ED1B-D1C25C6D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236" y="5436212"/>
                <a:ext cx="4356969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diagram of an electrical contact lens&#10;&#10;Description automatically generated">
            <a:extLst>
              <a:ext uri="{FF2B5EF4-FFF2-40B4-BE49-F238E27FC236}">
                <a16:creationId xmlns:a16="http://schemas.microsoft.com/office/drawing/2014/main" id="{385C9B67-19C5-5E72-D07C-1A269E8275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236" y="2150477"/>
            <a:ext cx="4356969" cy="3166583"/>
          </a:xfrm>
          <a:prstGeom prst="rect">
            <a:avLst/>
          </a:prstGeom>
        </p:spPr>
      </p:pic>
      <p:sp>
        <p:nvSpPr>
          <p:cNvPr id="5" name="Block Arc 42">
            <a:extLst>
              <a:ext uri="{FF2B5EF4-FFF2-40B4-BE49-F238E27FC236}">
                <a16:creationId xmlns:a16="http://schemas.microsoft.com/office/drawing/2014/main" id="{FC39EB6D-8D44-3B46-78D7-6D55DF5D54D1}"/>
              </a:ext>
            </a:extLst>
          </p:cNvPr>
          <p:cNvSpPr/>
          <p:nvPr/>
        </p:nvSpPr>
        <p:spPr>
          <a:xfrm flipH="1">
            <a:off x="7874000" y="119639"/>
            <a:ext cx="610000" cy="596469"/>
          </a:xfrm>
          <a:prstGeom prst="blockArc">
            <a:avLst>
              <a:gd name="adj1" fmla="val 19704763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Oval 41">
            <a:extLst>
              <a:ext uri="{FF2B5EF4-FFF2-40B4-BE49-F238E27FC236}">
                <a16:creationId xmlns:a16="http://schemas.microsoft.com/office/drawing/2014/main" id="{58477D2C-4DC9-8615-C047-73861C23E0AF}"/>
              </a:ext>
            </a:extLst>
          </p:cNvPr>
          <p:cNvSpPr/>
          <p:nvPr/>
        </p:nvSpPr>
        <p:spPr>
          <a:xfrm>
            <a:off x="7898160" y="143349"/>
            <a:ext cx="564730" cy="552203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4">
                <a:extLst>
                  <a:ext uri="{FF2B5EF4-FFF2-40B4-BE49-F238E27FC236}">
                    <a16:creationId xmlns:a16="http://schemas.microsoft.com/office/drawing/2014/main" id="{EDBC9A15-94A0-239B-7AA9-410A9A9AE6F0}"/>
                  </a:ext>
                </a:extLst>
              </p:cNvPr>
              <p:cNvSpPr txBox="1"/>
              <p:nvPr/>
            </p:nvSpPr>
            <p:spPr>
              <a:xfrm>
                <a:off x="1551039" y="1920240"/>
                <a:ext cx="574384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Reduce contact size according to a crack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10" name="ZoneTexte 4">
                <a:extLst>
                  <a:ext uri="{FF2B5EF4-FFF2-40B4-BE49-F238E27FC236}">
                    <a16:creationId xmlns:a16="http://schemas.microsoft.com/office/drawing/2014/main" id="{EDBC9A15-94A0-239B-7AA9-410A9A9AE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39" y="1920240"/>
                <a:ext cx="5743841" cy="1477328"/>
              </a:xfrm>
              <a:prstGeom prst="rect">
                <a:avLst/>
              </a:prstGeom>
              <a:blipFill>
                <a:blip r:embed="rId7"/>
                <a:stretch>
                  <a:fillRect l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 2" descr="Une image contenant Graphique, cercle, Police, logo&#10;&#10;Description générée automatiquement">
            <a:extLst>
              <a:ext uri="{FF2B5EF4-FFF2-40B4-BE49-F238E27FC236}">
                <a16:creationId xmlns:a16="http://schemas.microsoft.com/office/drawing/2014/main" id="{5BE5B268-F736-92F7-B2AC-857EB30B140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" y="6323705"/>
            <a:ext cx="464160" cy="464160"/>
          </a:xfrm>
          <a:prstGeom prst="rect">
            <a:avLst/>
          </a:prstGeom>
        </p:spPr>
      </p:pic>
      <p:pic>
        <p:nvPicPr>
          <p:cNvPr id="12" name="Picture 11" descr="A logo with text on it&#10;&#10;Description automatically generated">
            <a:extLst>
              <a:ext uri="{FF2B5EF4-FFF2-40B4-BE49-F238E27FC236}">
                <a16:creationId xmlns:a16="http://schemas.microsoft.com/office/drawing/2014/main" id="{A7978128-0502-8538-80AF-9A277A00192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7" y="6167862"/>
            <a:ext cx="922172" cy="464160"/>
          </a:xfrm>
          <a:prstGeom prst="rect">
            <a:avLst/>
          </a:prstGeom>
        </p:spPr>
      </p:pic>
      <p:pic>
        <p:nvPicPr>
          <p:cNvPr id="13" name="Picture 12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25AA41AF-7C8C-6139-4EF1-41F6DE75B07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4" y="6571704"/>
            <a:ext cx="616376" cy="2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05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US" sz="1200" b="0" strike="noStrike" spc="-1" smtClean="0">
                <a:solidFill>
                  <a:srgbClr val="FFFFFF"/>
                </a:solidFill>
                <a:latin typeface="Calibri"/>
                <a:ea typeface="DejaVu Sans"/>
              </a:rPr>
              <a:t>14</a:t>
            </a:fld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TextShape 3"/>
          <p:cNvSpPr/>
          <p:nvPr/>
        </p:nvSpPr>
        <p:spPr>
          <a:xfrm>
            <a:off x="924560" y="1230713"/>
            <a:ext cx="9142560" cy="164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315F87"/>
                </a:solidFill>
                <a:latin typeface="Arial"/>
                <a:ea typeface="DejaVu Sans"/>
              </a:rPr>
              <a:t>SIMULATED DATA</a:t>
            </a:r>
          </a:p>
        </p:txBody>
      </p:sp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77B44F7-86BE-0CF7-ED1B-D1C25C6DF287}"/>
                  </a:ext>
                </a:extLst>
              </p:cNvPr>
              <p:cNvSpPr txBox="1"/>
              <p:nvPr/>
            </p:nvSpPr>
            <p:spPr>
              <a:xfrm>
                <a:off x="7413236" y="5436212"/>
                <a:ext cx="43569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Geometric modeling of a crack of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77B44F7-86BE-0CF7-ED1B-D1C25C6D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236" y="5436212"/>
                <a:ext cx="4356969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diagram of an electrical contact lens&#10;&#10;Description automatically generated">
            <a:extLst>
              <a:ext uri="{FF2B5EF4-FFF2-40B4-BE49-F238E27FC236}">
                <a16:creationId xmlns:a16="http://schemas.microsoft.com/office/drawing/2014/main" id="{385C9B67-19C5-5E72-D07C-1A269E8275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236" y="2150477"/>
            <a:ext cx="4356969" cy="3166583"/>
          </a:xfrm>
          <a:prstGeom prst="rect">
            <a:avLst/>
          </a:prstGeom>
        </p:spPr>
      </p:pic>
      <p:sp>
        <p:nvSpPr>
          <p:cNvPr id="5" name="Block Arc 42">
            <a:extLst>
              <a:ext uri="{FF2B5EF4-FFF2-40B4-BE49-F238E27FC236}">
                <a16:creationId xmlns:a16="http://schemas.microsoft.com/office/drawing/2014/main" id="{FC39EB6D-8D44-3B46-78D7-6D55DF5D54D1}"/>
              </a:ext>
            </a:extLst>
          </p:cNvPr>
          <p:cNvSpPr/>
          <p:nvPr/>
        </p:nvSpPr>
        <p:spPr>
          <a:xfrm flipH="1">
            <a:off x="7874000" y="119639"/>
            <a:ext cx="610000" cy="596469"/>
          </a:xfrm>
          <a:prstGeom prst="blockArc">
            <a:avLst>
              <a:gd name="adj1" fmla="val 18894704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Oval 41">
            <a:extLst>
              <a:ext uri="{FF2B5EF4-FFF2-40B4-BE49-F238E27FC236}">
                <a16:creationId xmlns:a16="http://schemas.microsoft.com/office/drawing/2014/main" id="{58477D2C-4DC9-8615-C047-73861C23E0AF}"/>
              </a:ext>
            </a:extLst>
          </p:cNvPr>
          <p:cNvSpPr/>
          <p:nvPr/>
        </p:nvSpPr>
        <p:spPr>
          <a:xfrm>
            <a:off x="7898160" y="143349"/>
            <a:ext cx="564730" cy="552203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4">
                <a:extLst>
                  <a:ext uri="{FF2B5EF4-FFF2-40B4-BE49-F238E27FC236}">
                    <a16:creationId xmlns:a16="http://schemas.microsoft.com/office/drawing/2014/main" id="{EDBC9A15-94A0-239B-7AA9-410A9A9AE6F0}"/>
                  </a:ext>
                </a:extLst>
              </p:cNvPr>
              <p:cNvSpPr txBox="1"/>
              <p:nvPr/>
            </p:nvSpPr>
            <p:spPr>
              <a:xfrm>
                <a:off x="1551039" y="1920240"/>
                <a:ext cx="5743841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Reduce contact size according to a crack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Apply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𝑙𝑜𝑎𝑑</m:t>
                        </m:r>
                      </m:sub>
                    </m:sSub>
                  </m:oMath>
                </a14:m>
                <a:r>
                  <a:rPr lang="en-US" sz="2400" dirty="0"/>
                  <a:t> inducing self-heating identical to experiments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10" name="ZoneTexte 4">
                <a:extLst>
                  <a:ext uri="{FF2B5EF4-FFF2-40B4-BE49-F238E27FC236}">
                    <a16:creationId xmlns:a16="http://schemas.microsoft.com/office/drawing/2014/main" id="{EDBC9A15-94A0-239B-7AA9-410A9A9AE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39" y="1920240"/>
                <a:ext cx="5743841" cy="2585323"/>
              </a:xfrm>
              <a:prstGeom prst="rect">
                <a:avLst/>
              </a:prstGeom>
              <a:blipFill>
                <a:blip r:embed="rId7"/>
                <a:stretch>
                  <a:fillRect l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 2" descr="Une image contenant Graphique, cercle, Police, logo&#10;&#10;Description générée automatiquement">
            <a:extLst>
              <a:ext uri="{FF2B5EF4-FFF2-40B4-BE49-F238E27FC236}">
                <a16:creationId xmlns:a16="http://schemas.microsoft.com/office/drawing/2014/main" id="{5BE5B268-F736-92F7-B2AC-857EB30B140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" y="6323705"/>
            <a:ext cx="464160" cy="464160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A8020458-1AC1-7FA6-67F4-3664E079D728}"/>
              </a:ext>
            </a:extLst>
          </p:cNvPr>
          <p:cNvGrpSpPr/>
          <p:nvPr/>
        </p:nvGrpSpPr>
        <p:grpSpPr>
          <a:xfrm>
            <a:off x="48499" y="6167862"/>
            <a:ext cx="1400920" cy="671262"/>
            <a:chOff x="48499" y="6167862"/>
            <a:chExt cx="1400920" cy="671262"/>
          </a:xfrm>
        </p:grpSpPr>
        <p:pic>
          <p:nvPicPr>
            <p:cNvPr id="7" name="Image 2" descr="Une image contenant Graphique, cercle, Police, logo&#10;&#10;Description générée automatiquement">
              <a:extLst>
                <a:ext uri="{FF2B5EF4-FFF2-40B4-BE49-F238E27FC236}">
                  <a16:creationId xmlns:a16="http://schemas.microsoft.com/office/drawing/2014/main" id="{D4AF3B6E-0FBA-F283-4F1C-D49E9B7EF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9" y="6323705"/>
              <a:ext cx="464160" cy="464160"/>
            </a:xfrm>
            <a:prstGeom prst="rect">
              <a:avLst/>
            </a:prstGeom>
          </p:spPr>
        </p:pic>
        <p:pic>
          <p:nvPicPr>
            <p:cNvPr id="14" name="Picture 6" descr="A logo with text on it&#10;&#10;Description automatically generated">
              <a:extLst>
                <a:ext uri="{FF2B5EF4-FFF2-40B4-BE49-F238E27FC236}">
                  <a16:creationId xmlns:a16="http://schemas.microsoft.com/office/drawing/2014/main" id="{09138A19-C24A-AFA1-2D1A-B3BBCA855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47" y="6167862"/>
              <a:ext cx="922172" cy="464160"/>
            </a:xfrm>
            <a:prstGeom prst="rect">
              <a:avLst/>
            </a:prstGeom>
          </p:spPr>
        </p:pic>
        <p:pic>
          <p:nvPicPr>
            <p:cNvPr id="15" name="Picture 9" descr="Blue letters on a black background&#10;&#10;Description automatically generated">
              <a:extLst>
                <a:ext uri="{FF2B5EF4-FFF2-40B4-BE49-F238E27FC236}">
                  <a16:creationId xmlns:a16="http://schemas.microsoft.com/office/drawing/2014/main" id="{16F9E72F-8B7C-C9E2-03B8-366649A6B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744" y="6571704"/>
              <a:ext cx="616376" cy="2674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4889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US" sz="1200" b="0" strike="noStrike" spc="-1" smtClean="0">
                <a:solidFill>
                  <a:srgbClr val="FFFFFF"/>
                </a:solidFill>
                <a:latin typeface="Calibri"/>
                <a:ea typeface="DejaVu Sans"/>
              </a:rPr>
              <a:t>15</a:t>
            </a:fld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TextShape 3"/>
          <p:cNvSpPr/>
          <p:nvPr/>
        </p:nvSpPr>
        <p:spPr>
          <a:xfrm>
            <a:off x="924560" y="1230713"/>
            <a:ext cx="9142560" cy="164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315F87"/>
                </a:solidFill>
                <a:latin typeface="Arial"/>
                <a:ea typeface="DejaVu Sans"/>
              </a:rPr>
              <a:t>SIMULATED DATA</a:t>
            </a:r>
          </a:p>
        </p:txBody>
      </p:sp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77B44F7-86BE-0CF7-ED1B-D1C25C6DF287}"/>
                  </a:ext>
                </a:extLst>
              </p:cNvPr>
              <p:cNvSpPr txBox="1"/>
              <p:nvPr/>
            </p:nvSpPr>
            <p:spPr>
              <a:xfrm>
                <a:off x="7413236" y="5436212"/>
                <a:ext cx="43569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Geometric modeling of a crack of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77B44F7-86BE-0CF7-ED1B-D1C25C6D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236" y="5436212"/>
                <a:ext cx="4356969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diagram of an electrical contact lens&#10;&#10;Description automatically generated">
            <a:extLst>
              <a:ext uri="{FF2B5EF4-FFF2-40B4-BE49-F238E27FC236}">
                <a16:creationId xmlns:a16="http://schemas.microsoft.com/office/drawing/2014/main" id="{385C9B67-19C5-5E72-D07C-1A269E8275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236" y="2150477"/>
            <a:ext cx="4356969" cy="3166583"/>
          </a:xfrm>
          <a:prstGeom prst="rect">
            <a:avLst/>
          </a:prstGeom>
        </p:spPr>
      </p:pic>
      <p:sp>
        <p:nvSpPr>
          <p:cNvPr id="5" name="Block Arc 42">
            <a:extLst>
              <a:ext uri="{FF2B5EF4-FFF2-40B4-BE49-F238E27FC236}">
                <a16:creationId xmlns:a16="http://schemas.microsoft.com/office/drawing/2014/main" id="{FC39EB6D-8D44-3B46-78D7-6D55DF5D54D1}"/>
              </a:ext>
            </a:extLst>
          </p:cNvPr>
          <p:cNvSpPr/>
          <p:nvPr/>
        </p:nvSpPr>
        <p:spPr>
          <a:xfrm flipH="1">
            <a:off x="7874000" y="119639"/>
            <a:ext cx="610000" cy="596469"/>
          </a:xfrm>
          <a:prstGeom prst="blockArc">
            <a:avLst>
              <a:gd name="adj1" fmla="val 17852848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Oval 41">
            <a:extLst>
              <a:ext uri="{FF2B5EF4-FFF2-40B4-BE49-F238E27FC236}">
                <a16:creationId xmlns:a16="http://schemas.microsoft.com/office/drawing/2014/main" id="{58477D2C-4DC9-8615-C047-73861C23E0AF}"/>
              </a:ext>
            </a:extLst>
          </p:cNvPr>
          <p:cNvSpPr/>
          <p:nvPr/>
        </p:nvSpPr>
        <p:spPr>
          <a:xfrm>
            <a:off x="7898160" y="143349"/>
            <a:ext cx="564730" cy="552203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4">
                <a:extLst>
                  <a:ext uri="{FF2B5EF4-FFF2-40B4-BE49-F238E27FC236}">
                    <a16:creationId xmlns:a16="http://schemas.microsoft.com/office/drawing/2014/main" id="{EDBC9A15-94A0-239B-7AA9-410A9A9AE6F0}"/>
                  </a:ext>
                </a:extLst>
              </p:cNvPr>
              <p:cNvSpPr txBox="1"/>
              <p:nvPr/>
            </p:nvSpPr>
            <p:spPr>
              <a:xfrm>
                <a:off x="1551039" y="1920240"/>
                <a:ext cx="5743841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Reduce contact size according to a crack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Apply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𝑙𝑜𝑎𝑑</m:t>
                        </m:r>
                      </m:sub>
                    </m:sSub>
                  </m:oMath>
                </a14:m>
                <a:r>
                  <a:rPr lang="en-US" sz="2400" dirty="0"/>
                  <a:t> inducing self-heating identical to experiments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Measure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10" name="ZoneTexte 4">
                <a:extLst>
                  <a:ext uri="{FF2B5EF4-FFF2-40B4-BE49-F238E27FC236}">
                    <a16:creationId xmlns:a16="http://schemas.microsoft.com/office/drawing/2014/main" id="{EDBC9A15-94A0-239B-7AA9-410A9A9AE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39" y="1920240"/>
                <a:ext cx="5743841" cy="3139321"/>
              </a:xfrm>
              <a:prstGeom prst="rect">
                <a:avLst/>
              </a:prstGeom>
              <a:blipFill>
                <a:blip r:embed="rId7"/>
                <a:stretch>
                  <a:fillRect l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 2" descr="Une image contenant Graphique, cercle, Police, logo&#10;&#10;Description générée automatiquement">
            <a:extLst>
              <a:ext uri="{FF2B5EF4-FFF2-40B4-BE49-F238E27FC236}">
                <a16:creationId xmlns:a16="http://schemas.microsoft.com/office/drawing/2014/main" id="{5BE5B268-F736-92F7-B2AC-857EB30B140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" y="6323705"/>
            <a:ext cx="464160" cy="464160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D6D50CBD-B84C-CE05-CAF6-E3F152A7CA8B}"/>
              </a:ext>
            </a:extLst>
          </p:cNvPr>
          <p:cNvGrpSpPr/>
          <p:nvPr/>
        </p:nvGrpSpPr>
        <p:grpSpPr>
          <a:xfrm>
            <a:off x="48499" y="6167862"/>
            <a:ext cx="1400920" cy="671262"/>
            <a:chOff x="48499" y="6167862"/>
            <a:chExt cx="1400920" cy="671262"/>
          </a:xfrm>
        </p:grpSpPr>
        <p:pic>
          <p:nvPicPr>
            <p:cNvPr id="7" name="Image 2" descr="Une image contenant Graphique, cercle, Police, logo&#10;&#10;Description générée automatiquement">
              <a:extLst>
                <a:ext uri="{FF2B5EF4-FFF2-40B4-BE49-F238E27FC236}">
                  <a16:creationId xmlns:a16="http://schemas.microsoft.com/office/drawing/2014/main" id="{D93FB6C4-8F09-F623-F9C5-DF6905296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9" y="6323705"/>
              <a:ext cx="464160" cy="464160"/>
            </a:xfrm>
            <a:prstGeom prst="rect">
              <a:avLst/>
            </a:prstGeom>
          </p:spPr>
        </p:pic>
        <p:pic>
          <p:nvPicPr>
            <p:cNvPr id="14" name="Picture 6" descr="A logo with text on it&#10;&#10;Description automatically generated">
              <a:extLst>
                <a:ext uri="{FF2B5EF4-FFF2-40B4-BE49-F238E27FC236}">
                  <a16:creationId xmlns:a16="http://schemas.microsoft.com/office/drawing/2014/main" id="{2D7FEC94-AC59-CB5A-57EB-FED644C1D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47" y="6167862"/>
              <a:ext cx="922172" cy="464160"/>
            </a:xfrm>
            <a:prstGeom prst="rect">
              <a:avLst/>
            </a:prstGeom>
          </p:spPr>
        </p:pic>
        <p:pic>
          <p:nvPicPr>
            <p:cNvPr id="15" name="Picture 9" descr="Blue letters on a black background&#10;&#10;Description automatically generated">
              <a:extLst>
                <a:ext uri="{FF2B5EF4-FFF2-40B4-BE49-F238E27FC236}">
                  <a16:creationId xmlns:a16="http://schemas.microsoft.com/office/drawing/2014/main" id="{7C45935C-BC90-4241-8F2A-320CF1468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744" y="6571704"/>
              <a:ext cx="616376" cy="2674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6771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US" sz="1200" b="0" strike="noStrike" spc="-1" smtClean="0">
                <a:solidFill>
                  <a:srgbClr val="FFFFFF"/>
                </a:solidFill>
                <a:latin typeface="Calibri"/>
                <a:ea typeface="DejaVu Sans"/>
              </a:rPr>
              <a:t>16</a:t>
            </a:fld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TextShape 3"/>
          <p:cNvSpPr/>
          <p:nvPr/>
        </p:nvSpPr>
        <p:spPr>
          <a:xfrm>
            <a:off x="924560" y="1230713"/>
            <a:ext cx="9142560" cy="164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315F87"/>
                </a:solidFill>
                <a:latin typeface="Arial"/>
                <a:ea typeface="DejaVu Sans"/>
              </a:rPr>
              <a:t>SIMULATED DATA</a:t>
            </a:r>
          </a:p>
        </p:txBody>
      </p:sp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77B44F7-86BE-0CF7-ED1B-D1C25C6DF287}"/>
                  </a:ext>
                </a:extLst>
              </p:cNvPr>
              <p:cNvSpPr txBox="1"/>
              <p:nvPr/>
            </p:nvSpPr>
            <p:spPr>
              <a:xfrm>
                <a:off x="7413236" y="5436212"/>
                <a:ext cx="43569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Geometric modeling of a crack of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77B44F7-86BE-0CF7-ED1B-D1C25C6D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236" y="5436212"/>
                <a:ext cx="4356969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diagram of an electrical contact lens&#10;&#10;Description automatically generated">
            <a:extLst>
              <a:ext uri="{FF2B5EF4-FFF2-40B4-BE49-F238E27FC236}">
                <a16:creationId xmlns:a16="http://schemas.microsoft.com/office/drawing/2014/main" id="{385C9B67-19C5-5E72-D07C-1A269E8275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236" y="2150477"/>
            <a:ext cx="4356969" cy="3166583"/>
          </a:xfrm>
          <a:prstGeom prst="rect">
            <a:avLst/>
          </a:prstGeom>
        </p:spPr>
      </p:pic>
      <p:sp>
        <p:nvSpPr>
          <p:cNvPr id="5" name="Block Arc 42">
            <a:extLst>
              <a:ext uri="{FF2B5EF4-FFF2-40B4-BE49-F238E27FC236}">
                <a16:creationId xmlns:a16="http://schemas.microsoft.com/office/drawing/2014/main" id="{FC39EB6D-8D44-3B46-78D7-6D55DF5D54D1}"/>
              </a:ext>
            </a:extLst>
          </p:cNvPr>
          <p:cNvSpPr/>
          <p:nvPr/>
        </p:nvSpPr>
        <p:spPr>
          <a:xfrm flipH="1">
            <a:off x="7874000" y="119639"/>
            <a:ext cx="610000" cy="596469"/>
          </a:xfrm>
          <a:prstGeom prst="blockArc">
            <a:avLst>
              <a:gd name="adj1" fmla="val 17434818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Oval 41">
            <a:extLst>
              <a:ext uri="{FF2B5EF4-FFF2-40B4-BE49-F238E27FC236}">
                <a16:creationId xmlns:a16="http://schemas.microsoft.com/office/drawing/2014/main" id="{58477D2C-4DC9-8615-C047-73861C23E0AF}"/>
              </a:ext>
            </a:extLst>
          </p:cNvPr>
          <p:cNvSpPr/>
          <p:nvPr/>
        </p:nvSpPr>
        <p:spPr>
          <a:xfrm>
            <a:off x="7898160" y="143349"/>
            <a:ext cx="564730" cy="552203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4">
                <a:extLst>
                  <a:ext uri="{FF2B5EF4-FFF2-40B4-BE49-F238E27FC236}">
                    <a16:creationId xmlns:a16="http://schemas.microsoft.com/office/drawing/2014/main" id="{EDBC9A15-94A0-239B-7AA9-410A9A9AE6F0}"/>
                  </a:ext>
                </a:extLst>
              </p:cNvPr>
              <p:cNvSpPr txBox="1"/>
              <p:nvPr/>
            </p:nvSpPr>
            <p:spPr>
              <a:xfrm>
                <a:off x="1551039" y="1920240"/>
                <a:ext cx="5743841" cy="3877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Reduce contact size according to a crack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Apply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𝑙𝑜𝑎𝑑</m:t>
                        </m:r>
                      </m:sub>
                    </m:sSub>
                  </m:oMath>
                </a14:m>
                <a:r>
                  <a:rPr lang="en-US" sz="2400" dirty="0"/>
                  <a:t> inducing self-heating identical to experiments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Measure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2400" dirty="0"/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Calculate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10" name="ZoneTexte 4">
                <a:extLst>
                  <a:ext uri="{FF2B5EF4-FFF2-40B4-BE49-F238E27FC236}">
                    <a16:creationId xmlns:a16="http://schemas.microsoft.com/office/drawing/2014/main" id="{EDBC9A15-94A0-239B-7AA9-410A9A9AE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39" y="1920240"/>
                <a:ext cx="5743841" cy="3877985"/>
              </a:xfrm>
              <a:prstGeom prst="rect">
                <a:avLst/>
              </a:prstGeom>
              <a:blipFill>
                <a:blip r:embed="rId7"/>
                <a:stretch>
                  <a:fillRect l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 2" descr="Une image contenant Graphique, cercle, Police, logo&#10;&#10;Description générée automatiquement">
            <a:extLst>
              <a:ext uri="{FF2B5EF4-FFF2-40B4-BE49-F238E27FC236}">
                <a16:creationId xmlns:a16="http://schemas.microsoft.com/office/drawing/2014/main" id="{5BE5B268-F736-92F7-B2AC-857EB30B140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" y="6323705"/>
            <a:ext cx="464160" cy="464160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E1B08E6-CD36-1960-7EB6-F060B51AC9E0}"/>
              </a:ext>
            </a:extLst>
          </p:cNvPr>
          <p:cNvGrpSpPr/>
          <p:nvPr/>
        </p:nvGrpSpPr>
        <p:grpSpPr>
          <a:xfrm>
            <a:off x="48499" y="6167862"/>
            <a:ext cx="1400920" cy="671262"/>
            <a:chOff x="48499" y="6167862"/>
            <a:chExt cx="1400920" cy="671262"/>
          </a:xfrm>
        </p:grpSpPr>
        <p:pic>
          <p:nvPicPr>
            <p:cNvPr id="7" name="Image 2" descr="Une image contenant Graphique, cercle, Police, logo&#10;&#10;Description générée automatiquement">
              <a:extLst>
                <a:ext uri="{FF2B5EF4-FFF2-40B4-BE49-F238E27FC236}">
                  <a16:creationId xmlns:a16="http://schemas.microsoft.com/office/drawing/2014/main" id="{20314A2F-F2E5-D03F-06ED-08F739307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9" y="6323705"/>
              <a:ext cx="464160" cy="464160"/>
            </a:xfrm>
            <a:prstGeom prst="rect">
              <a:avLst/>
            </a:prstGeom>
          </p:spPr>
        </p:pic>
        <p:pic>
          <p:nvPicPr>
            <p:cNvPr id="14" name="Picture 6" descr="A logo with text on it&#10;&#10;Description automatically generated">
              <a:extLst>
                <a:ext uri="{FF2B5EF4-FFF2-40B4-BE49-F238E27FC236}">
                  <a16:creationId xmlns:a16="http://schemas.microsoft.com/office/drawing/2014/main" id="{FD844B34-6F53-11A4-BDB0-8497B8D22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47" y="6167862"/>
              <a:ext cx="922172" cy="464160"/>
            </a:xfrm>
            <a:prstGeom prst="rect">
              <a:avLst/>
            </a:prstGeom>
          </p:spPr>
        </p:pic>
        <p:pic>
          <p:nvPicPr>
            <p:cNvPr id="15" name="Picture 9" descr="Blue letters on a black background&#10;&#10;Description automatically generated">
              <a:extLst>
                <a:ext uri="{FF2B5EF4-FFF2-40B4-BE49-F238E27FC236}">
                  <a16:creationId xmlns:a16="http://schemas.microsoft.com/office/drawing/2014/main" id="{819750CD-99EB-B1A9-2BB1-EE95002D7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744" y="6571704"/>
              <a:ext cx="616376" cy="2674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2393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US" sz="1200" b="0" strike="noStrike" spc="-1" smtClean="0">
                <a:solidFill>
                  <a:srgbClr val="FFFFFF"/>
                </a:solidFill>
                <a:latin typeface="Calibri"/>
                <a:ea typeface="DejaVu Sans"/>
              </a:rPr>
              <a:t>17</a:t>
            </a:fld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TextShape 3"/>
          <p:cNvSpPr/>
          <p:nvPr/>
        </p:nvSpPr>
        <p:spPr>
          <a:xfrm>
            <a:off x="924560" y="1230713"/>
            <a:ext cx="9142560" cy="164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315F87"/>
                </a:solidFill>
                <a:latin typeface="Arial"/>
                <a:ea typeface="DejaVu Sans"/>
              </a:rPr>
              <a:t>SIMULATED DATA</a:t>
            </a:r>
          </a:p>
        </p:txBody>
      </p:sp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77B44F7-86BE-0CF7-ED1B-D1C25C6DF287}"/>
                  </a:ext>
                </a:extLst>
              </p:cNvPr>
              <p:cNvSpPr txBox="1"/>
              <p:nvPr/>
            </p:nvSpPr>
            <p:spPr>
              <a:xfrm>
                <a:off x="7413236" y="5436212"/>
                <a:ext cx="43569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Geometric modeling of a crack of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77B44F7-86BE-0CF7-ED1B-D1C25C6D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236" y="5436212"/>
                <a:ext cx="4356969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diagram of an electrical contact lens&#10;&#10;Description automatically generated">
            <a:extLst>
              <a:ext uri="{FF2B5EF4-FFF2-40B4-BE49-F238E27FC236}">
                <a16:creationId xmlns:a16="http://schemas.microsoft.com/office/drawing/2014/main" id="{385C9B67-19C5-5E72-D07C-1A269E8275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236" y="2150477"/>
            <a:ext cx="4356969" cy="3166583"/>
          </a:xfrm>
          <a:prstGeom prst="rect">
            <a:avLst/>
          </a:prstGeom>
        </p:spPr>
      </p:pic>
      <p:sp>
        <p:nvSpPr>
          <p:cNvPr id="5" name="Block Arc 42">
            <a:extLst>
              <a:ext uri="{FF2B5EF4-FFF2-40B4-BE49-F238E27FC236}">
                <a16:creationId xmlns:a16="http://schemas.microsoft.com/office/drawing/2014/main" id="{FC39EB6D-8D44-3B46-78D7-6D55DF5D54D1}"/>
              </a:ext>
            </a:extLst>
          </p:cNvPr>
          <p:cNvSpPr/>
          <p:nvPr/>
        </p:nvSpPr>
        <p:spPr>
          <a:xfrm flipH="1">
            <a:off x="7874000" y="119639"/>
            <a:ext cx="610000" cy="596469"/>
          </a:xfrm>
          <a:prstGeom prst="blockArc">
            <a:avLst>
              <a:gd name="adj1" fmla="val 16691916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Oval 41">
            <a:extLst>
              <a:ext uri="{FF2B5EF4-FFF2-40B4-BE49-F238E27FC236}">
                <a16:creationId xmlns:a16="http://schemas.microsoft.com/office/drawing/2014/main" id="{58477D2C-4DC9-8615-C047-73861C23E0AF}"/>
              </a:ext>
            </a:extLst>
          </p:cNvPr>
          <p:cNvSpPr/>
          <p:nvPr/>
        </p:nvSpPr>
        <p:spPr>
          <a:xfrm>
            <a:off x="7898160" y="143349"/>
            <a:ext cx="564730" cy="552203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4">
                <a:extLst>
                  <a:ext uri="{FF2B5EF4-FFF2-40B4-BE49-F238E27FC236}">
                    <a16:creationId xmlns:a16="http://schemas.microsoft.com/office/drawing/2014/main" id="{EDBC9A15-94A0-239B-7AA9-410A9A9AE6F0}"/>
                  </a:ext>
                </a:extLst>
              </p:cNvPr>
              <p:cNvSpPr txBox="1"/>
              <p:nvPr/>
            </p:nvSpPr>
            <p:spPr>
              <a:xfrm>
                <a:off x="1551039" y="1920240"/>
                <a:ext cx="5743841" cy="4616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Reduce contact size according to a crack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Apply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𝑙𝑜𝑎𝑑</m:t>
                        </m:r>
                      </m:sub>
                    </m:sSub>
                  </m:oMath>
                </a14:m>
                <a:r>
                  <a:rPr lang="en-US" sz="2400" dirty="0"/>
                  <a:t> inducing self-heating identical to experiments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Measure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2400" dirty="0"/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Calculate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2400" dirty="0"/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Repeat for different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10" name="ZoneTexte 4">
                <a:extLst>
                  <a:ext uri="{FF2B5EF4-FFF2-40B4-BE49-F238E27FC236}">
                    <a16:creationId xmlns:a16="http://schemas.microsoft.com/office/drawing/2014/main" id="{EDBC9A15-94A0-239B-7AA9-410A9A9AE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39" y="1920240"/>
                <a:ext cx="5743841" cy="4616648"/>
              </a:xfrm>
              <a:prstGeom prst="rect">
                <a:avLst/>
              </a:prstGeom>
              <a:blipFill>
                <a:blip r:embed="rId7"/>
                <a:stretch>
                  <a:fillRect l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 2" descr="Une image contenant Graphique, cercle, Police, logo&#10;&#10;Description générée automatiquement">
            <a:extLst>
              <a:ext uri="{FF2B5EF4-FFF2-40B4-BE49-F238E27FC236}">
                <a16:creationId xmlns:a16="http://schemas.microsoft.com/office/drawing/2014/main" id="{5BE5B268-F736-92F7-B2AC-857EB30B140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" y="6323705"/>
            <a:ext cx="464160" cy="464160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9F9F026F-A356-DA69-D398-443E88641DFE}"/>
              </a:ext>
            </a:extLst>
          </p:cNvPr>
          <p:cNvGrpSpPr/>
          <p:nvPr/>
        </p:nvGrpSpPr>
        <p:grpSpPr>
          <a:xfrm>
            <a:off x="48499" y="6167862"/>
            <a:ext cx="1400920" cy="671262"/>
            <a:chOff x="48499" y="6167862"/>
            <a:chExt cx="1400920" cy="671262"/>
          </a:xfrm>
        </p:grpSpPr>
        <p:pic>
          <p:nvPicPr>
            <p:cNvPr id="16" name="Image 2" descr="Une image contenant Graphique, cercle, Police, logo&#10;&#10;Description générée automatiquement">
              <a:extLst>
                <a:ext uri="{FF2B5EF4-FFF2-40B4-BE49-F238E27FC236}">
                  <a16:creationId xmlns:a16="http://schemas.microsoft.com/office/drawing/2014/main" id="{93713ECB-ED4B-7CD8-C23F-A51535C57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9" y="6323705"/>
              <a:ext cx="464160" cy="464160"/>
            </a:xfrm>
            <a:prstGeom prst="rect">
              <a:avLst/>
            </a:prstGeom>
          </p:spPr>
        </p:pic>
        <p:pic>
          <p:nvPicPr>
            <p:cNvPr id="17" name="Picture 6" descr="A logo with text on it&#10;&#10;Description automatically generated">
              <a:extLst>
                <a:ext uri="{FF2B5EF4-FFF2-40B4-BE49-F238E27FC236}">
                  <a16:creationId xmlns:a16="http://schemas.microsoft.com/office/drawing/2014/main" id="{0B044E0D-A96B-3D1B-A3E9-656CA15EF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47" y="6167862"/>
              <a:ext cx="922172" cy="464160"/>
            </a:xfrm>
            <a:prstGeom prst="rect">
              <a:avLst/>
            </a:prstGeom>
          </p:spPr>
        </p:pic>
        <p:pic>
          <p:nvPicPr>
            <p:cNvPr id="18" name="Picture 9" descr="Blue letters on a black background&#10;&#10;Description automatically generated">
              <a:extLst>
                <a:ext uri="{FF2B5EF4-FFF2-40B4-BE49-F238E27FC236}">
                  <a16:creationId xmlns:a16="http://schemas.microsoft.com/office/drawing/2014/main" id="{D65229F6-C127-0326-8A49-E9F68D57F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744" y="6571704"/>
              <a:ext cx="616376" cy="2674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3307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US" sz="1200" b="0" strike="noStrike" spc="-1" smtClean="0">
                <a:solidFill>
                  <a:srgbClr val="FFFFFF"/>
                </a:solidFill>
                <a:latin typeface="Calibri"/>
                <a:ea typeface="DejaVu Sans"/>
              </a:rPr>
              <a:t>18</a:t>
            </a:fld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TextShape 3"/>
          <p:cNvSpPr/>
          <p:nvPr/>
        </p:nvSpPr>
        <p:spPr>
          <a:xfrm>
            <a:off x="1544200" y="1232177"/>
            <a:ext cx="9142560" cy="164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spc="-1" dirty="0">
                <a:solidFill>
                  <a:srgbClr val="334469"/>
                </a:solidFill>
                <a:latin typeface="Arial"/>
                <a:ea typeface="DejaVu Sans"/>
              </a:rPr>
              <a:t>Introduction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b="0" strike="noStrike" spc="-1" dirty="0">
                <a:solidFill>
                  <a:srgbClr val="333E63"/>
                </a:solidFill>
                <a:latin typeface="Arial"/>
                <a:ea typeface="DejaVu Sans"/>
              </a:rPr>
              <a:t>Damage mechani</a:t>
            </a:r>
            <a:r>
              <a:rPr lang="en-US" sz="2400" spc="-1" dirty="0">
                <a:solidFill>
                  <a:srgbClr val="333E63"/>
                </a:solidFill>
                <a:latin typeface="Arial"/>
                <a:ea typeface="DejaVu Sans"/>
              </a:rPr>
              <a:t>sm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spc="-1" dirty="0">
                <a:solidFill>
                  <a:srgbClr val="333E63"/>
                </a:solidFill>
                <a:latin typeface="Arial"/>
                <a:ea typeface="DejaVu Sans"/>
              </a:rPr>
              <a:t>Datasets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spc="-1" dirty="0">
                <a:solidFill>
                  <a:srgbClr val="333E63"/>
                </a:solidFill>
                <a:latin typeface="Arial"/>
                <a:ea typeface="DejaVu Sans"/>
              </a:rPr>
              <a:t>Methodology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spc="-1" dirty="0">
                <a:solidFill>
                  <a:srgbClr val="B4C0DA"/>
                </a:solidFill>
                <a:latin typeface="Arial"/>
                <a:ea typeface="DejaVu Sans"/>
              </a:rPr>
              <a:t>Results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spc="-1" dirty="0">
                <a:solidFill>
                  <a:srgbClr val="B4C0DA"/>
                </a:solidFill>
                <a:latin typeface="Arial"/>
                <a:ea typeface="DejaVu Sans"/>
              </a:rPr>
              <a:t>Conclusion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334469"/>
              </a:solidFill>
              <a:latin typeface="Arial"/>
              <a:ea typeface="DejaVu Sans"/>
            </a:endParaRPr>
          </a:p>
        </p:txBody>
      </p:sp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OUTLINE</a:t>
            </a:r>
          </a:p>
        </p:txBody>
      </p:sp>
      <p:pic>
        <p:nvPicPr>
          <p:cNvPr id="5" name="Image 2" descr="Une image contenant Graphique, cercle, Police, logo&#10;&#10;Description générée automatiquement">
            <a:extLst>
              <a:ext uri="{FF2B5EF4-FFF2-40B4-BE49-F238E27FC236}">
                <a16:creationId xmlns:a16="http://schemas.microsoft.com/office/drawing/2014/main" id="{9A646F73-9BC0-425E-9FC1-231213C877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" y="6323705"/>
            <a:ext cx="464160" cy="464160"/>
          </a:xfrm>
          <a:prstGeom prst="rect">
            <a:avLst/>
          </a:prstGeom>
        </p:spPr>
      </p:pic>
      <p:pic>
        <p:nvPicPr>
          <p:cNvPr id="6" name="Picture 5" descr="A logo with text on it&#10;&#10;Description automatically generated">
            <a:extLst>
              <a:ext uri="{FF2B5EF4-FFF2-40B4-BE49-F238E27FC236}">
                <a16:creationId xmlns:a16="http://schemas.microsoft.com/office/drawing/2014/main" id="{B30BF855-321A-A60D-15E9-0224051852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7" y="6167862"/>
            <a:ext cx="922172" cy="464160"/>
          </a:xfrm>
          <a:prstGeom prst="rect">
            <a:avLst/>
          </a:prstGeom>
        </p:spPr>
      </p:pic>
      <p:pic>
        <p:nvPicPr>
          <p:cNvPr id="7" name="Picture 6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C6A1B513-AB37-0EE8-D9DA-C702CEACC1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4" y="6571704"/>
            <a:ext cx="616376" cy="2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3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US" sz="1200" b="0" strike="noStrike" spc="-1" smtClean="0">
                <a:solidFill>
                  <a:srgbClr val="FFFFFF"/>
                </a:solidFill>
                <a:latin typeface="Calibri"/>
                <a:ea typeface="DejaVu Sans"/>
              </a:rPr>
              <a:t>1</a:t>
            </a:fld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TextShape 3"/>
          <p:cNvSpPr/>
          <p:nvPr/>
        </p:nvSpPr>
        <p:spPr>
          <a:xfrm>
            <a:off x="1544200" y="1232177"/>
            <a:ext cx="9142560" cy="164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spc="-1" dirty="0">
                <a:solidFill>
                  <a:srgbClr val="334469"/>
                </a:solidFill>
                <a:latin typeface="Arial"/>
                <a:ea typeface="DejaVu Sans"/>
              </a:rPr>
              <a:t>Introduction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b="0" strike="noStrike" spc="-1" dirty="0">
                <a:solidFill>
                  <a:srgbClr val="B4C0DA"/>
                </a:solidFill>
                <a:latin typeface="Arial"/>
                <a:ea typeface="DejaVu Sans"/>
              </a:rPr>
              <a:t>Damage mechani</a:t>
            </a:r>
            <a:r>
              <a:rPr lang="en-US" sz="2400" spc="-1" dirty="0">
                <a:solidFill>
                  <a:srgbClr val="B4C0DA"/>
                </a:solidFill>
                <a:latin typeface="Arial"/>
                <a:ea typeface="DejaVu Sans"/>
              </a:rPr>
              <a:t>sm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spc="-1" dirty="0">
                <a:solidFill>
                  <a:srgbClr val="B4C0DA"/>
                </a:solidFill>
                <a:latin typeface="Arial"/>
                <a:ea typeface="DejaVu Sans"/>
              </a:rPr>
              <a:t>Datasets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spc="-1" dirty="0">
                <a:solidFill>
                  <a:srgbClr val="B4C0DA"/>
                </a:solidFill>
                <a:latin typeface="Arial"/>
                <a:ea typeface="DejaVu Sans"/>
              </a:rPr>
              <a:t>Methodology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spc="-1" dirty="0">
                <a:solidFill>
                  <a:srgbClr val="B4C0DA"/>
                </a:solidFill>
                <a:latin typeface="Arial"/>
                <a:ea typeface="DejaVu Sans"/>
              </a:rPr>
              <a:t>Results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spc="-1" dirty="0">
                <a:solidFill>
                  <a:srgbClr val="B4C0DA"/>
                </a:solidFill>
                <a:latin typeface="Arial"/>
                <a:ea typeface="DejaVu Sans"/>
              </a:rPr>
              <a:t>Conclusion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334469"/>
              </a:solidFill>
              <a:latin typeface="Arial"/>
              <a:ea typeface="DejaVu Sans"/>
            </a:endParaRPr>
          </a:p>
        </p:txBody>
      </p:sp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OUTLINE</a:t>
            </a:r>
          </a:p>
        </p:txBody>
      </p:sp>
      <p:pic>
        <p:nvPicPr>
          <p:cNvPr id="5" name="Image 2" descr="Une image contenant Graphique, cercle, Police, logo&#10;&#10;Description générée automatiquement">
            <a:extLst>
              <a:ext uri="{FF2B5EF4-FFF2-40B4-BE49-F238E27FC236}">
                <a16:creationId xmlns:a16="http://schemas.microsoft.com/office/drawing/2014/main" id="{9A646F73-9BC0-425E-9FC1-231213C877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" y="6323705"/>
            <a:ext cx="464160" cy="464160"/>
          </a:xfrm>
          <a:prstGeom prst="rect">
            <a:avLst/>
          </a:prstGeom>
        </p:spPr>
      </p:pic>
      <p:pic>
        <p:nvPicPr>
          <p:cNvPr id="6" name="Picture 5" descr="A logo with text on it&#10;&#10;Description automatically generated">
            <a:extLst>
              <a:ext uri="{FF2B5EF4-FFF2-40B4-BE49-F238E27FC236}">
                <a16:creationId xmlns:a16="http://schemas.microsoft.com/office/drawing/2014/main" id="{B30BF855-321A-A60D-15E9-0224051852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7" y="6167862"/>
            <a:ext cx="922172" cy="464160"/>
          </a:xfrm>
          <a:prstGeom prst="rect">
            <a:avLst/>
          </a:prstGeom>
        </p:spPr>
      </p:pic>
      <p:pic>
        <p:nvPicPr>
          <p:cNvPr id="7" name="Picture 6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C6A1B513-AB37-0EE8-D9DA-C702CEACC1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4" y="6571704"/>
            <a:ext cx="616376" cy="2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55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41">
            <a:extLst>
              <a:ext uri="{FF2B5EF4-FFF2-40B4-BE49-F238E27FC236}">
                <a16:creationId xmlns:a16="http://schemas.microsoft.com/office/drawing/2014/main" id="{66C0A0D1-8B20-B8E3-810E-5735B514406E}"/>
              </a:ext>
            </a:extLst>
          </p:cNvPr>
          <p:cNvSpPr/>
          <p:nvPr/>
        </p:nvSpPr>
        <p:spPr>
          <a:xfrm>
            <a:off x="7898160" y="143349"/>
            <a:ext cx="564730" cy="552203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US" sz="1200" b="0" strike="noStrike" spc="-1" smtClean="0">
                <a:solidFill>
                  <a:srgbClr val="FFFFFF"/>
                </a:solidFill>
                <a:latin typeface="Calibri"/>
                <a:ea typeface="DejaVu Sans"/>
              </a:rPr>
              <a:t>19</a:t>
            </a:fld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TextShape 3"/>
          <p:cNvSpPr/>
          <p:nvPr/>
        </p:nvSpPr>
        <p:spPr>
          <a:xfrm>
            <a:off x="924560" y="1230713"/>
            <a:ext cx="9142560" cy="164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315F87"/>
                </a:solidFill>
                <a:latin typeface="Arial"/>
                <a:ea typeface="DejaVu Sans"/>
              </a:rPr>
              <a:t>FORMULATION</a:t>
            </a:r>
          </a:p>
        </p:txBody>
      </p:sp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METHODOLOGY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62BB597-B0EC-0FE0-166B-0AE14DB9586D}"/>
                  </a:ext>
                </a:extLst>
              </p:cNvPr>
              <p:cNvSpPr txBox="1"/>
              <p:nvPr/>
            </p:nvSpPr>
            <p:spPr>
              <a:xfrm>
                <a:off x="1551039" y="2072640"/>
                <a:ext cx="5743841" cy="4374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Estimate evolution of </a:t>
                </a:r>
                <a:r>
                  <a:rPr lang="en-US" sz="2400" dirty="0" err="1"/>
                  <a:t>w.r.t.</a:t>
                </a:r>
                <a:r>
                  <a:rPr lang="en-US" sz="2400" dirty="0"/>
                  <a:t> given previous observations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Iterative process</a:t>
                </a: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Governed by the Paris regime 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𝑐𝑒</m:t>
                            </m:r>
                            <m:r>
                              <a:rPr lang="en-US" sz="24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sz="24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ce</m:t>
                            </m:r>
                            <m:r>
                              <a:rPr lang="en-US" sz="24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62BB597-B0EC-0FE0-166B-0AE14DB95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39" y="2072640"/>
                <a:ext cx="5743841" cy="4374787"/>
              </a:xfrm>
              <a:prstGeom prst="rect">
                <a:avLst/>
              </a:prstGeom>
              <a:blipFill>
                <a:blip r:embed="rId5"/>
                <a:stretch>
                  <a:fillRect l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C77B44F7-86BE-0CF7-ED1B-D1C25C6DF287}"/>
              </a:ext>
            </a:extLst>
          </p:cNvPr>
          <p:cNvSpPr txBox="1"/>
          <p:nvPr/>
        </p:nvSpPr>
        <p:spPr>
          <a:xfrm>
            <a:off x="7874000" y="5405120"/>
            <a:ext cx="3840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Prediction framework.</a:t>
            </a:r>
          </a:p>
        </p:txBody>
      </p:sp>
      <p:pic>
        <p:nvPicPr>
          <p:cNvPr id="9" name="Picture 8" descr="A graph with a line going up&#10;&#10;Description automatically generated with medium confidence">
            <a:extLst>
              <a:ext uri="{FF2B5EF4-FFF2-40B4-BE49-F238E27FC236}">
                <a16:creationId xmlns:a16="http://schemas.microsoft.com/office/drawing/2014/main" id="{ED7A7538-E4A6-6576-4429-C24E8CDD46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815" y="1808288"/>
            <a:ext cx="4499185" cy="3356904"/>
          </a:xfrm>
          <a:prstGeom prst="rect">
            <a:avLst/>
          </a:prstGeom>
        </p:spPr>
      </p:pic>
      <p:sp>
        <p:nvSpPr>
          <p:cNvPr id="6" name="Block Arc 42">
            <a:extLst>
              <a:ext uri="{FF2B5EF4-FFF2-40B4-BE49-F238E27FC236}">
                <a16:creationId xmlns:a16="http://schemas.microsoft.com/office/drawing/2014/main" id="{E7F2C12B-643B-54C3-BF9C-D83C27277A7D}"/>
              </a:ext>
            </a:extLst>
          </p:cNvPr>
          <p:cNvSpPr/>
          <p:nvPr/>
        </p:nvSpPr>
        <p:spPr>
          <a:xfrm flipH="1">
            <a:off x="7874000" y="119639"/>
            <a:ext cx="610000" cy="596469"/>
          </a:xfrm>
          <a:prstGeom prst="blockArc">
            <a:avLst>
              <a:gd name="adj1" fmla="val 13583382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Image 2" descr="Une image contenant Graphique, cercle, Police, logo&#10;&#10;Description générée automatiquement">
            <a:extLst>
              <a:ext uri="{FF2B5EF4-FFF2-40B4-BE49-F238E27FC236}">
                <a16:creationId xmlns:a16="http://schemas.microsoft.com/office/drawing/2014/main" id="{839482D3-B96F-7467-5D03-1F58C616028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" y="6323705"/>
            <a:ext cx="464160" cy="464160"/>
          </a:xfrm>
          <a:prstGeom prst="rect">
            <a:avLst/>
          </a:prstGeom>
        </p:spPr>
      </p:pic>
      <p:pic>
        <p:nvPicPr>
          <p:cNvPr id="12" name="Picture 11" descr="A logo with text on it&#10;&#10;Description automatically generated">
            <a:extLst>
              <a:ext uri="{FF2B5EF4-FFF2-40B4-BE49-F238E27FC236}">
                <a16:creationId xmlns:a16="http://schemas.microsoft.com/office/drawing/2014/main" id="{33CEF38D-33D3-39A6-6FD2-416ED80ACFA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7" y="6167862"/>
            <a:ext cx="922172" cy="464160"/>
          </a:xfrm>
          <a:prstGeom prst="rect">
            <a:avLst/>
          </a:prstGeom>
        </p:spPr>
      </p:pic>
      <p:pic>
        <p:nvPicPr>
          <p:cNvPr id="13" name="Picture 12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D10BFD90-FC1E-4325-68A3-1FD26AB494C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4" y="6571704"/>
            <a:ext cx="616376" cy="2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02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580ABA39-B260-F474-BD3F-6C8C44BD9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791" y="1876705"/>
            <a:ext cx="9925050" cy="4200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20</a:t>
            </a:fld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TextShape 3"/>
          <p:cNvSpPr/>
          <p:nvPr/>
        </p:nvSpPr>
        <p:spPr>
          <a:xfrm>
            <a:off x="924560" y="1230713"/>
            <a:ext cx="9142560" cy="164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fr-FR" sz="3600" spc="-1" dirty="0">
                <a:solidFill>
                  <a:srgbClr val="315F87"/>
                </a:solidFill>
                <a:latin typeface="Arial"/>
                <a:ea typeface="DejaVu Sans"/>
              </a:rPr>
              <a:t>FORMULATION</a:t>
            </a:r>
          </a:p>
        </p:txBody>
      </p:sp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METHODOLOGY</a:t>
            </a:r>
            <a:endParaRPr lang="fr-TN" sz="4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D0D28C-9E61-E891-5B37-6C86DD78B0FB}"/>
              </a:ext>
            </a:extLst>
          </p:cNvPr>
          <p:cNvSpPr txBox="1"/>
          <p:nvPr/>
        </p:nvSpPr>
        <p:spPr>
          <a:xfrm>
            <a:off x="180259" y="3474580"/>
            <a:ext cx="1684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Check :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04BD65-BBEE-1609-6EB0-B6581BBD5564}"/>
                  </a:ext>
                </a:extLst>
              </p:cNvPr>
              <p:cNvSpPr txBox="1"/>
              <p:nvPr/>
            </p:nvSpPr>
            <p:spPr>
              <a:xfrm>
                <a:off x="1959480" y="3574800"/>
                <a:ext cx="4603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04BD65-BBEE-1609-6EB0-B6581BBD5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480" y="3574800"/>
                <a:ext cx="460382" cy="369332"/>
              </a:xfrm>
              <a:prstGeom prst="rect">
                <a:avLst/>
              </a:prstGeom>
              <a:blipFill>
                <a:blip r:embed="rId7"/>
                <a:stretch>
                  <a:fillRect l="-13158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C337E84-C17A-FB0C-165A-E4936B404067}"/>
              </a:ext>
            </a:extLst>
          </p:cNvPr>
          <p:cNvSpPr txBox="1"/>
          <p:nvPr/>
        </p:nvSpPr>
        <p:spPr>
          <a:xfrm>
            <a:off x="2489028" y="4525242"/>
            <a:ext cx="11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Paris regime </a:t>
            </a:r>
            <a:endParaRPr lang="en-US" dirty="0"/>
          </a:p>
        </p:txBody>
      </p:sp>
      <p:sp>
        <p:nvSpPr>
          <p:cNvPr id="6" name="Block Arc 42">
            <a:extLst>
              <a:ext uri="{FF2B5EF4-FFF2-40B4-BE49-F238E27FC236}">
                <a16:creationId xmlns:a16="http://schemas.microsoft.com/office/drawing/2014/main" id="{C02DFA13-568A-0401-262F-0AC010CFF07F}"/>
              </a:ext>
            </a:extLst>
          </p:cNvPr>
          <p:cNvSpPr/>
          <p:nvPr/>
        </p:nvSpPr>
        <p:spPr>
          <a:xfrm flipH="1">
            <a:off x="7874000" y="119639"/>
            <a:ext cx="610000" cy="596469"/>
          </a:xfrm>
          <a:prstGeom prst="blockArc">
            <a:avLst>
              <a:gd name="adj1" fmla="val 11886091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Oval 41">
            <a:extLst>
              <a:ext uri="{FF2B5EF4-FFF2-40B4-BE49-F238E27FC236}">
                <a16:creationId xmlns:a16="http://schemas.microsoft.com/office/drawing/2014/main" id="{DA71CECA-5524-160F-E2B8-E11E515E9A57}"/>
              </a:ext>
            </a:extLst>
          </p:cNvPr>
          <p:cNvSpPr/>
          <p:nvPr/>
        </p:nvSpPr>
        <p:spPr>
          <a:xfrm>
            <a:off x="7898160" y="143349"/>
            <a:ext cx="564730" cy="552203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Image 2" descr="Une image contenant Graphique, cercle, Police, logo&#10;&#10;Description générée automatiquement">
            <a:extLst>
              <a:ext uri="{FF2B5EF4-FFF2-40B4-BE49-F238E27FC236}">
                <a16:creationId xmlns:a16="http://schemas.microsoft.com/office/drawing/2014/main" id="{0A699AFF-574B-E55F-F4D6-84E0772C59E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" y="6323705"/>
            <a:ext cx="464160" cy="464160"/>
          </a:xfrm>
          <a:prstGeom prst="rect">
            <a:avLst/>
          </a:prstGeom>
        </p:spPr>
      </p:pic>
      <p:pic>
        <p:nvPicPr>
          <p:cNvPr id="9" name="Picture 8" descr="A logo with text on it&#10;&#10;Description automatically generated">
            <a:extLst>
              <a:ext uri="{FF2B5EF4-FFF2-40B4-BE49-F238E27FC236}">
                <a16:creationId xmlns:a16="http://schemas.microsoft.com/office/drawing/2014/main" id="{49BECF12-B2E6-7178-1CE2-CEB15351A6F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7" y="6167862"/>
            <a:ext cx="922172" cy="464160"/>
          </a:xfrm>
          <a:prstGeom prst="rect">
            <a:avLst/>
          </a:prstGeom>
        </p:spPr>
      </p:pic>
      <p:pic>
        <p:nvPicPr>
          <p:cNvPr id="10" name="Picture 9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B8028088-A50F-FAC9-F2E6-84B73EAF0EE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4" y="6571704"/>
            <a:ext cx="616376" cy="2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01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580ABA39-B260-F474-BD3F-6C8C44BD9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791" y="1876705"/>
            <a:ext cx="9925050" cy="4200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21</a:t>
            </a:fld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TextShape 3"/>
          <p:cNvSpPr/>
          <p:nvPr/>
        </p:nvSpPr>
        <p:spPr>
          <a:xfrm>
            <a:off x="924560" y="1230713"/>
            <a:ext cx="9142560" cy="164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fr-FR" sz="3600" spc="-1" dirty="0">
                <a:solidFill>
                  <a:srgbClr val="315F87"/>
                </a:solidFill>
                <a:latin typeface="Arial"/>
                <a:ea typeface="DejaVu Sans"/>
              </a:rPr>
              <a:t>FORMULATION</a:t>
            </a:r>
          </a:p>
        </p:txBody>
      </p:sp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METHODOLOGY</a:t>
            </a:r>
            <a:endParaRPr lang="fr-TN" sz="4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293980-7878-33CE-7231-BB882B05A333}"/>
                  </a:ext>
                </a:extLst>
              </p:cNvPr>
              <p:cNvSpPr txBox="1"/>
              <p:nvPr/>
            </p:nvSpPr>
            <p:spPr>
              <a:xfrm>
                <a:off x="4175696" y="4365000"/>
                <a:ext cx="2634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293980-7878-33CE-7231-BB882B05A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696" y="4365000"/>
                <a:ext cx="263469" cy="307777"/>
              </a:xfrm>
              <a:prstGeom prst="rect">
                <a:avLst/>
              </a:prstGeom>
              <a:blipFill>
                <a:blip r:embed="rId7"/>
                <a:stretch>
                  <a:fillRect l="-20930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AD0D28C-9E61-E891-5B37-6C86DD78B0FB}"/>
              </a:ext>
            </a:extLst>
          </p:cNvPr>
          <p:cNvSpPr txBox="1"/>
          <p:nvPr/>
        </p:nvSpPr>
        <p:spPr>
          <a:xfrm>
            <a:off x="180259" y="3474580"/>
            <a:ext cx="1684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Check :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04BD65-BBEE-1609-6EB0-B6581BBD5564}"/>
                  </a:ext>
                </a:extLst>
              </p:cNvPr>
              <p:cNvSpPr txBox="1"/>
              <p:nvPr/>
            </p:nvSpPr>
            <p:spPr>
              <a:xfrm>
                <a:off x="1959480" y="3574800"/>
                <a:ext cx="4603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04BD65-BBEE-1609-6EB0-B6581BBD5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480" y="3574800"/>
                <a:ext cx="460382" cy="369332"/>
              </a:xfrm>
              <a:prstGeom prst="rect">
                <a:avLst/>
              </a:prstGeom>
              <a:blipFill>
                <a:blip r:embed="rId8"/>
                <a:stretch>
                  <a:fillRect l="-13158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C337E84-C17A-FB0C-165A-E4936B404067}"/>
              </a:ext>
            </a:extLst>
          </p:cNvPr>
          <p:cNvSpPr txBox="1"/>
          <p:nvPr/>
        </p:nvSpPr>
        <p:spPr>
          <a:xfrm>
            <a:off x="2489028" y="4525242"/>
            <a:ext cx="11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Paris regime 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D596A5-A0A5-7E0F-F4D9-31D509A60D7C}"/>
              </a:ext>
            </a:extLst>
          </p:cNvPr>
          <p:cNvCxnSpPr/>
          <p:nvPr/>
        </p:nvCxnSpPr>
        <p:spPr>
          <a:xfrm flipH="1">
            <a:off x="4592320" y="2600960"/>
            <a:ext cx="3119120" cy="176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59B9A45-21C8-EAFC-0936-E9D78F53228F}"/>
              </a:ext>
            </a:extLst>
          </p:cNvPr>
          <p:cNvSpPr txBox="1"/>
          <p:nvPr/>
        </p:nvSpPr>
        <p:spPr>
          <a:xfrm>
            <a:off x="7710111" y="2341468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</a:t>
            </a:r>
          </a:p>
        </p:txBody>
      </p:sp>
      <p:sp>
        <p:nvSpPr>
          <p:cNvPr id="5" name="Block Arc 42">
            <a:extLst>
              <a:ext uri="{FF2B5EF4-FFF2-40B4-BE49-F238E27FC236}">
                <a16:creationId xmlns:a16="http://schemas.microsoft.com/office/drawing/2014/main" id="{D54C626A-278D-5E00-D513-478F0A3D5EA2}"/>
              </a:ext>
            </a:extLst>
          </p:cNvPr>
          <p:cNvSpPr/>
          <p:nvPr/>
        </p:nvSpPr>
        <p:spPr>
          <a:xfrm flipH="1">
            <a:off x="7874000" y="119639"/>
            <a:ext cx="610000" cy="596469"/>
          </a:xfrm>
          <a:prstGeom prst="blockArc">
            <a:avLst>
              <a:gd name="adj1" fmla="val 10710802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41">
            <a:extLst>
              <a:ext uri="{FF2B5EF4-FFF2-40B4-BE49-F238E27FC236}">
                <a16:creationId xmlns:a16="http://schemas.microsoft.com/office/drawing/2014/main" id="{3EBFBAD4-2BE0-CDC5-CE78-BCA690AC360D}"/>
              </a:ext>
            </a:extLst>
          </p:cNvPr>
          <p:cNvSpPr/>
          <p:nvPr/>
        </p:nvSpPr>
        <p:spPr>
          <a:xfrm>
            <a:off x="7898160" y="143349"/>
            <a:ext cx="564730" cy="552203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Image 2" descr="Une image contenant Graphique, cercle, Police, logo&#10;&#10;Description générée automatiquement">
            <a:extLst>
              <a:ext uri="{FF2B5EF4-FFF2-40B4-BE49-F238E27FC236}">
                <a16:creationId xmlns:a16="http://schemas.microsoft.com/office/drawing/2014/main" id="{981E66F3-19DE-6B25-B6AD-1F7595739B1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" y="6323705"/>
            <a:ext cx="464160" cy="464160"/>
          </a:xfrm>
          <a:prstGeom prst="rect">
            <a:avLst/>
          </a:prstGeom>
        </p:spPr>
      </p:pic>
      <p:pic>
        <p:nvPicPr>
          <p:cNvPr id="10" name="Picture 9" descr="A logo with text on it&#10;&#10;Description automatically generated">
            <a:extLst>
              <a:ext uri="{FF2B5EF4-FFF2-40B4-BE49-F238E27FC236}">
                <a16:creationId xmlns:a16="http://schemas.microsoft.com/office/drawing/2014/main" id="{5F5E97BE-1EDA-4CBD-FF4E-6993E7A435F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7" y="6167862"/>
            <a:ext cx="922172" cy="464160"/>
          </a:xfrm>
          <a:prstGeom prst="rect">
            <a:avLst/>
          </a:prstGeom>
        </p:spPr>
      </p:pic>
      <p:pic>
        <p:nvPicPr>
          <p:cNvPr id="11" name="Picture 10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D51659EC-CBBC-BF59-A3DD-EE2CB291119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4" y="6571704"/>
            <a:ext cx="616376" cy="267420"/>
          </a:xfrm>
          <a:prstGeom prst="rect">
            <a:avLst/>
          </a:prstGeom>
        </p:spPr>
      </p:pic>
      <p:pic>
        <p:nvPicPr>
          <p:cNvPr id="3" name="Picture 6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1056E657-1786-7D9A-018B-161A815DF44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755" y="1301458"/>
            <a:ext cx="1365641" cy="104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06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580ABA39-B260-F474-BD3F-6C8C44BD9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791" y="1876705"/>
            <a:ext cx="9925050" cy="4200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22</a:t>
            </a:fld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TextShape 3"/>
          <p:cNvSpPr/>
          <p:nvPr/>
        </p:nvSpPr>
        <p:spPr>
          <a:xfrm>
            <a:off x="924560" y="1230713"/>
            <a:ext cx="9142560" cy="164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fr-FR" sz="3600" spc="-1" dirty="0">
                <a:solidFill>
                  <a:srgbClr val="315F87"/>
                </a:solidFill>
                <a:latin typeface="Arial"/>
                <a:ea typeface="DejaVu Sans"/>
              </a:rPr>
              <a:t>FORMULATION</a:t>
            </a:r>
          </a:p>
        </p:txBody>
      </p:sp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METHODOLOGY</a:t>
            </a:r>
            <a:endParaRPr lang="fr-TN" sz="4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293980-7878-33CE-7231-BB882B05A333}"/>
                  </a:ext>
                </a:extLst>
              </p:cNvPr>
              <p:cNvSpPr txBox="1"/>
              <p:nvPr/>
            </p:nvSpPr>
            <p:spPr>
              <a:xfrm>
                <a:off x="4175696" y="4365000"/>
                <a:ext cx="2634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293980-7878-33CE-7231-BB882B05A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696" y="4365000"/>
                <a:ext cx="263469" cy="307777"/>
              </a:xfrm>
              <a:prstGeom prst="rect">
                <a:avLst/>
              </a:prstGeom>
              <a:blipFill>
                <a:blip r:embed="rId7"/>
                <a:stretch>
                  <a:fillRect l="-20930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AD0D28C-9E61-E891-5B37-6C86DD78B0FB}"/>
              </a:ext>
            </a:extLst>
          </p:cNvPr>
          <p:cNvSpPr txBox="1"/>
          <p:nvPr/>
        </p:nvSpPr>
        <p:spPr>
          <a:xfrm>
            <a:off x="180259" y="3474580"/>
            <a:ext cx="1684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Check :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04BD65-BBEE-1609-6EB0-B6581BBD5564}"/>
                  </a:ext>
                </a:extLst>
              </p:cNvPr>
              <p:cNvSpPr txBox="1"/>
              <p:nvPr/>
            </p:nvSpPr>
            <p:spPr>
              <a:xfrm>
                <a:off x="1959480" y="3574800"/>
                <a:ext cx="4603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04BD65-BBEE-1609-6EB0-B6581BBD5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480" y="3574800"/>
                <a:ext cx="460382" cy="369332"/>
              </a:xfrm>
              <a:prstGeom prst="rect">
                <a:avLst/>
              </a:prstGeom>
              <a:blipFill>
                <a:blip r:embed="rId8"/>
                <a:stretch>
                  <a:fillRect l="-13158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383B07-5A2D-EA93-6CC1-1B44A3FF4365}"/>
                  </a:ext>
                </a:extLst>
              </p:cNvPr>
              <p:cNvSpPr txBox="1"/>
              <p:nvPr/>
            </p:nvSpPr>
            <p:spPr>
              <a:xfrm>
                <a:off x="5495840" y="4344679"/>
                <a:ext cx="4101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383B07-5A2D-EA93-6CC1-1B44A3FF4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840" y="4344679"/>
                <a:ext cx="410112" cy="307777"/>
              </a:xfrm>
              <a:prstGeom prst="rect">
                <a:avLst/>
              </a:prstGeom>
              <a:blipFill>
                <a:blip r:embed="rId9"/>
                <a:stretch>
                  <a:fillRect l="-13433" r="-1044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C337E84-C17A-FB0C-165A-E4936B404067}"/>
              </a:ext>
            </a:extLst>
          </p:cNvPr>
          <p:cNvSpPr txBox="1"/>
          <p:nvPr/>
        </p:nvSpPr>
        <p:spPr>
          <a:xfrm>
            <a:off x="2489028" y="4525242"/>
            <a:ext cx="11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Paris regime 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6E3D5D-375C-7117-6607-373A983A8BF0}"/>
              </a:ext>
            </a:extLst>
          </p:cNvPr>
          <p:cNvCxnSpPr/>
          <p:nvPr/>
        </p:nvCxnSpPr>
        <p:spPr>
          <a:xfrm flipH="1">
            <a:off x="5966912" y="2600960"/>
            <a:ext cx="3119120" cy="176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B93ADE7-376F-53E4-43B8-4397DADC0E2F}"/>
              </a:ext>
            </a:extLst>
          </p:cNvPr>
          <p:cNvSpPr txBox="1"/>
          <p:nvPr/>
        </p:nvSpPr>
        <p:spPr>
          <a:xfrm>
            <a:off x="9146992" y="2231628"/>
            <a:ext cx="13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Numerical simulation</a:t>
            </a:r>
          </a:p>
        </p:txBody>
      </p:sp>
      <p:sp>
        <p:nvSpPr>
          <p:cNvPr id="7" name="Block Arc 42">
            <a:extLst>
              <a:ext uri="{FF2B5EF4-FFF2-40B4-BE49-F238E27FC236}">
                <a16:creationId xmlns:a16="http://schemas.microsoft.com/office/drawing/2014/main" id="{7877C3A3-E66C-3BD8-6B3F-0A3F848C69F2}"/>
              </a:ext>
            </a:extLst>
          </p:cNvPr>
          <p:cNvSpPr/>
          <p:nvPr/>
        </p:nvSpPr>
        <p:spPr>
          <a:xfrm flipH="1">
            <a:off x="7874000" y="119639"/>
            <a:ext cx="610000" cy="596469"/>
          </a:xfrm>
          <a:prstGeom prst="blockArc">
            <a:avLst>
              <a:gd name="adj1" fmla="val 9984763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41">
            <a:extLst>
              <a:ext uri="{FF2B5EF4-FFF2-40B4-BE49-F238E27FC236}">
                <a16:creationId xmlns:a16="http://schemas.microsoft.com/office/drawing/2014/main" id="{08D8EAAB-B1AA-37E3-8B42-A32E021AEA77}"/>
              </a:ext>
            </a:extLst>
          </p:cNvPr>
          <p:cNvSpPr/>
          <p:nvPr/>
        </p:nvSpPr>
        <p:spPr>
          <a:xfrm>
            <a:off x="7898160" y="143349"/>
            <a:ext cx="564730" cy="552203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Image 2" descr="Une image contenant Graphique, cercle, Police, logo&#10;&#10;Description générée automatiquement">
            <a:extLst>
              <a:ext uri="{FF2B5EF4-FFF2-40B4-BE49-F238E27FC236}">
                <a16:creationId xmlns:a16="http://schemas.microsoft.com/office/drawing/2014/main" id="{8BB0C290-44C6-F421-6354-C32F551D1FF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" y="6323705"/>
            <a:ext cx="464160" cy="464160"/>
          </a:xfrm>
          <a:prstGeom prst="rect">
            <a:avLst/>
          </a:prstGeom>
        </p:spPr>
      </p:pic>
      <p:pic>
        <p:nvPicPr>
          <p:cNvPr id="10" name="Picture 9" descr="A logo with text on it&#10;&#10;Description automatically generated">
            <a:extLst>
              <a:ext uri="{FF2B5EF4-FFF2-40B4-BE49-F238E27FC236}">
                <a16:creationId xmlns:a16="http://schemas.microsoft.com/office/drawing/2014/main" id="{1DF12C96-8FC0-28E5-0EA4-D778090E49B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7" y="6167862"/>
            <a:ext cx="922172" cy="464160"/>
          </a:xfrm>
          <a:prstGeom prst="rect">
            <a:avLst/>
          </a:prstGeom>
        </p:spPr>
      </p:pic>
      <p:pic>
        <p:nvPicPr>
          <p:cNvPr id="11" name="Picture 10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9718CA1F-105B-E355-4480-85214147179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4" y="6571704"/>
            <a:ext cx="616376" cy="2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56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ock Arc 42">
            <a:extLst>
              <a:ext uri="{FF2B5EF4-FFF2-40B4-BE49-F238E27FC236}">
                <a16:creationId xmlns:a16="http://schemas.microsoft.com/office/drawing/2014/main" id="{C4D7B4BE-B8E7-ED5A-2731-C5DD3EFD8412}"/>
              </a:ext>
            </a:extLst>
          </p:cNvPr>
          <p:cNvSpPr/>
          <p:nvPr/>
        </p:nvSpPr>
        <p:spPr>
          <a:xfrm flipH="1">
            <a:off x="7874000" y="119639"/>
            <a:ext cx="610000" cy="596469"/>
          </a:xfrm>
          <a:prstGeom prst="blockArc">
            <a:avLst>
              <a:gd name="adj1" fmla="val 7312594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0" name="Picture 19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580ABA39-B260-F474-BD3F-6C8C44BD9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791" y="1876705"/>
            <a:ext cx="9925050" cy="4200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23</a:t>
            </a:fld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TextShape 3"/>
          <p:cNvSpPr/>
          <p:nvPr/>
        </p:nvSpPr>
        <p:spPr>
          <a:xfrm>
            <a:off x="924560" y="1230713"/>
            <a:ext cx="9142560" cy="164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fr-FR" sz="3600" spc="-1" dirty="0">
                <a:solidFill>
                  <a:srgbClr val="315F87"/>
                </a:solidFill>
                <a:latin typeface="Arial"/>
                <a:ea typeface="DejaVu Sans"/>
              </a:rPr>
              <a:t>FORMULATION</a:t>
            </a:r>
          </a:p>
        </p:txBody>
      </p:sp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METHODOLOGY</a:t>
            </a:r>
            <a:endParaRPr lang="fr-TN" sz="4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293980-7878-33CE-7231-BB882B05A333}"/>
                  </a:ext>
                </a:extLst>
              </p:cNvPr>
              <p:cNvSpPr txBox="1"/>
              <p:nvPr/>
            </p:nvSpPr>
            <p:spPr>
              <a:xfrm>
                <a:off x="4175696" y="4365000"/>
                <a:ext cx="2634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293980-7878-33CE-7231-BB882B05A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696" y="4365000"/>
                <a:ext cx="263469" cy="307777"/>
              </a:xfrm>
              <a:prstGeom prst="rect">
                <a:avLst/>
              </a:prstGeom>
              <a:blipFill>
                <a:blip r:embed="rId7"/>
                <a:stretch>
                  <a:fillRect l="-20930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AD0D28C-9E61-E891-5B37-6C86DD78B0FB}"/>
              </a:ext>
            </a:extLst>
          </p:cNvPr>
          <p:cNvSpPr txBox="1"/>
          <p:nvPr/>
        </p:nvSpPr>
        <p:spPr>
          <a:xfrm>
            <a:off x="180259" y="3474580"/>
            <a:ext cx="1684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Check :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04BD65-BBEE-1609-6EB0-B6581BBD5564}"/>
                  </a:ext>
                </a:extLst>
              </p:cNvPr>
              <p:cNvSpPr txBox="1"/>
              <p:nvPr/>
            </p:nvSpPr>
            <p:spPr>
              <a:xfrm>
                <a:off x="1959480" y="3574800"/>
                <a:ext cx="4603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04BD65-BBEE-1609-6EB0-B6581BBD5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480" y="3574800"/>
                <a:ext cx="460382" cy="369332"/>
              </a:xfrm>
              <a:prstGeom prst="rect">
                <a:avLst/>
              </a:prstGeom>
              <a:blipFill>
                <a:blip r:embed="rId8"/>
                <a:stretch>
                  <a:fillRect l="-13158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383B07-5A2D-EA93-6CC1-1B44A3FF4365}"/>
                  </a:ext>
                </a:extLst>
              </p:cNvPr>
              <p:cNvSpPr txBox="1"/>
              <p:nvPr/>
            </p:nvSpPr>
            <p:spPr>
              <a:xfrm>
                <a:off x="5495840" y="4344679"/>
                <a:ext cx="4101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383B07-5A2D-EA93-6CC1-1B44A3FF4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840" y="4344679"/>
                <a:ext cx="410112" cy="307777"/>
              </a:xfrm>
              <a:prstGeom prst="rect">
                <a:avLst/>
              </a:prstGeom>
              <a:blipFill>
                <a:blip r:embed="rId9"/>
                <a:stretch>
                  <a:fillRect l="-13433" r="-1044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D7A4C0B-F96D-CE8A-5F3D-D2BDCCF0E2C7}"/>
                  </a:ext>
                </a:extLst>
              </p:cNvPr>
              <p:cNvSpPr txBox="1"/>
              <p:nvPr/>
            </p:nvSpPr>
            <p:spPr>
              <a:xfrm>
                <a:off x="7214488" y="4354837"/>
                <a:ext cx="41133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D7A4C0B-F96D-CE8A-5F3D-D2BDCCF0E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488" y="4354837"/>
                <a:ext cx="411330" cy="307777"/>
              </a:xfrm>
              <a:prstGeom prst="rect">
                <a:avLst/>
              </a:prstGeom>
              <a:blipFill>
                <a:blip r:embed="rId10"/>
                <a:stretch>
                  <a:fillRect l="-13235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C337E84-C17A-FB0C-165A-E4936B404067}"/>
              </a:ext>
            </a:extLst>
          </p:cNvPr>
          <p:cNvSpPr txBox="1"/>
          <p:nvPr/>
        </p:nvSpPr>
        <p:spPr>
          <a:xfrm>
            <a:off x="2489028" y="4525242"/>
            <a:ext cx="11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Paris regime 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91B27C-AD43-FAC9-FEF0-A58A4B3AC449}"/>
              </a:ext>
            </a:extLst>
          </p:cNvPr>
          <p:cNvCxnSpPr/>
          <p:nvPr/>
        </p:nvCxnSpPr>
        <p:spPr>
          <a:xfrm flipH="1">
            <a:off x="7562032" y="2600960"/>
            <a:ext cx="3119120" cy="176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58C92A9-3AE7-45D3-E55A-2B8913FB1E6F}"/>
              </a:ext>
            </a:extLst>
          </p:cNvPr>
          <p:cNvSpPr txBox="1"/>
          <p:nvPr/>
        </p:nvSpPr>
        <p:spPr>
          <a:xfrm>
            <a:off x="10081712" y="2231628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Paris’ law</a:t>
            </a:r>
          </a:p>
        </p:txBody>
      </p:sp>
      <p:sp>
        <p:nvSpPr>
          <p:cNvPr id="8" name="Oval 41">
            <a:extLst>
              <a:ext uri="{FF2B5EF4-FFF2-40B4-BE49-F238E27FC236}">
                <a16:creationId xmlns:a16="http://schemas.microsoft.com/office/drawing/2014/main" id="{B18E216F-0510-5B04-6EAA-F761EF03EF1D}"/>
              </a:ext>
            </a:extLst>
          </p:cNvPr>
          <p:cNvSpPr/>
          <p:nvPr/>
        </p:nvSpPr>
        <p:spPr>
          <a:xfrm>
            <a:off x="7898160" y="143349"/>
            <a:ext cx="564730" cy="552203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Image 2" descr="Une image contenant Graphique, cercle, Police, logo&#10;&#10;Description générée automatiquement">
            <a:extLst>
              <a:ext uri="{FF2B5EF4-FFF2-40B4-BE49-F238E27FC236}">
                <a16:creationId xmlns:a16="http://schemas.microsoft.com/office/drawing/2014/main" id="{504D09CE-15BC-6AAF-1BD9-28309CBAE5F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" y="6323705"/>
            <a:ext cx="464160" cy="464160"/>
          </a:xfrm>
          <a:prstGeom prst="rect">
            <a:avLst/>
          </a:prstGeom>
        </p:spPr>
      </p:pic>
      <p:pic>
        <p:nvPicPr>
          <p:cNvPr id="17" name="Picture 16" descr="A logo with text on it&#10;&#10;Description automatically generated">
            <a:extLst>
              <a:ext uri="{FF2B5EF4-FFF2-40B4-BE49-F238E27FC236}">
                <a16:creationId xmlns:a16="http://schemas.microsoft.com/office/drawing/2014/main" id="{B59FB9A1-3294-EA56-D49A-A0D09666672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7" y="6167862"/>
            <a:ext cx="922172" cy="464160"/>
          </a:xfrm>
          <a:prstGeom prst="rect">
            <a:avLst/>
          </a:prstGeom>
        </p:spPr>
      </p:pic>
      <p:pic>
        <p:nvPicPr>
          <p:cNvPr id="18" name="Picture 17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AA9677C2-96A7-B0F3-93A5-57F9AB21009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4" y="6571704"/>
            <a:ext cx="616376" cy="2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54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580ABA39-B260-F474-BD3F-6C8C44BD9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791" y="1876705"/>
            <a:ext cx="9925050" cy="4200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24</a:t>
            </a:fld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TextShape 3"/>
          <p:cNvSpPr/>
          <p:nvPr/>
        </p:nvSpPr>
        <p:spPr>
          <a:xfrm>
            <a:off x="924560" y="1230713"/>
            <a:ext cx="9142560" cy="164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fr-FR" sz="3600" spc="-1" dirty="0">
                <a:solidFill>
                  <a:srgbClr val="315F87"/>
                </a:solidFill>
                <a:latin typeface="Arial"/>
                <a:ea typeface="DejaVu Sans"/>
              </a:rPr>
              <a:t>FORMULATION</a:t>
            </a:r>
          </a:p>
        </p:txBody>
      </p:sp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METHODOLOGY</a:t>
            </a:r>
            <a:endParaRPr lang="fr-TN" sz="4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293980-7878-33CE-7231-BB882B05A333}"/>
                  </a:ext>
                </a:extLst>
              </p:cNvPr>
              <p:cNvSpPr txBox="1"/>
              <p:nvPr/>
            </p:nvSpPr>
            <p:spPr>
              <a:xfrm>
                <a:off x="4175696" y="4365000"/>
                <a:ext cx="2634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293980-7878-33CE-7231-BB882B05A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696" y="4365000"/>
                <a:ext cx="263469" cy="307777"/>
              </a:xfrm>
              <a:prstGeom prst="rect">
                <a:avLst/>
              </a:prstGeom>
              <a:blipFill>
                <a:blip r:embed="rId7"/>
                <a:stretch>
                  <a:fillRect l="-20930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AD0D28C-9E61-E891-5B37-6C86DD78B0FB}"/>
              </a:ext>
            </a:extLst>
          </p:cNvPr>
          <p:cNvSpPr txBox="1"/>
          <p:nvPr/>
        </p:nvSpPr>
        <p:spPr>
          <a:xfrm>
            <a:off x="180259" y="3474580"/>
            <a:ext cx="1684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Check :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04BD65-BBEE-1609-6EB0-B6581BBD5564}"/>
                  </a:ext>
                </a:extLst>
              </p:cNvPr>
              <p:cNvSpPr txBox="1"/>
              <p:nvPr/>
            </p:nvSpPr>
            <p:spPr>
              <a:xfrm>
                <a:off x="1959480" y="3574800"/>
                <a:ext cx="4603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04BD65-BBEE-1609-6EB0-B6581BBD5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480" y="3574800"/>
                <a:ext cx="460382" cy="369332"/>
              </a:xfrm>
              <a:prstGeom prst="rect">
                <a:avLst/>
              </a:prstGeom>
              <a:blipFill>
                <a:blip r:embed="rId8"/>
                <a:stretch>
                  <a:fillRect l="-13158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383B07-5A2D-EA93-6CC1-1B44A3FF4365}"/>
                  </a:ext>
                </a:extLst>
              </p:cNvPr>
              <p:cNvSpPr txBox="1"/>
              <p:nvPr/>
            </p:nvSpPr>
            <p:spPr>
              <a:xfrm>
                <a:off x="5495840" y="4344679"/>
                <a:ext cx="4101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383B07-5A2D-EA93-6CC1-1B44A3FF4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840" y="4344679"/>
                <a:ext cx="410112" cy="307777"/>
              </a:xfrm>
              <a:prstGeom prst="rect">
                <a:avLst/>
              </a:prstGeom>
              <a:blipFill>
                <a:blip r:embed="rId9"/>
                <a:stretch>
                  <a:fillRect l="-13433" r="-1044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D7A4C0B-F96D-CE8A-5F3D-D2BDCCF0E2C7}"/>
                  </a:ext>
                </a:extLst>
              </p:cNvPr>
              <p:cNvSpPr txBox="1"/>
              <p:nvPr/>
            </p:nvSpPr>
            <p:spPr>
              <a:xfrm>
                <a:off x="7214488" y="4354837"/>
                <a:ext cx="41133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D7A4C0B-F96D-CE8A-5F3D-D2BDCCF0E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488" y="4354837"/>
                <a:ext cx="411330" cy="307777"/>
              </a:xfrm>
              <a:prstGeom prst="rect">
                <a:avLst/>
              </a:prstGeom>
              <a:blipFill>
                <a:blip r:embed="rId10"/>
                <a:stretch>
                  <a:fillRect l="-13235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B81594-E3C3-D7AC-CF48-EB41A6DF799C}"/>
                  </a:ext>
                </a:extLst>
              </p:cNvPr>
              <p:cNvSpPr txBox="1"/>
              <p:nvPr/>
            </p:nvSpPr>
            <p:spPr>
              <a:xfrm>
                <a:off x="8417956" y="4371354"/>
                <a:ext cx="9667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B81594-E3C3-D7AC-CF48-EB41A6DF7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956" y="4371354"/>
                <a:ext cx="966740" cy="307777"/>
              </a:xfrm>
              <a:prstGeom prst="rect">
                <a:avLst/>
              </a:prstGeom>
              <a:blipFill>
                <a:blip r:embed="rId11"/>
                <a:stretch>
                  <a:fillRect l="-5696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C337E84-C17A-FB0C-165A-E4936B404067}"/>
              </a:ext>
            </a:extLst>
          </p:cNvPr>
          <p:cNvSpPr txBox="1"/>
          <p:nvPr/>
        </p:nvSpPr>
        <p:spPr>
          <a:xfrm>
            <a:off x="2489028" y="4525242"/>
            <a:ext cx="11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Paris regime 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AC9504-4353-9A83-3B6D-70AAE32F8A5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625818" y="2733040"/>
            <a:ext cx="1275508" cy="163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0DD6D7-F53F-72EB-E8AA-63B130CA49BF}"/>
                  </a:ext>
                </a:extLst>
              </p:cNvPr>
              <p:cNvSpPr txBox="1"/>
              <p:nvPr/>
            </p:nvSpPr>
            <p:spPr>
              <a:xfrm>
                <a:off x="6556316" y="2163256"/>
                <a:ext cx="21074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Adding to previous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value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0DD6D7-F53F-72EB-E8AA-63B130CA4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316" y="2163256"/>
                <a:ext cx="2107462" cy="646331"/>
              </a:xfrm>
              <a:prstGeom prst="rect">
                <a:avLst/>
              </a:prstGeom>
              <a:blipFill>
                <a:blip r:embed="rId12"/>
                <a:stretch>
                  <a:fillRect l="-2029" t="-5660" r="-463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Block Arc 42">
            <a:extLst>
              <a:ext uri="{FF2B5EF4-FFF2-40B4-BE49-F238E27FC236}">
                <a16:creationId xmlns:a16="http://schemas.microsoft.com/office/drawing/2014/main" id="{079DCCE6-E7AE-CD9A-C0AE-BA3B7CBDDE25}"/>
              </a:ext>
            </a:extLst>
          </p:cNvPr>
          <p:cNvSpPr/>
          <p:nvPr/>
        </p:nvSpPr>
        <p:spPr>
          <a:xfrm flipH="1">
            <a:off x="7874000" y="119639"/>
            <a:ext cx="610000" cy="596469"/>
          </a:xfrm>
          <a:prstGeom prst="blockArc">
            <a:avLst>
              <a:gd name="adj1" fmla="val 6525252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Oval 41">
            <a:extLst>
              <a:ext uri="{FF2B5EF4-FFF2-40B4-BE49-F238E27FC236}">
                <a16:creationId xmlns:a16="http://schemas.microsoft.com/office/drawing/2014/main" id="{04E0E43D-BD67-B0DA-0DF2-6EF6839CCF0B}"/>
              </a:ext>
            </a:extLst>
          </p:cNvPr>
          <p:cNvSpPr/>
          <p:nvPr/>
        </p:nvSpPr>
        <p:spPr>
          <a:xfrm>
            <a:off x="7898160" y="143349"/>
            <a:ext cx="564730" cy="552203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Image 2" descr="Une image contenant Graphique, cercle, Police, logo&#10;&#10;Description générée automatiquement">
            <a:extLst>
              <a:ext uri="{FF2B5EF4-FFF2-40B4-BE49-F238E27FC236}">
                <a16:creationId xmlns:a16="http://schemas.microsoft.com/office/drawing/2014/main" id="{0BB190C3-FA31-0F9A-2BA6-BB6F9D74B06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" y="6323705"/>
            <a:ext cx="464160" cy="464160"/>
          </a:xfrm>
          <a:prstGeom prst="rect">
            <a:avLst/>
          </a:prstGeom>
        </p:spPr>
      </p:pic>
      <p:pic>
        <p:nvPicPr>
          <p:cNvPr id="10" name="Picture 9" descr="A logo with text on it&#10;&#10;Description automatically generated">
            <a:extLst>
              <a:ext uri="{FF2B5EF4-FFF2-40B4-BE49-F238E27FC236}">
                <a16:creationId xmlns:a16="http://schemas.microsoft.com/office/drawing/2014/main" id="{41A122F8-79DB-D2D6-3684-690BB6B9427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7" y="6167862"/>
            <a:ext cx="922172" cy="464160"/>
          </a:xfrm>
          <a:prstGeom prst="rect">
            <a:avLst/>
          </a:prstGeom>
        </p:spPr>
      </p:pic>
      <p:pic>
        <p:nvPicPr>
          <p:cNvPr id="11" name="Picture 10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23F85C22-C7C3-E877-D0F4-1C8E0DDFE21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4" y="6571704"/>
            <a:ext cx="616376" cy="2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97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580ABA39-B260-F474-BD3F-6C8C44BD9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791" y="1876705"/>
            <a:ext cx="9925050" cy="4200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25</a:t>
            </a:fld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TextShape 3"/>
          <p:cNvSpPr/>
          <p:nvPr/>
        </p:nvSpPr>
        <p:spPr>
          <a:xfrm>
            <a:off x="924560" y="1230713"/>
            <a:ext cx="9142560" cy="164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fr-FR" sz="3600" spc="-1" dirty="0">
                <a:solidFill>
                  <a:srgbClr val="315F87"/>
                </a:solidFill>
                <a:latin typeface="Arial"/>
                <a:ea typeface="DejaVu Sans"/>
              </a:rPr>
              <a:t>FORMULATION</a:t>
            </a:r>
          </a:p>
        </p:txBody>
      </p:sp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METHODOLOGY</a:t>
            </a:r>
            <a:endParaRPr lang="fr-TN" sz="4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293980-7878-33CE-7231-BB882B05A333}"/>
                  </a:ext>
                </a:extLst>
              </p:cNvPr>
              <p:cNvSpPr txBox="1"/>
              <p:nvPr/>
            </p:nvSpPr>
            <p:spPr>
              <a:xfrm>
                <a:off x="4175696" y="4365000"/>
                <a:ext cx="2634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293980-7878-33CE-7231-BB882B05A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696" y="4365000"/>
                <a:ext cx="263469" cy="307777"/>
              </a:xfrm>
              <a:prstGeom prst="rect">
                <a:avLst/>
              </a:prstGeom>
              <a:blipFill>
                <a:blip r:embed="rId7"/>
                <a:stretch>
                  <a:fillRect l="-20930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AD0D28C-9E61-E891-5B37-6C86DD78B0FB}"/>
              </a:ext>
            </a:extLst>
          </p:cNvPr>
          <p:cNvSpPr txBox="1"/>
          <p:nvPr/>
        </p:nvSpPr>
        <p:spPr>
          <a:xfrm>
            <a:off x="180259" y="3474580"/>
            <a:ext cx="1684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Check :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04BD65-BBEE-1609-6EB0-B6581BBD5564}"/>
                  </a:ext>
                </a:extLst>
              </p:cNvPr>
              <p:cNvSpPr txBox="1"/>
              <p:nvPr/>
            </p:nvSpPr>
            <p:spPr>
              <a:xfrm>
                <a:off x="1959480" y="3574800"/>
                <a:ext cx="4603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04BD65-BBEE-1609-6EB0-B6581BBD5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480" y="3574800"/>
                <a:ext cx="460382" cy="369332"/>
              </a:xfrm>
              <a:prstGeom prst="rect">
                <a:avLst/>
              </a:prstGeom>
              <a:blipFill>
                <a:blip r:embed="rId8"/>
                <a:stretch>
                  <a:fillRect l="-13158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383B07-5A2D-EA93-6CC1-1B44A3FF4365}"/>
                  </a:ext>
                </a:extLst>
              </p:cNvPr>
              <p:cNvSpPr txBox="1"/>
              <p:nvPr/>
            </p:nvSpPr>
            <p:spPr>
              <a:xfrm>
                <a:off x="5495840" y="4344679"/>
                <a:ext cx="4101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383B07-5A2D-EA93-6CC1-1B44A3FF4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840" y="4344679"/>
                <a:ext cx="410112" cy="307777"/>
              </a:xfrm>
              <a:prstGeom prst="rect">
                <a:avLst/>
              </a:prstGeom>
              <a:blipFill>
                <a:blip r:embed="rId9"/>
                <a:stretch>
                  <a:fillRect l="-13433" r="-1044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D7A4C0B-F96D-CE8A-5F3D-D2BDCCF0E2C7}"/>
                  </a:ext>
                </a:extLst>
              </p:cNvPr>
              <p:cNvSpPr txBox="1"/>
              <p:nvPr/>
            </p:nvSpPr>
            <p:spPr>
              <a:xfrm>
                <a:off x="7214488" y="4354837"/>
                <a:ext cx="41133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D7A4C0B-F96D-CE8A-5F3D-D2BDCCF0E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488" y="4354837"/>
                <a:ext cx="411330" cy="307777"/>
              </a:xfrm>
              <a:prstGeom prst="rect">
                <a:avLst/>
              </a:prstGeom>
              <a:blipFill>
                <a:blip r:embed="rId10"/>
                <a:stretch>
                  <a:fillRect l="-13235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B81594-E3C3-D7AC-CF48-EB41A6DF799C}"/>
                  </a:ext>
                </a:extLst>
              </p:cNvPr>
              <p:cNvSpPr txBox="1"/>
              <p:nvPr/>
            </p:nvSpPr>
            <p:spPr>
              <a:xfrm>
                <a:off x="8417956" y="4371354"/>
                <a:ext cx="9667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B81594-E3C3-D7AC-CF48-EB41A6DF7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956" y="4371354"/>
                <a:ext cx="966740" cy="307777"/>
              </a:xfrm>
              <a:prstGeom prst="rect">
                <a:avLst/>
              </a:prstGeom>
              <a:blipFill>
                <a:blip r:embed="rId11"/>
                <a:stretch>
                  <a:fillRect l="-5696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3E22AD-AF26-BF47-047F-58519E2B3C3C}"/>
                  </a:ext>
                </a:extLst>
              </p:cNvPr>
              <p:cNvSpPr txBox="1"/>
              <p:nvPr/>
            </p:nvSpPr>
            <p:spPr>
              <a:xfrm>
                <a:off x="9807069" y="4354837"/>
                <a:ext cx="115239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3E22AD-AF26-BF47-047F-58519E2B3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069" y="4354837"/>
                <a:ext cx="1152397" cy="307777"/>
              </a:xfrm>
              <a:prstGeom prst="rect">
                <a:avLst/>
              </a:prstGeom>
              <a:blipFill>
                <a:blip r:embed="rId12"/>
                <a:stretch>
                  <a:fillRect l="-6878" r="-2116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C337E84-C17A-FB0C-165A-E4936B404067}"/>
              </a:ext>
            </a:extLst>
          </p:cNvPr>
          <p:cNvSpPr txBox="1"/>
          <p:nvPr/>
        </p:nvSpPr>
        <p:spPr>
          <a:xfrm>
            <a:off x="2489028" y="4525242"/>
            <a:ext cx="11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Paris regime 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364B70-F507-9309-F5EE-19A18978897E}"/>
              </a:ext>
            </a:extLst>
          </p:cNvPr>
          <p:cNvCxnSpPr>
            <a:cxnSpLocks/>
          </p:cNvCxnSpPr>
          <p:nvPr/>
        </p:nvCxnSpPr>
        <p:spPr>
          <a:xfrm>
            <a:off x="9017738" y="2733040"/>
            <a:ext cx="1275508" cy="163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B249493-6982-6E00-1E3A-256B14E164BD}"/>
              </a:ext>
            </a:extLst>
          </p:cNvPr>
          <p:cNvSpPr txBox="1"/>
          <p:nvPr/>
        </p:nvSpPr>
        <p:spPr>
          <a:xfrm>
            <a:off x="7917756" y="2092136"/>
            <a:ext cx="2107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Using (inverse)  regression</a:t>
            </a:r>
          </a:p>
        </p:txBody>
      </p:sp>
      <p:sp>
        <p:nvSpPr>
          <p:cNvPr id="7" name="Block Arc 42">
            <a:extLst>
              <a:ext uri="{FF2B5EF4-FFF2-40B4-BE49-F238E27FC236}">
                <a16:creationId xmlns:a16="http://schemas.microsoft.com/office/drawing/2014/main" id="{59263961-D67D-D958-DADF-F93B11E44234}"/>
              </a:ext>
            </a:extLst>
          </p:cNvPr>
          <p:cNvSpPr/>
          <p:nvPr/>
        </p:nvSpPr>
        <p:spPr>
          <a:xfrm flipH="1">
            <a:off x="7874000" y="119639"/>
            <a:ext cx="610000" cy="596469"/>
          </a:xfrm>
          <a:prstGeom prst="blockArc">
            <a:avLst>
              <a:gd name="adj1" fmla="val 4416619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41">
            <a:extLst>
              <a:ext uri="{FF2B5EF4-FFF2-40B4-BE49-F238E27FC236}">
                <a16:creationId xmlns:a16="http://schemas.microsoft.com/office/drawing/2014/main" id="{2E8336C1-C91F-61BF-AACD-46A1A7F5BB85}"/>
              </a:ext>
            </a:extLst>
          </p:cNvPr>
          <p:cNvSpPr/>
          <p:nvPr/>
        </p:nvSpPr>
        <p:spPr>
          <a:xfrm>
            <a:off x="7898160" y="143349"/>
            <a:ext cx="564730" cy="552203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Image 2" descr="Une image contenant Graphique, cercle, Police, logo&#10;&#10;Description générée automatiquement">
            <a:extLst>
              <a:ext uri="{FF2B5EF4-FFF2-40B4-BE49-F238E27FC236}">
                <a16:creationId xmlns:a16="http://schemas.microsoft.com/office/drawing/2014/main" id="{17917988-B9C0-2756-9C77-88C5E61AF42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" y="6323705"/>
            <a:ext cx="464160" cy="464160"/>
          </a:xfrm>
          <a:prstGeom prst="rect">
            <a:avLst/>
          </a:prstGeom>
        </p:spPr>
      </p:pic>
      <p:pic>
        <p:nvPicPr>
          <p:cNvPr id="10" name="Picture 9" descr="A logo with text on it&#10;&#10;Description automatically generated">
            <a:extLst>
              <a:ext uri="{FF2B5EF4-FFF2-40B4-BE49-F238E27FC236}">
                <a16:creationId xmlns:a16="http://schemas.microsoft.com/office/drawing/2014/main" id="{F0468A41-46FE-2ADA-9C44-A16F355AD5E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7" y="6167862"/>
            <a:ext cx="922172" cy="464160"/>
          </a:xfrm>
          <a:prstGeom prst="rect">
            <a:avLst/>
          </a:prstGeom>
        </p:spPr>
      </p:pic>
      <p:pic>
        <p:nvPicPr>
          <p:cNvPr id="11" name="Picture 10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94B926F0-46D7-56A8-E608-081A1F1395E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4" y="6571704"/>
            <a:ext cx="616376" cy="267420"/>
          </a:xfrm>
          <a:prstGeom prst="rect">
            <a:avLst/>
          </a:prstGeom>
        </p:spPr>
      </p:pic>
      <p:pic>
        <p:nvPicPr>
          <p:cNvPr id="3" name="Picture 6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197F1171-C3D4-718E-7229-D00EB7F2E41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324" y="1134966"/>
            <a:ext cx="1294708" cy="98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68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580ABA39-B260-F474-BD3F-6C8C44BD9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791" y="1876705"/>
            <a:ext cx="9925050" cy="4200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26</a:t>
            </a:fld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TextShape 3"/>
          <p:cNvSpPr/>
          <p:nvPr/>
        </p:nvSpPr>
        <p:spPr>
          <a:xfrm>
            <a:off x="924560" y="1230713"/>
            <a:ext cx="9142560" cy="164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fr-FR" sz="3600" spc="-1" dirty="0">
                <a:solidFill>
                  <a:srgbClr val="315F87"/>
                </a:solidFill>
                <a:latin typeface="Arial"/>
                <a:ea typeface="DejaVu Sans"/>
              </a:rPr>
              <a:t>FORMULATION</a:t>
            </a:r>
          </a:p>
        </p:txBody>
      </p:sp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METHODOLOGY</a:t>
            </a:r>
            <a:endParaRPr lang="fr-TN" sz="4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293980-7878-33CE-7231-BB882B05A333}"/>
                  </a:ext>
                </a:extLst>
              </p:cNvPr>
              <p:cNvSpPr txBox="1"/>
              <p:nvPr/>
            </p:nvSpPr>
            <p:spPr>
              <a:xfrm>
                <a:off x="4175696" y="4365000"/>
                <a:ext cx="2634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293980-7878-33CE-7231-BB882B05A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696" y="4365000"/>
                <a:ext cx="263469" cy="307777"/>
              </a:xfrm>
              <a:prstGeom prst="rect">
                <a:avLst/>
              </a:prstGeom>
              <a:blipFill>
                <a:blip r:embed="rId7"/>
                <a:stretch>
                  <a:fillRect l="-20930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AD0D28C-9E61-E891-5B37-6C86DD78B0FB}"/>
              </a:ext>
            </a:extLst>
          </p:cNvPr>
          <p:cNvSpPr txBox="1"/>
          <p:nvPr/>
        </p:nvSpPr>
        <p:spPr>
          <a:xfrm>
            <a:off x="180259" y="3474580"/>
            <a:ext cx="1684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Check :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04BD65-BBEE-1609-6EB0-B6581BBD5564}"/>
                  </a:ext>
                </a:extLst>
              </p:cNvPr>
              <p:cNvSpPr txBox="1"/>
              <p:nvPr/>
            </p:nvSpPr>
            <p:spPr>
              <a:xfrm>
                <a:off x="1959480" y="3574800"/>
                <a:ext cx="4603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04BD65-BBEE-1609-6EB0-B6581BBD5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480" y="3574800"/>
                <a:ext cx="460382" cy="369332"/>
              </a:xfrm>
              <a:prstGeom prst="rect">
                <a:avLst/>
              </a:prstGeom>
              <a:blipFill>
                <a:blip r:embed="rId8"/>
                <a:stretch>
                  <a:fillRect l="-13158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383B07-5A2D-EA93-6CC1-1B44A3FF4365}"/>
                  </a:ext>
                </a:extLst>
              </p:cNvPr>
              <p:cNvSpPr txBox="1"/>
              <p:nvPr/>
            </p:nvSpPr>
            <p:spPr>
              <a:xfrm>
                <a:off x="5495840" y="4344679"/>
                <a:ext cx="4101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383B07-5A2D-EA93-6CC1-1B44A3FF4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840" y="4344679"/>
                <a:ext cx="410112" cy="307777"/>
              </a:xfrm>
              <a:prstGeom prst="rect">
                <a:avLst/>
              </a:prstGeom>
              <a:blipFill>
                <a:blip r:embed="rId9"/>
                <a:stretch>
                  <a:fillRect l="-13433" r="-1044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D7A4C0B-F96D-CE8A-5F3D-D2BDCCF0E2C7}"/>
                  </a:ext>
                </a:extLst>
              </p:cNvPr>
              <p:cNvSpPr txBox="1"/>
              <p:nvPr/>
            </p:nvSpPr>
            <p:spPr>
              <a:xfrm>
                <a:off x="7214488" y="4354837"/>
                <a:ext cx="41133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D7A4C0B-F96D-CE8A-5F3D-D2BDCCF0E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488" y="4354837"/>
                <a:ext cx="411330" cy="307777"/>
              </a:xfrm>
              <a:prstGeom prst="rect">
                <a:avLst/>
              </a:prstGeom>
              <a:blipFill>
                <a:blip r:embed="rId10"/>
                <a:stretch>
                  <a:fillRect l="-13235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B81594-E3C3-D7AC-CF48-EB41A6DF799C}"/>
                  </a:ext>
                </a:extLst>
              </p:cNvPr>
              <p:cNvSpPr txBox="1"/>
              <p:nvPr/>
            </p:nvSpPr>
            <p:spPr>
              <a:xfrm>
                <a:off x="8417956" y="4371354"/>
                <a:ext cx="9667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B81594-E3C3-D7AC-CF48-EB41A6DF7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956" y="4371354"/>
                <a:ext cx="966740" cy="307777"/>
              </a:xfrm>
              <a:prstGeom prst="rect">
                <a:avLst/>
              </a:prstGeom>
              <a:blipFill>
                <a:blip r:embed="rId11"/>
                <a:stretch>
                  <a:fillRect l="-5696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3E22AD-AF26-BF47-047F-58519E2B3C3C}"/>
                  </a:ext>
                </a:extLst>
              </p:cNvPr>
              <p:cNvSpPr txBox="1"/>
              <p:nvPr/>
            </p:nvSpPr>
            <p:spPr>
              <a:xfrm>
                <a:off x="9807069" y="4354837"/>
                <a:ext cx="115239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3E22AD-AF26-BF47-047F-58519E2B3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069" y="4354837"/>
                <a:ext cx="1152397" cy="307777"/>
              </a:xfrm>
              <a:prstGeom prst="rect">
                <a:avLst/>
              </a:prstGeom>
              <a:blipFill>
                <a:blip r:embed="rId12"/>
                <a:stretch>
                  <a:fillRect l="-6878" r="-2116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C337E84-C17A-FB0C-165A-E4936B404067}"/>
              </a:ext>
            </a:extLst>
          </p:cNvPr>
          <p:cNvSpPr txBox="1"/>
          <p:nvPr/>
        </p:nvSpPr>
        <p:spPr>
          <a:xfrm>
            <a:off x="2489028" y="4525242"/>
            <a:ext cx="11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Paris regime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6DFA81-FED8-203A-C851-1181B06541BB}"/>
              </a:ext>
            </a:extLst>
          </p:cNvPr>
          <p:cNvSpPr txBox="1"/>
          <p:nvPr/>
        </p:nvSpPr>
        <p:spPr>
          <a:xfrm>
            <a:off x="2489028" y="2229260"/>
            <a:ext cx="1192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in Paris regime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7527BF-2AC8-0060-D350-176B2B5018D4}"/>
              </a:ext>
            </a:extLst>
          </p:cNvPr>
          <p:cNvSpPr txBox="1"/>
          <p:nvPr/>
        </p:nvSpPr>
        <p:spPr>
          <a:xfrm>
            <a:off x="3711594" y="2631440"/>
            <a:ext cx="2224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Adaptive interpolation until failure/Paris regime</a:t>
            </a:r>
          </a:p>
        </p:txBody>
      </p:sp>
      <p:sp>
        <p:nvSpPr>
          <p:cNvPr id="5" name="Block Arc 42">
            <a:extLst>
              <a:ext uri="{FF2B5EF4-FFF2-40B4-BE49-F238E27FC236}">
                <a16:creationId xmlns:a16="http://schemas.microsoft.com/office/drawing/2014/main" id="{28BFC91A-05A6-C145-4D9B-CC951CADA763}"/>
              </a:ext>
            </a:extLst>
          </p:cNvPr>
          <p:cNvSpPr/>
          <p:nvPr/>
        </p:nvSpPr>
        <p:spPr>
          <a:xfrm flipH="1">
            <a:off x="7874000" y="119639"/>
            <a:ext cx="610000" cy="596469"/>
          </a:xfrm>
          <a:prstGeom prst="blockArc">
            <a:avLst>
              <a:gd name="adj1" fmla="val 3025944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Oval 41">
            <a:extLst>
              <a:ext uri="{FF2B5EF4-FFF2-40B4-BE49-F238E27FC236}">
                <a16:creationId xmlns:a16="http://schemas.microsoft.com/office/drawing/2014/main" id="{A70D6CEF-A25C-3F99-9134-7A04F01D6A97}"/>
              </a:ext>
            </a:extLst>
          </p:cNvPr>
          <p:cNvSpPr/>
          <p:nvPr/>
        </p:nvSpPr>
        <p:spPr>
          <a:xfrm>
            <a:off x="7898160" y="143349"/>
            <a:ext cx="564730" cy="552203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Image 2" descr="Une image contenant Graphique, cercle, Police, logo&#10;&#10;Description générée automatiquement">
            <a:extLst>
              <a:ext uri="{FF2B5EF4-FFF2-40B4-BE49-F238E27FC236}">
                <a16:creationId xmlns:a16="http://schemas.microsoft.com/office/drawing/2014/main" id="{4C557E44-D9C9-CC6D-3288-45CB80FAD7E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" y="6323705"/>
            <a:ext cx="464160" cy="464160"/>
          </a:xfrm>
          <a:prstGeom prst="rect">
            <a:avLst/>
          </a:prstGeom>
        </p:spPr>
      </p:pic>
      <p:pic>
        <p:nvPicPr>
          <p:cNvPr id="8" name="Picture 7" descr="A logo with text on it&#10;&#10;Description automatically generated">
            <a:extLst>
              <a:ext uri="{FF2B5EF4-FFF2-40B4-BE49-F238E27FC236}">
                <a16:creationId xmlns:a16="http://schemas.microsoft.com/office/drawing/2014/main" id="{6602E2C1-FC5D-0D29-1A9E-13515238BA0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7" y="6167862"/>
            <a:ext cx="922172" cy="464160"/>
          </a:xfrm>
          <a:prstGeom prst="rect">
            <a:avLst/>
          </a:prstGeom>
        </p:spPr>
      </p:pic>
      <p:pic>
        <p:nvPicPr>
          <p:cNvPr id="9" name="Picture 8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AFF13317-F8AC-DA14-471D-83CBEDC34B1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4" y="6571704"/>
            <a:ext cx="616376" cy="2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11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US" sz="1200" b="0" strike="noStrike" spc="-1" smtClean="0">
                <a:solidFill>
                  <a:srgbClr val="FFFFFF"/>
                </a:solidFill>
                <a:latin typeface="Calibri"/>
                <a:ea typeface="DejaVu Sans"/>
              </a:rPr>
              <a:t>27</a:t>
            </a:fld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TextShape 3"/>
          <p:cNvSpPr/>
          <p:nvPr/>
        </p:nvSpPr>
        <p:spPr>
          <a:xfrm>
            <a:off x="924560" y="1230713"/>
            <a:ext cx="9142560" cy="164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315F87"/>
                </a:solidFill>
                <a:latin typeface="Arial"/>
                <a:ea typeface="DejaVu Sans"/>
              </a:rPr>
              <a:t>INTERPOLATION</a:t>
            </a:r>
          </a:p>
        </p:txBody>
      </p:sp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METHODOLOGY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62BB597-B0EC-0FE0-166B-0AE14DB9586D}"/>
                  </a:ext>
                </a:extLst>
              </p:cNvPr>
              <p:cNvSpPr txBox="1"/>
              <p:nvPr/>
            </p:nvSpPr>
            <p:spPr>
              <a:xfrm>
                <a:off x="1551039" y="2316480"/>
                <a:ext cx="924904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Apply polynomial interpolation to training data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Find the optimal degree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 (minimizes residual error)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Degree 3 polynomials were used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62BB597-B0EC-0FE0-166B-0AE14DB95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39" y="2316480"/>
                <a:ext cx="9249041" cy="2031325"/>
              </a:xfrm>
              <a:prstGeom prst="rect">
                <a:avLst/>
              </a:prstGeom>
              <a:blipFill>
                <a:blip r:embed="rId5"/>
                <a:stretch>
                  <a:fillRect l="-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Block Arc 42">
            <a:extLst>
              <a:ext uri="{FF2B5EF4-FFF2-40B4-BE49-F238E27FC236}">
                <a16:creationId xmlns:a16="http://schemas.microsoft.com/office/drawing/2014/main" id="{8519CD23-42CA-10A2-7B9A-8EDC1B406D78}"/>
              </a:ext>
            </a:extLst>
          </p:cNvPr>
          <p:cNvSpPr/>
          <p:nvPr/>
        </p:nvSpPr>
        <p:spPr>
          <a:xfrm flipH="1">
            <a:off x="7874000" y="119639"/>
            <a:ext cx="610000" cy="596469"/>
          </a:xfrm>
          <a:prstGeom prst="blockArc">
            <a:avLst>
              <a:gd name="adj1" fmla="val 158315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Oval 41">
            <a:extLst>
              <a:ext uri="{FF2B5EF4-FFF2-40B4-BE49-F238E27FC236}">
                <a16:creationId xmlns:a16="http://schemas.microsoft.com/office/drawing/2014/main" id="{543F08C3-05D5-5037-5B75-E26EC58A16AD}"/>
              </a:ext>
            </a:extLst>
          </p:cNvPr>
          <p:cNvSpPr/>
          <p:nvPr/>
        </p:nvSpPr>
        <p:spPr>
          <a:xfrm>
            <a:off x="7898160" y="143349"/>
            <a:ext cx="564730" cy="552203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Image 2" descr="Une image contenant Graphique, cercle, Police, logo&#10;&#10;Description générée automatiquement">
            <a:extLst>
              <a:ext uri="{FF2B5EF4-FFF2-40B4-BE49-F238E27FC236}">
                <a16:creationId xmlns:a16="http://schemas.microsoft.com/office/drawing/2014/main" id="{C9BD171A-8224-87E9-346C-C66036B4B6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" y="6323705"/>
            <a:ext cx="464160" cy="464160"/>
          </a:xfrm>
          <a:prstGeom prst="rect">
            <a:avLst/>
          </a:prstGeom>
        </p:spPr>
      </p:pic>
      <p:pic>
        <p:nvPicPr>
          <p:cNvPr id="9" name="Picture 8" descr="A logo with text on it&#10;&#10;Description automatically generated">
            <a:extLst>
              <a:ext uri="{FF2B5EF4-FFF2-40B4-BE49-F238E27FC236}">
                <a16:creationId xmlns:a16="http://schemas.microsoft.com/office/drawing/2014/main" id="{96B1E2B8-2C30-408A-EF21-A72207FBAC0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7" y="6167862"/>
            <a:ext cx="922172" cy="464160"/>
          </a:xfrm>
          <a:prstGeom prst="rect">
            <a:avLst/>
          </a:prstGeom>
        </p:spPr>
      </p:pic>
      <p:pic>
        <p:nvPicPr>
          <p:cNvPr id="10" name="Picture 9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CFE0A220-3F82-7014-2530-D3A53216878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4" y="6571704"/>
            <a:ext cx="616376" cy="2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11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US" sz="1200" b="0" strike="noStrike" spc="-1" smtClean="0">
                <a:solidFill>
                  <a:srgbClr val="FFFFFF"/>
                </a:solidFill>
                <a:latin typeface="Calibri"/>
                <a:ea typeface="DejaVu Sans"/>
              </a:rPr>
              <a:t>28</a:t>
            </a:fld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METHODOLOGY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77B44F7-86BE-0CF7-ED1B-D1C25C6DF287}"/>
                  </a:ext>
                </a:extLst>
              </p:cNvPr>
              <p:cNvSpPr txBox="1"/>
              <p:nvPr/>
            </p:nvSpPr>
            <p:spPr>
              <a:xfrm>
                <a:off x="1645920" y="5842000"/>
                <a:ext cx="100688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Degree 3 polynomials as an approximation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w.r.t.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77B44F7-86BE-0CF7-ED1B-D1C25C6D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920" y="5842000"/>
                <a:ext cx="10068848" cy="338554"/>
              </a:xfrm>
              <a:prstGeom prst="rect">
                <a:avLst/>
              </a:prstGeom>
              <a:blipFill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2118F150-39F0-497E-E19F-9E3E1B1F3F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00" y="1260000"/>
            <a:ext cx="2880000" cy="2160000"/>
          </a:xfrm>
          <a:prstGeom prst="rect">
            <a:avLst/>
          </a:prstGeom>
        </p:spPr>
      </p:pic>
      <p:pic>
        <p:nvPicPr>
          <p:cNvPr id="11" name="Picture 10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C7065070-34E3-817C-8B29-E7FABCE9D4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00" y="3600000"/>
            <a:ext cx="2880000" cy="2160000"/>
          </a:xfrm>
          <a:prstGeom prst="rect">
            <a:avLst/>
          </a:prstGeom>
        </p:spPr>
      </p:pic>
      <p:pic>
        <p:nvPicPr>
          <p:cNvPr id="13" name="Picture 12" descr="A graph with a line&#10;&#10;Description automatically generated">
            <a:extLst>
              <a:ext uri="{FF2B5EF4-FFF2-40B4-BE49-F238E27FC236}">
                <a16:creationId xmlns:a16="http://schemas.microsoft.com/office/drawing/2014/main" id="{041597D7-7232-4381-AC4B-536D64E55A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1260000"/>
            <a:ext cx="2880000" cy="2160000"/>
          </a:xfrm>
          <a:prstGeom prst="rect">
            <a:avLst/>
          </a:prstGeom>
        </p:spPr>
      </p:pic>
      <p:pic>
        <p:nvPicPr>
          <p:cNvPr id="15" name="Picture 1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20FC6A5A-076D-CE7D-80D1-3CB9896B13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3600000"/>
            <a:ext cx="2880000" cy="2160000"/>
          </a:xfrm>
          <a:prstGeom prst="rect">
            <a:avLst/>
          </a:prstGeom>
        </p:spPr>
      </p:pic>
      <p:pic>
        <p:nvPicPr>
          <p:cNvPr id="17" name="Picture 16" descr="A graph of a graph&#10;&#10;Description automatically generated">
            <a:extLst>
              <a:ext uri="{FF2B5EF4-FFF2-40B4-BE49-F238E27FC236}">
                <a16:creationId xmlns:a16="http://schemas.microsoft.com/office/drawing/2014/main" id="{3FA6B160-CDF1-FE4F-9362-70CCC0AA98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0" y="3600000"/>
            <a:ext cx="2880000" cy="2160000"/>
          </a:xfrm>
          <a:prstGeom prst="rect">
            <a:avLst/>
          </a:prstGeom>
        </p:spPr>
      </p:pic>
      <p:pic>
        <p:nvPicPr>
          <p:cNvPr id="19" name="Picture 18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51637AB1-EF0B-900D-5732-D8D1C8B2EB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0" y="1260000"/>
            <a:ext cx="2880000" cy="2160000"/>
          </a:xfrm>
          <a:prstGeom prst="rect">
            <a:avLst/>
          </a:prstGeom>
        </p:spPr>
      </p:pic>
      <p:sp>
        <p:nvSpPr>
          <p:cNvPr id="5" name="Block Arc 42">
            <a:extLst>
              <a:ext uri="{FF2B5EF4-FFF2-40B4-BE49-F238E27FC236}">
                <a16:creationId xmlns:a16="http://schemas.microsoft.com/office/drawing/2014/main" id="{F7258935-0B1C-152B-1786-C1A97B1D7415}"/>
              </a:ext>
            </a:extLst>
          </p:cNvPr>
          <p:cNvSpPr/>
          <p:nvPr/>
        </p:nvSpPr>
        <p:spPr>
          <a:xfrm flipH="1">
            <a:off x="7874000" y="119639"/>
            <a:ext cx="610000" cy="596469"/>
          </a:xfrm>
          <a:prstGeom prst="blockArc">
            <a:avLst>
              <a:gd name="adj1" fmla="val 19643121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Oval 41">
            <a:extLst>
              <a:ext uri="{FF2B5EF4-FFF2-40B4-BE49-F238E27FC236}">
                <a16:creationId xmlns:a16="http://schemas.microsoft.com/office/drawing/2014/main" id="{82F8C826-8E54-5A39-7773-385881EF3755}"/>
              </a:ext>
            </a:extLst>
          </p:cNvPr>
          <p:cNvSpPr/>
          <p:nvPr/>
        </p:nvSpPr>
        <p:spPr>
          <a:xfrm>
            <a:off x="7898160" y="143349"/>
            <a:ext cx="564730" cy="552203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Image 2" descr="Une image contenant Graphique, cercle, Police, logo&#10;&#10;Description générée automatiquement">
            <a:extLst>
              <a:ext uri="{FF2B5EF4-FFF2-40B4-BE49-F238E27FC236}">
                <a16:creationId xmlns:a16="http://schemas.microsoft.com/office/drawing/2014/main" id="{A96B430D-03A5-53ED-BD53-75592347D38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" y="6323705"/>
            <a:ext cx="464160" cy="464160"/>
          </a:xfrm>
          <a:prstGeom prst="rect">
            <a:avLst/>
          </a:prstGeom>
        </p:spPr>
      </p:pic>
      <p:pic>
        <p:nvPicPr>
          <p:cNvPr id="10" name="Picture 9" descr="A logo with text on it&#10;&#10;Description automatically generated">
            <a:extLst>
              <a:ext uri="{FF2B5EF4-FFF2-40B4-BE49-F238E27FC236}">
                <a16:creationId xmlns:a16="http://schemas.microsoft.com/office/drawing/2014/main" id="{F9BEFE83-1B7A-B990-B540-240A9508A20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7" y="6167862"/>
            <a:ext cx="922172" cy="464160"/>
          </a:xfrm>
          <a:prstGeom prst="rect">
            <a:avLst/>
          </a:prstGeom>
        </p:spPr>
      </p:pic>
      <p:pic>
        <p:nvPicPr>
          <p:cNvPr id="12" name="Picture 11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697262A3-F4A4-4C45-A494-CE7DA39BC42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4" y="6571704"/>
            <a:ext cx="616376" cy="2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2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US" sz="1200" b="0" strike="noStrike" spc="-1" smtClean="0">
                <a:solidFill>
                  <a:srgbClr val="FFFFFF"/>
                </a:solidFill>
                <a:latin typeface="Calibri"/>
                <a:ea typeface="DejaVu Sans"/>
              </a:rPr>
              <a:t>2</a:t>
            </a:fld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TextShape 3"/>
          <p:cNvSpPr/>
          <p:nvPr/>
        </p:nvSpPr>
        <p:spPr>
          <a:xfrm>
            <a:off x="924560" y="1230713"/>
            <a:ext cx="9142560" cy="164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315F87"/>
                </a:solidFill>
                <a:latin typeface="Arial"/>
                <a:ea typeface="DejaVu Sans"/>
              </a:rPr>
              <a:t>GENERAL CONTEXT</a:t>
            </a:r>
          </a:p>
        </p:txBody>
      </p:sp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62BB597-B0EC-0FE0-166B-0AE14DB9586D}"/>
              </a:ext>
            </a:extLst>
          </p:cNvPr>
          <p:cNvSpPr txBox="1"/>
          <p:nvPr/>
        </p:nvSpPr>
        <p:spPr>
          <a:xfrm>
            <a:off x="1551039" y="2072640"/>
            <a:ext cx="606896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Exponential growth in electric cars market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Alternative for fossil fuel-powered vehicles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2035 zero-emission agreement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Image 6" descr="Une image contenant texte, capture d’écran, Tracé, Caractère coloré&#10;&#10;Description générée automatiquement">
            <a:extLst>
              <a:ext uri="{FF2B5EF4-FFF2-40B4-BE49-F238E27FC236}">
                <a16:creationId xmlns:a16="http://schemas.microsoft.com/office/drawing/2014/main" id="{8C42DC0C-37B6-EEE0-1564-803F98FF89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760" y="1944827"/>
            <a:ext cx="3941008" cy="328417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77B44F7-86BE-0CF7-ED1B-D1C25C6DF287}"/>
              </a:ext>
            </a:extLst>
          </p:cNvPr>
          <p:cNvSpPr txBox="1"/>
          <p:nvPr/>
        </p:nvSpPr>
        <p:spPr>
          <a:xfrm>
            <a:off x="7823880" y="5405120"/>
            <a:ext cx="3840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Electric car sales, 2016-2023 [1]</a:t>
            </a:r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id="{3FBD52FA-D8AB-A337-8695-2441E55B9D22}"/>
              </a:ext>
            </a:extLst>
          </p:cNvPr>
          <p:cNvGrpSpPr/>
          <p:nvPr/>
        </p:nvGrpSpPr>
        <p:grpSpPr>
          <a:xfrm>
            <a:off x="7874000" y="119639"/>
            <a:ext cx="610000" cy="596469"/>
            <a:chOff x="401320" y="3294181"/>
            <a:chExt cx="565748" cy="565748"/>
          </a:xfrm>
          <a:solidFill>
            <a:schemeClr val="bg1"/>
          </a:solidFill>
        </p:grpSpPr>
        <p:sp>
          <p:nvSpPr>
            <p:cNvPr id="9" name="Oval 41">
              <a:extLst>
                <a:ext uri="{FF2B5EF4-FFF2-40B4-BE49-F238E27FC236}">
                  <a16:creationId xmlns:a16="http://schemas.microsoft.com/office/drawing/2014/main" id="{D1032F80-4123-D901-6153-E36A31FD0380}"/>
                </a:ext>
              </a:extLst>
            </p:cNvPr>
            <p:cNvSpPr/>
            <p:nvPr/>
          </p:nvSpPr>
          <p:spPr>
            <a:xfrm>
              <a:off x="423727" y="3316670"/>
              <a:ext cx="523762" cy="52376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Block Arc 42">
              <a:extLst>
                <a:ext uri="{FF2B5EF4-FFF2-40B4-BE49-F238E27FC236}">
                  <a16:creationId xmlns:a16="http://schemas.microsoft.com/office/drawing/2014/main" id="{CDEA2E73-84BF-2147-43CD-47F1B1AFF66C}"/>
                </a:ext>
              </a:extLst>
            </p:cNvPr>
            <p:cNvSpPr/>
            <p:nvPr/>
          </p:nvSpPr>
          <p:spPr>
            <a:xfrm flipH="1">
              <a:off x="401320" y="3294181"/>
              <a:ext cx="565748" cy="565748"/>
            </a:xfrm>
            <a:prstGeom prst="blockArc">
              <a:avLst>
                <a:gd name="adj1" fmla="val 8796020"/>
                <a:gd name="adj2" fmla="val 16331239"/>
                <a:gd name="adj3" fmla="val 8827"/>
              </a:avLst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pic>
        <p:nvPicPr>
          <p:cNvPr id="11" name="Image 2" descr="Une image contenant Graphique, cercle, Police, logo&#10;&#10;Description générée automatiquement">
            <a:extLst>
              <a:ext uri="{FF2B5EF4-FFF2-40B4-BE49-F238E27FC236}">
                <a16:creationId xmlns:a16="http://schemas.microsoft.com/office/drawing/2014/main" id="{3E498CE4-D159-246C-4E83-373DAF9417C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" y="6323705"/>
            <a:ext cx="464160" cy="464160"/>
          </a:xfrm>
          <a:prstGeom prst="rect">
            <a:avLst/>
          </a:prstGeom>
        </p:spPr>
      </p:pic>
      <p:pic>
        <p:nvPicPr>
          <p:cNvPr id="12" name="Picture 11" descr="A logo with text on it&#10;&#10;Description automatically generated">
            <a:extLst>
              <a:ext uri="{FF2B5EF4-FFF2-40B4-BE49-F238E27FC236}">
                <a16:creationId xmlns:a16="http://schemas.microsoft.com/office/drawing/2014/main" id="{EE0A3415-DCC2-DC97-4A8A-686F24836D5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7" y="6167862"/>
            <a:ext cx="922172" cy="464160"/>
          </a:xfrm>
          <a:prstGeom prst="rect">
            <a:avLst/>
          </a:prstGeom>
        </p:spPr>
      </p:pic>
      <p:pic>
        <p:nvPicPr>
          <p:cNvPr id="13" name="Picture 12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07140522-C077-48A8-A847-E74C7B9E7E4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4" y="6571704"/>
            <a:ext cx="616376" cy="2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64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US" sz="1200" b="0" strike="noStrike" spc="-1" smtClean="0">
                <a:solidFill>
                  <a:srgbClr val="FFFFFF"/>
                </a:solidFill>
                <a:latin typeface="Calibri"/>
                <a:ea typeface="DejaVu Sans"/>
              </a:rPr>
              <a:t>29</a:t>
            </a:fld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TextShape 3"/>
          <p:cNvSpPr/>
          <p:nvPr/>
        </p:nvSpPr>
        <p:spPr>
          <a:xfrm>
            <a:off x="924560" y="1230713"/>
            <a:ext cx="9142560" cy="164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315F87"/>
                </a:solidFill>
                <a:latin typeface="Arial"/>
                <a:ea typeface="DejaVu Sans"/>
              </a:rPr>
              <a:t>INTERPOLATION</a:t>
            </a:r>
          </a:p>
        </p:txBody>
      </p:sp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METHODOLOGY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62BB597-B0EC-0FE0-166B-0AE14DB9586D}"/>
                  </a:ext>
                </a:extLst>
              </p:cNvPr>
              <p:cNvSpPr txBox="1"/>
              <p:nvPr/>
            </p:nvSpPr>
            <p:spPr>
              <a:xfrm>
                <a:off x="1551039" y="2072640"/>
                <a:ext cx="5632699" cy="3347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</m:sub>
                    </m:sSub>
                  </m:oMath>
                </a14:m>
                <a:r>
                  <a:rPr lang="en-US" sz="2400" dirty="0"/>
                  <a:t> increment growth assumed to be polynomial of degree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40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Polynomial of degree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is fitted on observed test increments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Generate increments using fitted polynomial</a:t>
                </a: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62BB597-B0EC-0FE0-166B-0AE14DB95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39" y="2072640"/>
                <a:ext cx="5632699" cy="3347840"/>
              </a:xfrm>
              <a:prstGeom prst="rect">
                <a:avLst/>
              </a:prstGeom>
              <a:blipFill>
                <a:blip r:embed="rId5"/>
                <a:stretch>
                  <a:fillRect l="-1407" b="-3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C77B44F7-86BE-0CF7-ED1B-D1C25C6DF287}"/>
              </a:ext>
            </a:extLst>
          </p:cNvPr>
          <p:cNvSpPr txBox="1"/>
          <p:nvPr/>
        </p:nvSpPr>
        <p:spPr>
          <a:xfrm>
            <a:off x="7736431" y="5092878"/>
            <a:ext cx="4013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Degree 2 polynomial fitted on observed test increments</a:t>
            </a:r>
          </a:p>
        </p:txBody>
      </p:sp>
      <p:pic>
        <p:nvPicPr>
          <p:cNvPr id="15" name="Picture 14" descr="A graph of an increment&#10;&#10;Description automatically generated">
            <a:extLst>
              <a:ext uri="{FF2B5EF4-FFF2-40B4-BE49-F238E27FC236}">
                <a16:creationId xmlns:a16="http://schemas.microsoft.com/office/drawing/2014/main" id="{4BC8F9F0-3F8D-797A-A172-B5AA2AF3D1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871" y="1913077"/>
            <a:ext cx="4450609" cy="2958854"/>
          </a:xfrm>
          <a:prstGeom prst="rect">
            <a:avLst/>
          </a:prstGeom>
        </p:spPr>
      </p:pic>
      <p:sp>
        <p:nvSpPr>
          <p:cNvPr id="6" name="Block Arc 42">
            <a:extLst>
              <a:ext uri="{FF2B5EF4-FFF2-40B4-BE49-F238E27FC236}">
                <a16:creationId xmlns:a16="http://schemas.microsoft.com/office/drawing/2014/main" id="{8BA87075-8FD6-0246-B303-37563D30C9DA}"/>
              </a:ext>
            </a:extLst>
          </p:cNvPr>
          <p:cNvSpPr/>
          <p:nvPr/>
        </p:nvSpPr>
        <p:spPr>
          <a:xfrm flipH="1">
            <a:off x="7874000" y="119639"/>
            <a:ext cx="610000" cy="596469"/>
          </a:xfrm>
          <a:prstGeom prst="blockArc">
            <a:avLst>
              <a:gd name="adj1" fmla="val 16808100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Oval 41">
            <a:extLst>
              <a:ext uri="{FF2B5EF4-FFF2-40B4-BE49-F238E27FC236}">
                <a16:creationId xmlns:a16="http://schemas.microsoft.com/office/drawing/2014/main" id="{F20A67F3-0D8C-3093-7DA7-9767EA69579A}"/>
              </a:ext>
            </a:extLst>
          </p:cNvPr>
          <p:cNvSpPr/>
          <p:nvPr/>
        </p:nvSpPr>
        <p:spPr>
          <a:xfrm>
            <a:off x="7898160" y="143349"/>
            <a:ext cx="564730" cy="552203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Image 2" descr="Une image contenant Graphique, cercle, Police, logo&#10;&#10;Description générée automatiquement">
            <a:extLst>
              <a:ext uri="{FF2B5EF4-FFF2-40B4-BE49-F238E27FC236}">
                <a16:creationId xmlns:a16="http://schemas.microsoft.com/office/drawing/2014/main" id="{C1AE16E2-5E8C-A4BD-7615-F7FAA885351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" y="6323705"/>
            <a:ext cx="464160" cy="464160"/>
          </a:xfrm>
          <a:prstGeom prst="rect">
            <a:avLst/>
          </a:prstGeom>
        </p:spPr>
      </p:pic>
      <p:pic>
        <p:nvPicPr>
          <p:cNvPr id="10" name="Picture 9" descr="A logo with text on it&#10;&#10;Description automatically generated">
            <a:extLst>
              <a:ext uri="{FF2B5EF4-FFF2-40B4-BE49-F238E27FC236}">
                <a16:creationId xmlns:a16="http://schemas.microsoft.com/office/drawing/2014/main" id="{D41CC56F-41DC-A9AD-3252-4CC3CD639E2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7" y="6167862"/>
            <a:ext cx="922172" cy="464160"/>
          </a:xfrm>
          <a:prstGeom prst="rect">
            <a:avLst/>
          </a:prstGeom>
        </p:spPr>
      </p:pic>
      <p:pic>
        <p:nvPicPr>
          <p:cNvPr id="11" name="Picture 10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DC386D5F-5EA6-9C14-E5A4-4F26558EE07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4" y="6571704"/>
            <a:ext cx="616376" cy="2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92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US" sz="1200" b="0" strike="noStrike" spc="-1" smtClean="0">
                <a:solidFill>
                  <a:srgbClr val="FFFFFF"/>
                </a:solidFill>
                <a:latin typeface="Calibri"/>
                <a:ea typeface="DejaVu Sans"/>
              </a:rPr>
              <a:t>30</a:t>
            </a:fld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TextShape 3"/>
          <p:cNvSpPr/>
          <p:nvPr/>
        </p:nvSpPr>
        <p:spPr>
          <a:xfrm>
            <a:off x="1544200" y="1232177"/>
            <a:ext cx="9142560" cy="164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spc="-1" dirty="0">
                <a:solidFill>
                  <a:srgbClr val="334469"/>
                </a:solidFill>
                <a:latin typeface="Arial"/>
                <a:ea typeface="DejaVu Sans"/>
              </a:rPr>
              <a:t>Introduction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b="0" strike="noStrike" spc="-1" dirty="0">
                <a:solidFill>
                  <a:srgbClr val="333E63"/>
                </a:solidFill>
                <a:latin typeface="Arial"/>
                <a:ea typeface="DejaVu Sans"/>
              </a:rPr>
              <a:t>Damage mechani</a:t>
            </a:r>
            <a:r>
              <a:rPr lang="en-US" sz="2400" spc="-1" dirty="0">
                <a:solidFill>
                  <a:srgbClr val="333E63"/>
                </a:solidFill>
                <a:latin typeface="Arial"/>
                <a:ea typeface="DejaVu Sans"/>
              </a:rPr>
              <a:t>sm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spc="-1" dirty="0">
                <a:solidFill>
                  <a:srgbClr val="333E63"/>
                </a:solidFill>
                <a:latin typeface="Arial"/>
                <a:ea typeface="DejaVu Sans"/>
              </a:rPr>
              <a:t>Datasets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spc="-1" dirty="0">
                <a:solidFill>
                  <a:srgbClr val="333E63"/>
                </a:solidFill>
                <a:latin typeface="Arial"/>
                <a:ea typeface="DejaVu Sans"/>
              </a:rPr>
              <a:t>Methodology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spc="-1" dirty="0">
                <a:solidFill>
                  <a:srgbClr val="333E63"/>
                </a:solidFill>
                <a:latin typeface="Arial"/>
                <a:ea typeface="DejaVu Sans"/>
              </a:rPr>
              <a:t>Results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spc="-1" dirty="0">
                <a:solidFill>
                  <a:srgbClr val="B4C0DA"/>
                </a:solidFill>
                <a:latin typeface="Arial"/>
                <a:ea typeface="DejaVu Sans"/>
              </a:rPr>
              <a:t>Conclusion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334469"/>
              </a:solidFill>
              <a:latin typeface="Arial"/>
              <a:ea typeface="DejaVu Sans"/>
            </a:endParaRPr>
          </a:p>
        </p:txBody>
      </p:sp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OUTLINE</a:t>
            </a:r>
          </a:p>
        </p:txBody>
      </p:sp>
      <p:pic>
        <p:nvPicPr>
          <p:cNvPr id="5" name="Image 2" descr="Une image contenant Graphique, cercle, Police, logo&#10;&#10;Description générée automatiquement">
            <a:extLst>
              <a:ext uri="{FF2B5EF4-FFF2-40B4-BE49-F238E27FC236}">
                <a16:creationId xmlns:a16="http://schemas.microsoft.com/office/drawing/2014/main" id="{9A646F73-9BC0-425E-9FC1-231213C877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" y="6323705"/>
            <a:ext cx="464160" cy="464160"/>
          </a:xfrm>
          <a:prstGeom prst="rect">
            <a:avLst/>
          </a:prstGeom>
        </p:spPr>
      </p:pic>
      <p:pic>
        <p:nvPicPr>
          <p:cNvPr id="6" name="Picture 5" descr="A logo with text on it&#10;&#10;Description automatically generated">
            <a:extLst>
              <a:ext uri="{FF2B5EF4-FFF2-40B4-BE49-F238E27FC236}">
                <a16:creationId xmlns:a16="http://schemas.microsoft.com/office/drawing/2014/main" id="{B30BF855-321A-A60D-15E9-0224051852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7" y="6167862"/>
            <a:ext cx="922172" cy="464160"/>
          </a:xfrm>
          <a:prstGeom prst="rect">
            <a:avLst/>
          </a:prstGeom>
        </p:spPr>
      </p:pic>
      <p:pic>
        <p:nvPicPr>
          <p:cNvPr id="7" name="Picture 6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C6A1B513-AB37-0EE8-D9DA-C702CEACC1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4" y="6571704"/>
            <a:ext cx="616376" cy="2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83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US" sz="1200" b="0" strike="noStrike" spc="-1" smtClean="0">
                <a:solidFill>
                  <a:srgbClr val="FFFFFF"/>
                </a:solidFill>
                <a:latin typeface="Calibri"/>
                <a:ea typeface="DejaVu Sans"/>
              </a:rPr>
              <a:t>31</a:t>
            </a:fld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TextShape 3"/>
          <p:cNvSpPr/>
          <p:nvPr/>
        </p:nvSpPr>
        <p:spPr>
          <a:xfrm>
            <a:off x="924560" y="1230713"/>
            <a:ext cx="9142560" cy="164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315F87"/>
                </a:solidFill>
                <a:latin typeface="Arial"/>
                <a:ea typeface="DejaVu Sans"/>
              </a:rPr>
              <a:t>PARIS’ LAW VALIDITY</a:t>
            </a:r>
          </a:p>
        </p:txBody>
      </p:sp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62BB597-B0EC-0FE0-166B-0AE14DB9586D}"/>
                  </a:ext>
                </a:extLst>
              </p:cNvPr>
              <p:cNvSpPr txBox="1"/>
              <p:nvPr/>
            </p:nvSpPr>
            <p:spPr>
              <a:xfrm>
                <a:off x="1551039" y="2072640"/>
                <a:ext cx="6068961" cy="2239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50 simulated points relating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240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Paris regime : linear regime on the log scale 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62BB597-B0EC-0FE0-166B-0AE14DB95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39" y="2072640"/>
                <a:ext cx="6068961" cy="2239844"/>
              </a:xfrm>
              <a:prstGeom prst="rect">
                <a:avLst/>
              </a:prstGeom>
              <a:blipFill>
                <a:blip r:embed="rId6"/>
                <a:stretch>
                  <a:fillRect l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C77B44F7-86BE-0CF7-ED1B-D1C25C6DF287}"/>
              </a:ext>
            </a:extLst>
          </p:cNvPr>
          <p:cNvSpPr txBox="1"/>
          <p:nvPr/>
        </p:nvSpPr>
        <p:spPr>
          <a:xfrm>
            <a:off x="7873857" y="5405120"/>
            <a:ext cx="3840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Simulated data on the logarithmic scale</a:t>
            </a:r>
          </a:p>
        </p:txBody>
      </p:sp>
      <p:pic>
        <p:nvPicPr>
          <p:cNvPr id="9" name="Picture 8" descr="A graph with blue dots&#10;&#10;Description automatically generated">
            <a:extLst>
              <a:ext uri="{FF2B5EF4-FFF2-40B4-BE49-F238E27FC236}">
                <a16:creationId xmlns:a16="http://schemas.microsoft.com/office/drawing/2014/main" id="{02176847-E869-B31A-CA3E-13AC1D4FCF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2244871"/>
            <a:ext cx="4043680" cy="29831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5F8783-1EB9-139F-0D2F-3DADB25020F8}"/>
                  </a:ext>
                </a:extLst>
              </p:cNvPr>
              <p:cNvSpPr txBox="1"/>
              <p:nvPr/>
            </p:nvSpPr>
            <p:spPr>
              <a:xfrm>
                <a:off x="426720" y="3853068"/>
                <a:ext cx="7985759" cy="1448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⇔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i="1" smtClean="0">
                        <a:latin typeface="Cambria Math" panose="02040503050406030204" pitchFamily="18" charset="0"/>
                      </a:rPr>
                      <m:t> ⇔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5F8783-1EB9-139F-0D2F-3DADB2502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3853068"/>
                <a:ext cx="7985759" cy="14485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7">
            <a:extLst>
              <a:ext uri="{FF2B5EF4-FFF2-40B4-BE49-F238E27FC236}">
                <a16:creationId xmlns:a16="http://schemas.microsoft.com/office/drawing/2014/main" id="{89DB9870-3A61-828F-ADB7-25044BEE7BF3}"/>
              </a:ext>
            </a:extLst>
          </p:cNvPr>
          <p:cNvSpPr txBox="1"/>
          <p:nvPr/>
        </p:nvSpPr>
        <p:spPr>
          <a:xfrm>
            <a:off x="2499215" y="5354119"/>
            <a:ext cx="3840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Logarithmic Paris equation</a:t>
            </a:r>
          </a:p>
        </p:txBody>
      </p:sp>
      <p:sp>
        <p:nvSpPr>
          <p:cNvPr id="6" name="Block Arc 42">
            <a:extLst>
              <a:ext uri="{FF2B5EF4-FFF2-40B4-BE49-F238E27FC236}">
                <a16:creationId xmlns:a16="http://schemas.microsoft.com/office/drawing/2014/main" id="{0E220018-C249-1B55-84E8-2F3BE155E3B7}"/>
              </a:ext>
            </a:extLst>
          </p:cNvPr>
          <p:cNvSpPr/>
          <p:nvPr/>
        </p:nvSpPr>
        <p:spPr>
          <a:xfrm flipH="1">
            <a:off x="7874000" y="119639"/>
            <a:ext cx="610000" cy="596469"/>
          </a:xfrm>
          <a:prstGeom prst="blockArc">
            <a:avLst>
              <a:gd name="adj1" fmla="val 13026718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Oval 41">
            <a:extLst>
              <a:ext uri="{FF2B5EF4-FFF2-40B4-BE49-F238E27FC236}">
                <a16:creationId xmlns:a16="http://schemas.microsoft.com/office/drawing/2014/main" id="{153A19BB-7B24-8BD6-97CD-A096678D7DD0}"/>
              </a:ext>
            </a:extLst>
          </p:cNvPr>
          <p:cNvSpPr/>
          <p:nvPr/>
        </p:nvSpPr>
        <p:spPr>
          <a:xfrm>
            <a:off x="7898160" y="143349"/>
            <a:ext cx="564730" cy="552203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Image 2" descr="Une image contenant Graphique, cercle, Police, logo&#10;&#10;Description générée automatiquement">
            <a:extLst>
              <a:ext uri="{FF2B5EF4-FFF2-40B4-BE49-F238E27FC236}">
                <a16:creationId xmlns:a16="http://schemas.microsoft.com/office/drawing/2014/main" id="{3A61C4A9-BEBB-197D-6D4A-C444710E5F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" y="6323705"/>
            <a:ext cx="464160" cy="464160"/>
          </a:xfrm>
          <a:prstGeom prst="rect">
            <a:avLst/>
          </a:prstGeom>
        </p:spPr>
      </p:pic>
      <p:pic>
        <p:nvPicPr>
          <p:cNvPr id="13" name="Picture 12" descr="A logo with text on it&#10;&#10;Description automatically generated">
            <a:extLst>
              <a:ext uri="{FF2B5EF4-FFF2-40B4-BE49-F238E27FC236}">
                <a16:creationId xmlns:a16="http://schemas.microsoft.com/office/drawing/2014/main" id="{00581555-1815-53FB-213A-66626E1E932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7" y="6167862"/>
            <a:ext cx="922172" cy="464160"/>
          </a:xfrm>
          <a:prstGeom prst="rect">
            <a:avLst/>
          </a:prstGeom>
        </p:spPr>
      </p:pic>
      <p:pic>
        <p:nvPicPr>
          <p:cNvPr id="14" name="Picture 13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1DB919B6-12C6-0C28-594E-7F3D52DD6B8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4" y="6571704"/>
            <a:ext cx="616376" cy="2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94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US" sz="1200" b="0" strike="noStrike" spc="-1" smtClean="0">
                <a:solidFill>
                  <a:srgbClr val="FFFFFF"/>
                </a:solidFill>
                <a:latin typeface="Calibri"/>
                <a:ea typeface="DejaVu Sans"/>
              </a:rPr>
              <a:t>32</a:t>
            </a:fld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TextShape 3"/>
          <p:cNvSpPr/>
          <p:nvPr/>
        </p:nvSpPr>
        <p:spPr>
          <a:xfrm>
            <a:off x="924560" y="1230713"/>
            <a:ext cx="9142560" cy="164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315F87"/>
                </a:solidFill>
                <a:latin typeface="Arial"/>
                <a:ea typeface="DejaVu Sans"/>
              </a:rPr>
              <a:t>PARIS’ LAW VALIDITY</a:t>
            </a:r>
          </a:p>
        </p:txBody>
      </p:sp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62BB597-B0EC-0FE0-166B-0AE14DB9586D}"/>
                  </a:ext>
                </a:extLst>
              </p:cNvPr>
              <p:cNvSpPr txBox="1"/>
              <p:nvPr/>
            </p:nvSpPr>
            <p:spPr>
              <a:xfrm>
                <a:off x="1551039" y="2072640"/>
                <a:ext cx="6322961" cy="2040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=4.499×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=0.589 </m:t>
                    </m:r>
                  </m:oMath>
                </a14:m>
                <a:endParaRPr lang="en-US" sz="2400" b="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</a:rPr>
                      <m:t>=0.075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𝑀𝑃𝑎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=1.429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𝑀𝑃𝑎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62BB597-B0EC-0FE0-166B-0AE14DB95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39" y="2072640"/>
                <a:ext cx="6322961" cy="2040430"/>
              </a:xfrm>
              <a:prstGeom prst="rect">
                <a:avLst/>
              </a:prstGeom>
              <a:blipFill>
                <a:blip r:embed="rId6"/>
                <a:stretch>
                  <a:fillRect l="-1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C77B44F7-86BE-0CF7-ED1B-D1C25C6DF287}"/>
              </a:ext>
            </a:extLst>
          </p:cNvPr>
          <p:cNvSpPr txBox="1"/>
          <p:nvPr/>
        </p:nvSpPr>
        <p:spPr>
          <a:xfrm>
            <a:off x="7874700" y="5405120"/>
            <a:ext cx="3840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Linear regression on Paris simulations</a:t>
            </a:r>
          </a:p>
        </p:txBody>
      </p:sp>
      <p:pic>
        <p:nvPicPr>
          <p:cNvPr id="9" name="Picture 8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id="{E905C37F-8752-4978-0236-15686C9DF2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46400"/>
            <a:ext cx="4045368" cy="2984400"/>
          </a:xfrm>
          <a:prstGeom prst="rect">
            <a:avLst/>
          </a:prstGeom>
        </p:spPr>
      </p:pic>
      <p:sp>
        <p:nvSpPr>
          <p:cNvPr id="6" name="Block Arc 42">
            <a:extLst>
              <a:ext uri="{FF2B5EF4-FFF2-40B4-BE49-F238E27FC236}">
                <a16:creationId xmlns:a16="http://schemas.microsoft.com/office/drawing/2014/main" id="{089D8FEE-26F3-2AA7-A872-2B9DC0B88B72}"/>
              </a:ext>
            </a:extLst>
          </p:cNvPr>
          <p:cNvSpPr/>
          <p:nvPr/>
        </p:nvSpPr>
        <p:spPr>
          <a:xfrm flipH="1">
            <a:off x="7874000" y="119639"/>
            <a:ext cx="610000" cy="596469"/>
          </a:xfrm>
          <a:prstGeom prst="blockArc">
            <a:avLst>
              <a:gd name="adj1" fmla="val 8382035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Oval 41">
            <a:extLst>
              <a:ext uri="{FF2B5EF4-FFF2-40B4-BE49-F238E27FC236}">
                <a16:creationId xmlns:a16="http://schemas.microsoft.com/office/drawing/2014/main" id="{0ECD7A89-EE09-EDD1-FFD7-8522FC42E471}"/>
              </a:ext>
            </a:extLst>
          </p:cNvPr>
          <p:cNvSpPr/>
          <p:nvPr/>
        </p:nvSpPr>
        <p:spPr>
          <a:xfrm>
            <a:off x="7898160" y="143349"/>
            <a:ext cx="564730" cy="552203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Image 2" descr="Une image contenant Graphique, cercle, Police, logo&#10;&#10;Description générée automatiquement">
            <a:extLst>
              <a:ext uri="{FF2B5EF4-FFF2-40B4-BE49-F238E27FC236}">
                <a16:creationId xmlns:a16="http://schemas.microsoft.com/office/drawing/2014/main" id="{66EDF6C9-36CC-5122-BBF1-EC542308BC0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" y="6323705"/>
            <a:ext cx="464160" cy="464160"/>
          </a:xfrm>
          <a:prstGeom prst="rect">
            <a:avLst/>
          </a:prstGeom>
        </p:spPr>
      </p:pic>
      <p:pic>
        <p:nvPicPr>
          <p:cNvPr id="11" name="Picture 10" descr="A logo with text on it&#10;&#10;Description automatically generated">
            <a:extLst>
              <a:ext uri="{FF2B5EF4-FFF2-40B4-BE49-F238E27FC236}">
                <a16:creationId xmlns:a16="http://schemas.microsoft.com/office/drawing/2014/main" id="{D4C71C2D-99A7-DA49-0688-E9C3D756708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7" y="6167862"/>
            <a:ext cx="922172" cy="464160"/>
          </a:xfrm>
          <a:prstGeom prst="rect">
            <a:avLst/>
          </a:prstGeom>
        </p:spPr>
      </p:pic>
      <p:pic>
        <p:nvPicPr>
          <p:cNvPr id="12" name="Picture 11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C5B97A55-0F6A-4FB4-0EAE-B416264635D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4" y="6571704"/>
            <a:ext cx="616376" cy="2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346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US" sz="1200" b="0" strike="noStrike" spc="-1" smtClean="0">
                <a:solidFill>
                  <a:srgbClr val="FFFFFF"/>
                </a:solidFill>
                <a:latin typeface="Calibri"/>
                <a:ea typeface="DejaVu Sans"/>
              </a:rPr>
              <a:t>33</a:t>
            </a:fld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TextShape 3"/>
          <p:cNvSpPr/>
          <p:nvPr/>
        </p:nvSpPr>
        <p:spPr>
          <a:xfrm>
            <a:off x="924560" y="1230713"/>
            <a:ext cx="9142560" cy="164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315F87"/>
                </a:solidFill>
                <a:latin typeface="Arial"/>
                <a:ea typeface="DejaVu Sans"/>
              </a:rPr>
              <a:t>VALIDATION PROCESS</a:t>
            </a:r>
          </a:p>
        </p:txBody>
      </p:sp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62BB597-B0EC-0FE0-166B-0AE14DB9586D}"/>
              </a:ext>
            </a:extLst>
          </p:cNvPr>
          <p:cNvSpPr txBox="1"/>
          <p:nvPr/>
        </p:nvSpPr>
        <p:spPr>
          <a:xfrm>
            <a:off x="1551039" y="2072640"/>
            <a:ext cx="606896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5 runs to failure are used in training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Cross validation is used ( 6 folds)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Percentage of observed test values : 10%, 20%, 30%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Block Arc 42">
            <a:extLst>
              <a:ext uri="{FF2B5EF4-FFF2-40B4-BE49-F238E27FC236}">
                <a16:creationId xmlns:a16="http://schemas.microsoft.com/office/drawing/2014/main" id="{D497CC4F-7450-7B98-B2F4-0E7720F5F9C5}"/>
              </a:ext>
            </a:extLst>
          </p:cNvPr>
          <p:cNvSpPr/>
          <p:nvPr/>
        </p:nvSpPr>
        <p:spPr>
          <a:xfrm flipH="1">
            <a:off x="7874000" y="119639"/>
            <a:ext cx="610000" cy="596469"/>
          </a:xfrm>
          <a:prstGeom prst="blockArc">
            <a:avLst>
              <a:gd name="adj1" fmla="val 4964319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Oval 41">
            <a:extLst>
              <a:ext uri="{FF2B5EF4-FFF2-40B4-BE49-F238E27FC236}">
                <a16:creationId xmlns:a16="http://schemas.microsoft.com/office/drawing/2014/main" id="{D840B2DF-BEE7-B704-8CAA-2B5DAC24B02F}"/>
              </a:ext>
            </a:extLst>
          </p:cNvPr>
          <p:cNvSpPr/>
          <p:nvPr/>
        </p:nvSpPr>
        <p:spPr>
          <a:xfrm>
            <a:off x="7898160" y="143349"/>
            <a:ext cx="564730" cy="552203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Image 2" descr="Une image contenant Graphique, cercle, Police, logo&#10;&#10;Description générée automatiquement">
            <a:extLst>
              <a:ext uri="{FF2B5EF4-FFF2-40B4-BE49-F238E27FC236}">
                <a16:creationId xmlns:a16="http://schemas.microsoft.com/office/drawing/2014/main" id="{B644780E-58DC-A9BF-FEDB-8003265620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" y="6323705"/>
            <a:ext cx="464160" cy="464160"/>
          </a:xfrm>
          <a:prstGeom prst="rect">
            <a:avLst/>
          </a:prstGeom>
        </p:spPr>
      </p:pic>
      <p:pic>
        <p:nvPicPr>
          <p:cNvPr id="9" name="Picture 8" descr="A logo with text on it&#10;&#10;Description automatically generated">
            <a:extLst>
              <a:ext uri="{FF2B5EF4-FFF2-40B4-BE49-F238E27FC236}">
                <a16:creationId xmlns:a16="http://schemas.microsoft.com/office/drawing/2014/main" id="{6BF66148-6D5F-EC70-3D6C-C4B615F9D2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7" y="6167862"/>
            <a:ext cx="922172" cy="464160"/>
          </a:xfrm>
          <a:prstGeom prst="rect">
            <a:avLst/>
          </a:prstGeom>
        </p:spPr>
      </p:pic>
      <p:pic>
        <p:nvPicPr>
          <p:cNvPr id="10" name="Picture 9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1860846B-1E1F-BA6C-4048-AF63406A74B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4" y="6571704"/>
            <a:ext cx="616376" cy="2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47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US" sz="1200" b="0" strike="noStrike" spc="-1" smtClean="0">
                <a:solidFill>
                  <a:srgbClr val="FFFFFF"/>
                </a:solidFill>
                <a:latin typeface="Calibri"/>
                <a:ea typeface="DejaVu Sans"/>
              </a:rPr>
              <a:t>34</a:t>
            </a:fld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RESULTS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64924943-7A57-966C-1A73-7529E338A20C}"/>
              </a:ext>
            </a:extLst>
          </p:cNvPr>
          <p:cNvGrpSpPr/>
          <p:nvPr/>
        </p:nvGrpSpPr>
        <p:grpSpPr>
          <a:xfrm>
            <a:off x="696000" y="1080000"/>
            <a:ext cx="10800000" cy="4680000"/>
            <a:chOff x="720000" y="1080000"/>
            <a:chExt cx="10800000" cy="4680000"/>
          </a:xfrm>
        </p:grpSpPr>
        <p:pic>
          <p:nvPicPr>
            <p:cNvPr id="9" name="Picture 8" descr="A graph with a line and numbers&#10;&#10;Description automatically generated">
              <a:extLst>
                <a:ext uri="{FF2B5EF4-FFF2-40B4-BE49-F238E27FC236}">
                  <a16:creationId xmlns:a16="http://schemas.microsoft.com/office/drawing/2014/main" id="{31FAA723-1B12-E387-67B2-3CD00327A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00" y="1080000"/>
              <a:ext cx="2884500" cy="2160000"/>
            </a:xfrm>
            <a:prstGeom prst="rect">
              <a:avLst/>
            </a:prstGeom>
          </p:spPr>
        </p:pic>
        <p:pic>
          <p:nvPicPr>
            <p:cNvPr id="11" name="Picture 10" descr="A graph with a line and numbers&#10;&#10;Description automatically generated with medium confidence">
              <a:extLst>
                <a:ext uri="{FF2B5EF4-FFF2-40B4-BE49-F238E27FC236}">
                  <a16:creationId xmlns:a16="http://schemas.microsoft.com/office/drawing/2014/main" id="{1E40D915-E069-B8B9-7312-41C69F760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0000" y="1080000"/>
              <a:ext cx="2880000" cy="2160000"/>
            </a:xfrm>
            <a:prstGeom prst="rect">
              <a:avLst/>
            </a:prstGeom>
          </p:spPr>
        </p:pic>
        <p:pic>
          <p:nvPicPr>
            <p:cNvPr id="13" name="Picture 12" descr="A graph with a line and numbers&#10;&#10;Description automatically generated">
              <a:extLst>
                <a:ext uri="{FF2B5EF4-FFF2-40B4-BE49-F238E27FC236}">
                  <a16:creationId xmlns:a16="http://schemas.microsoft.com/office/drawing/2014/main" id="{E996F16A-EAE9-FE07-928D-A3D4C681F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0000" y="1080000"/>
              <a:ext cx="2880000" cy="2160000"/>
            </a:xfrm>
            <a:prstGeom prst="rect">
              <a:avLst/>
            </a:prstGeom>
          </p:spPr>
        </p:pic>
        <p:pic>
          <p:nvPicPr>
            <p:cNvPr id="15" name="Picture 14" descr="A graph with blue line and orange line&#10;&#10;Description automatically generated">
              <a:extLst>
                <a:ext uri="{FF2B5EF4-FFF2-40B4-BE49-F238E27FC236}">
                  <a16:creationId xmlns:a16="http://schemas.microsoft.com/office/drawing/2014/main" id="{D17363C5-52DA-CC89-6343-7367A04EB383}"/>
                </a:ext>
              </a:extLst>
            </p:cNvPr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250" y="3600000"/>
              <a:ext cx="2880000" cy="2160000"/>
            </a:xfrm>
            <a:prstGeom prst="rect">
              <a:avLst/>
            </a:prstGeom>
          </p:spPr>
        </p:pic>
        <p:pic>
          <p:nvPicPr>
            <p:cNvPr id="17" name="Picture 16" descr="A graph with a line and a blue line&#10;&#10;Description automatically generated">
              <a:extLst>
                <a:ext uri="{FF2B5EF4-FFF2-40B4-BE49-F238E27FC236}">
                  <a16:creationId xmlns:a16="http://schemas.microsoft.com/office/drawing/2014/main" id="{BF053CCD-E22C-CAC1-E8A5-A5D41398E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0000" y="3600000"/>
              <a:ext cx="2880000" cy="2160000"/>
            </a:xfrm>
            <a:prstGeom prst="rect">
              <a:avLst/>
            </a:prstGeom>
          </p:spPr>
        </p:pic>
        <p:pic>
          <p:nvPicPr>
            <p:cNvPr id="19" name="Picture 18" descr="A graph with a line and numbers&#10;&#10;Description automatically generated">
              <a:extLst>
                <a:ext uri="{FF2B5EF4-FFF2-40B4-BE49-F238E27FC236}">
                  <a16:creationId xmlns:a16="http://schemas.microsoft.com/office/drawing/2014/main" id="{580303A3-5B6C-A67D-CF5C-00CAFAFBA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0000" y="3600000"/>
              <a:ext cx="2880000" cy="2160000"/>
            </a:xfrm>
            <a:prstGeom prst="rect">
              <a:avLst/>
            </a:prstGeom>
          </p:spPr>
        </p:pic>
      </p:grpSp>
      <p:sp>
        <p:nvSpPr>
          <p:cNvPr id="20" name="ZoneTexte 7">
            <a:extLst>
              <a:ext uri="{FF2B5EF4-FFF2-40B4-BE49-F238E27FC236}">
                <a16:creationId xmlns:a16="http://schemas.microsoft.com/office/drawing/2014/main" id="{7C079B15-894A-7244-B202-E1BB54C665FB}"/>
              </a:ext>
            </a:extLst>
          </p:cNvPr>
          <p:cNvSpPr txBox="1"/>
          <p:nvPr/>
        </p:nvSpPr>
        <p:spPr>
          <a:xfrm>
            <a:off x="0" y="588744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Predictions on 10% of observed test data</a:t>
            </a:r>
          </a:p>
        </p:txBody>
      </p:sp>
      <p:sp>
        <p:nvSpPr>
          <p:cNvPr id="5" name="Block Arc 42">
            <a:extLst>
              <a:ext uri="{FF2B5EF4-FFF2-40B4-BE49-F238E27FC236}">
                <a16:creationId xmlns:a16="http://schemas.microsoft.com/office/drawing/2014/main" id="{B2D1157F-2150-50DC-D9A1-8E014F13AD72}"/>
              </a:ext>
            </a:extLst>
          </p:cNvPr>
          <p:cNvSpPr/>
          <p:nvPr/>
        </p:nvSpPr>
        <p:spPr>
          <a:xfrm flipH="1">
            <a:off x="7874000" y="119639"/>
            <a:ext cx="610000" cy="596469"/>
          </a:xfrm>
          <a:prstGeom prst="blockArc">
            <a:avLst>
              <a:gd name="adj1" fmla="val 2285387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Oval 41">
            <a:extLst>
              <a:ext uri="{FF2B5EF4-FFF2-40B4-BE49-F238E27FC236}">
                <a16:creationId xmlns:a16="http://schemas.microsoft.com/office/drawing/2014/main" id="{0668A7DB-5ED5-087D-CAA3-BEB339DE78B9}"/>
              </a:ext>
            </a:extLst>
          </p:cNvPr>
          <p:cNvSpPr/>
          <p:nvPr/>
        </p:nvSpPr>
        <p:spPr>
          <a:xfrm>
            <a:off x="7898160" y="143349"/>
            <a:ext cx="564730" cy="552203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Image 2" descr="Une image contenant Graphique, cercle, Police, logo&#10;&#10;Description générée automatiquement">
            <a:extLst>
              <a:ext uri="{FF2B5EF4-FFF2-40B4-BE49-F238E27FC236}">
                <a16:creationId xmlns:a16="http://schemas.microsoft.com/office/drawing/2014/main" id="{427DA068-6B79-5C63-8B75-889CE11CD61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" y="6323705"/>
            <a:ext cx="464160" cy="464160"/>
          </a:xfrm>
          <a:prstGeom prst="rect">
            <a:avLst/>
          </a:prstGeom>
        </p:spPr>
      </p:pic>
      <p:pic>
        <p:nvPicPr>
          <p:cNvPr id="8" name="Picture 7" descr="A logo with text on it&#10;&#10;Description automatically generated">
            <a:extLst>
              <a:ext uri="{FF2B5EF4-FFF2-40B4-BE49-F238E27FC236}">
                <a16:creationId xmlns:a16="http://schemas.microsoft.com/office/drawing/2014/main" id="{C982334D-8D7E-B441-C35A-FE287C998BA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7" y="6167862"/>
            <a:ext cx="922172" cy="464160"/>
          </a:xfrm>
          <a:prstGeom prst="rect">
            <a:avLst/>
          </a:prstGeom>
        </p:spPr>
      </p:pic>
      <p:pic>
        <p:nvPicPr>
          <p:cNvPr id="10" name="Picture 9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EB829697-2652-793A-6C34-7C6EDA93CAC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4" y="6571704"/>
            <a:ext cx="616376" cy="2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867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US" sz="1200" b="0" strike="noStrike" spc="-1" smtClean="0">
                <a:solidFill>
                  <a:srgbClr val="FFFFFF"/>
                </a:solidFill>
                <a:latin typeface="Calibri"/>
                <a:ea typeface="DejaVu Sans"/>
              </a:rPr>
              <a:t>35</a:t>
            </a:fld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20" name="ZoneTexte 7">
            <a:extLst>
              <a:ext uri="{FF2B5EF4-FFF2-40B4-BE49-F238E27FC236}">
                <a16:creationId xmlns:a16="http://schemas.microsoft.com/office/drawing/2014/main" id="{7C079B15-894A-7244-B202-E1BB54C665FB}"/>
              </a:ext>
            </a:extLst>
          </p:cNvPr>
          <p:cNvSpPr txBox="1"/>
          <p:nvPr/>
        </p:nvSpPr>
        <p:spPr>
          <a:xfrm>
            <a:off x="0" y="588744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Predictions on 20% of observed test data 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F4E720A-B673-B54D-8F91-BE80F3ECE2A0}"/>
              </a:ext>
            </a:extLst>
          </p:cNvPr>
          <p:cNvGrpSpPr/>
          <p:nvPr/>
        </p:nvGrpSpPr>
        <p:grpSpPr>
          <a:xfrm>
            <a:off x="696000" y="1080000"/>
            <a:ext cx="10800000" cy="4680000"/>
            <a:chOff x="720000" y="1080000"/>
            <a:chExt cx="10800000" cy="4680000"/>
          </a:xfrm>
        </p:grpSpPr>
        <p:pic>
          <p:nvPicPr>
            <p:cNvPr id="6" name="Picture 5" descr="A graph with a line and numbers&#10;&#10;Description automatically generated">
              <a:extLst>
                <a:ext uri="{FF2B5EF4-FFF2-40B4-BE49-F238E27FC236}">
                  <a16:creationId xmlns:a16="http://schemas.microsoft.com/office/drawing/2014/main" id="{5681AA85-96FF-4F19-BF9C-E39F7CFB9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00" y="1080000"/>
              <a:ext cx="2880000" cy="2160000"/>
            </a:xfrm>
            <a:prstGeom prst="rect">
              <a:avLst/>
            </a:prstGeom>
          </p:spPr>
        </p:pic>
        <p:pic>
          <p:nvPicPr>
            <p:cNvPr id="8" name="Picture 7" descr="A graph with a line and a blue line&#10;&#10;Description automatically generated">
              <a:extLst>
                <a:ext uri="{FF2B5EF4-FFF2-40B4-BE49-F238E27FC236}">
                  <a16:creationId xmlns:a16="http://schemas.microsoft.com/office/drawing/2014/main" id="{F8565A67-BE4E-395C-F328-CB03452B7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0000" y="1080000"/>
              <a:ext cx="2880000" cy="2160000"/>
            </a:xfrm>
            <a:prstGeom prst="rect">
              <a:avLst/>
            </a:prstGeom>
          </p:spPr>
        </p:pic>
        <p:pic>
          <p:nvPicPr>
            <p:cNvPr id="12" name="Picture 11" descr="A graph with a line and numbers&#10;&#10;Description automatically generated">
              <a:extLst>
                <a:ext uri="{FF2B5EF4-FFF2-40B4-BE49-F238E27FC236}">
                  <a16:creationId xmlns:a16="http://schemas.microsoft.com/office/drawing/2014/main" id="{E6D7DB0C-6B8B-3B51-9519-318B980A7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0000" y="1080000"/>
              <a:ext cx="2880000" cy="2160000"/>
            </a:xfrm>
            <a:prstGeom prst="rect">
              <a:avLst/>
            </a:prstGeom>
          </p:spPr>
        </p:pic>
        <p:pic>
          <p:nvPicPr>
            <p:cNvPr id="16" name="Picture 15" descr="A graph with blue and orange lines&#10;&#10;Description automatically generated">
              <a:extLst>
                <a:ext uri="{FF2B5EF4-FFF2-40B4-BE49-F238E27FC236}">
                  <a16:creationId xmlns:a16="http://schemas.microsoft.com/office/drawing/2014/main" id="{62B83809-2AE9-EA16-32FB-EE4905D2B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00" y="3600000"/>
              <a:ext cx="2880000" cy="2160000"/>
            </a:xfrm>
            <a:prstGeom prst="rect">
              <a:avLst/>
            </a:prstGeom>
          </p:spPr>
        </p:pic>
        <p:pic>
          <p:nvPicPr>
            <p:cNvPr id="21" name="Picture 20" descr="A graph with a line and a blue line&#10;&#10;Description automatically generated">
              <a:extLst>
                <a:ext uri="{FF2B5EF4-FFF2-40B4-BE49-F238E27FC236}">
                  <a16:creationId xmlns:a16="http://schemas.microsoft.com/office/drawing/2014/main" id="{056FDE89-45FE-0F02-2953-F8EFFF547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0000" y="3600000"/>
              <a:ext cx="2880000" cy="2160000"/>
            </a:xfrm>
            <a:prstGeom prst="rect">
              <a:avLst/>
            </a:prstGeom>
          </p:spPr>
        </p:pic>
        <p:pic>
          <p:nvPicPr>
            <p:cNvPr id="23" name="Picture 22" descr="A graph with a line and numbers&#10;&#10;Description automatically generated with medium confidence">
              <a:extLst>
                <a:ext uri="{FF2B5EF4-FFF2-40B4-BE49-F238E27FC236}">
                  <a16:creationId xmlns:a16="http://schemas.microsoft.com/office/drawing/2014/main" id="{CC141017-B17F-C538-250C-E395E00EC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0000" y="3600000"/>
              <a:ext cx="2880000" cy="2160000"/>
            </a:xfrm>
            <a:prstGeom prst="rect">
              <a:avLst/>
            </a:prstGeom>
          </p:spPr>
        </p:pic>
      </p:grpSp>
      <p:sp>
        <p:nvSpPr>
          <p:cNvPr id="5" name="Block Arc 42">
            <a:extLst>
              <a:ext uri="{FF2B5EF4-FFF2-40B4-BE49-F238E27FC236}">
                <a16:creationId xmlns:a16="http://schemas.microsoft.com/office/drawing/2014/main" id="{A3AD2680-1CE8-0E5D-3274-CEE053A9F9C9}"/>
              </a:ext>
            </a:extLst>
          </p:cNvPr>
          <p:cNvSpPr/>
          <p:nvPr/>
        </p:nvSpPr>
        <p:spPr>
          <a:xfrm flipH="1">
            <a:off x="7874000" y="119639"/>
            <a:ext cx="610000" cy="596469"/>
          </a:xfrm>
          <a:prstGeom prst="blockArc">
            <a:avLst>
              <a:gd name="adj1" fmla="val 20001746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Oval 41">
            <a:extLst>
              <a:ext uri="{FF2B5EF4-FFF2-40B4-BE49-F238E27FC236}">
                <a16:creationId xmlns:a16="http://schemas.microsoft.com/office/drawing/2014/main" id="{A284C1C7-D326-E282-36FC-A468C02476B0}"/>
              </a:ext>
            </a:extLst>
          </p:cNvPr>
          <p:cNvSpPr/>
          <p:nvPr/>
        </p:nvSpPr>
        <p:spPr>
          <a:xfrm>
            <a:off x="7898160" y="143349"/>
            <a:ext cx="564730" cy="552203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Image 2" descr="Une image contenant Graphique, cercle, Police, logo&#10;&#10;Description générée automatiquement">
            <a:extLst>
              <a:ext uri="{FF2B5EF4-FFF2-40B4-BE49-F238E27FC236}">
                <a16:creationId xmlns:a16="http://schemas.microsoft.com/office/drawing/2014/main" id="{EC99BDD4-3BDC-70F1-0548-F3F80AFC26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" y="6323705"/>
            <a:ext cx="464160" cy="464160"/>
          </a:xfrm>
          <a:prstGeom prst="rect">
            <a:avLst/>
          </a:prstGeom>
        </p:spPr>
      </p:pic>
      <p:pic>
        <p:nvPicPr>
          <p:cNvPr id="10" name="Picture 9" descr="A logo with text on it&#10;&#10;Description automatically generated">
            <a:extLst>
              <a:ext uri="{FF2B5EF4-FFF2-40B4-BE49-F238E27FC236}">
                <a16:creationId xmlns:a16="http://schemas.microsoft.com/office/drawing/2014/main" id="{760F01CB-FF0C-2358-3353-73C0CDCDE88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7" y="6167862"/>
            <a:ext cx="922172" cy="464160"/>
          </a:xfrm>
          <a:prstGeom prst="rect">
            <a:avLst/>
          </a:prstGeom>
        </p:spPr>
      </p:pic>
      <p:pic>
        <p:nvPicPr>
          <p:cNvPr id="11" name="Picture 10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34717AA4-C0A6-E33C-0821-AA5008D7C7C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4" y="6571704"/>
            <a:ext cx="616376" cy="2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38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US" sz="1200" b="0" strike="noStrike" spc="-1" smtClean="0">
                <a:solidFill>
                  <a:srgbClr val="FFFFFF"/>
                </a:solidFill>
                <a:latin typeface="Calibri"/>
                <a:ea typeface="DejaVu Sans"/>
              </a:rPr>
              <a:t>36</a:t>
            </a:fld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20" name="ZoneTexte 7">
            <a:extLst>
              <a:ext uri="{FF2B5EF4-FFF2-40B4-BE49-F238E27FC236}">
                <a16:creationId xmlns:a16="http://schemas.microsoft.com/office/drawing/2014/main" id="{7C079B15-894A-7244-B202-E1BB54C665FB}"/>
              </a:ext>
            </a:extLst>
          </p:cNvPr>
          <p:cNvSpPr txBox="1"/>
          <p:nvPr/>
        </p:nvSpPr>
        <p:spPr>
          <a:xfrm>
            <a:off x="0" y="588744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Predictions on 30% of observed test data 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9EC4EE81-CA2F-5AA6-6273-C84645214F59}"/>
              </a:ext>
            </a:extLst>
          </p:cNvPr>
          <p:cNvGrpSpPr/>
          <p:nvPr/>
        </p:nvGrpSpPr>
        <p:grpSpPr>
          <a:xfrm>
            <a:off x="693750" y="1080000"/>
            <a:ext cx="10804500" cy="4680000"/>
            <a:chOff x="720000" y="1080000"/>
            <a:chExt cx="10804500" cy="4680000"/>
          </a:xfrm>
        </p:grpSpPr>
        <p:pic>
          <p:nvPicPr>
            <p:cNvPr id="8" name="Picture 7" descr="A graph with numbers and a line&#10;&#10;Description automatically generated">
              <a:extLst>
                <a:ext uri="{FF2B5EF4-FFF2-40B4-BE49-F238E27FC236}">
                  <a16:creationId xmlns:a16="http://schemas.microsoft.com/office/drawing/2014/main" id="{1D8C9557-604E-0FD7-44B7-FC35A2853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00" y="1080000"/>
              <a:ext cx="2880000" cy="2160000"/>
            </a:xfrm>
            <a:prstGeom prst="rect">
              <a:avLst/>
            </a:prstGeom>
          </p:spPr>
        </p:pic>
        <p:pic>
          <p:nvPicPr>
            <p:cNvPr id="12" name="Picture 11" descr="A graph with a line and a blue line&#10;&#10;Description automatically generated">
              <a:extLst>
                <a:ext uri="{FF2B5EF4-FFF2-40B4-BE49-F238E27FC236}">
                  <a16:creationId xmlns:a16="http://schemas.microsoft.com/office/drawing/2014/main" id="{D93F2160-9AF1-2023-D1DE-149B83899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0000" y="1080000"/>
              <a:ext cx="2880000" cy="2160000"/>
            </a:xfrm>
            <a:prstGeom prst="rect">
              <a:avLst/>
            </a:prstGeom>
          </p:spPr>
        </p:pic>
        <p:pic>
          <p:nvPicPr>
            <p:cNvPr id="16" name="Picture 15" descr="A graph with a line and numbers&#10;&#10;Description automatically generated">
              <a:extLst>
                <a:ext uri="{FF2B5EF4-FFF2-40B4-BE49-F238E27FC236}">
                  <a16:creationId xmlns:a16="http://schemas.microsoft.com/office/drawing/2014/main" id="{A1933342-6A93-E838-26A2-40D46DE8B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0000" y="1080000"/>
              <a:ext cx="2880000" cy="2160000"/>
            </a:xfrm>
            <a:prstGeom prst="rect">
              <a:avLst/>
            </a:prstGeom>
          </p:spPr>
        </p:pic>
        <p:pic>
          <p:nvPicPr>
            <p:cNvPr id="21" name="Picture 20" descr="A graph with blue line and orange line&#10;&#10;Description automatically generated">
              <a:extLst>
                <a:ext uri="{FF2B5EF4-FFF2-40B4-BE49-F238E27FC236}">
                  <a16:creationId xmlns:a16="http://schemas.microsoft.com/office/drawing/2014/main" id="{A345C12B-3040-0E43-F684-684881395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00" y="3600000"/>
              <a:ext cx="2880000" cy="2160000"/>
            </a:xfrm>
            <a:prstGeom prst="rect">
              <a:avLst/>
            </a:prstGeom>
          </p:spPr>
        </p:pic>
        <p:pic>
          <p:nvPicPr>
            <p:cNvPr id="23" name="Picture 22" descr="A graph with a line and a blue line&#10;&#10;Description automatically generated">
              <a:extLst>
                <a:ext uri="{FF2B5EF4-FFF2-40B4-BE49-F238E27FC236}">
                  <a16:creationId xmlns:a16="http://schemas.microsoft.com/office/drawing/2014/main" id="{56D78B45-3523-6F01-552D-112F2F08D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0000" y="3600000"/>
              <a:ext cx="2880000" cy="2160000"/>
            </a:xfrm>
            <a:prstGeom prst="rect">
              <a:avLst/>
            </a:prstGeom>
          </p:spPr>
        </p:pic>
        <p:pic>
          <p:nvPicPr>
            <p:cNvPr id="25" name="Picture 24" descr="A graph with a line and numbers&#10;&#10;Description automatically generated with medium confidence">
              <a:extLst>
                <a:ext uri="{FF2B5EF4-FFF2-40B4-BE49-F238E27FC236}">
                  <a16:creationId xmlns:a16="http://schemas.microsoft.com/office/drawing/2014/main" id="{A122EB5C-F5BA-6B29-76D5-75815B740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0000" y="3600000"/>
              <a:ext cx="2884500" cy="2160000"/>
            </a:xfrm>
            <a:prstGeom prst="rect">
              <a:avLst/>
            </a:prstGeom>
          </p:spPr>
        </p:pic>
      </p:grpSp>
      <p:sp>
        <p:nvSpPr>
          <p:cNvPr id="5" name="Block Arc 42">
            <a:extLst>
              <a:ext uri="{FF2B5EF4-FFF2-40B4-BE49-F238E27FC236}">
                <a16:creationId xmlns:a16="http://schemas.microsoft.com/office/drawing/2014/main" id="{89FFE110-D46B-A8EE-0A1A-B80992D64E6F}"/>
              </a:ext>
            </a:extLst>
          </p:cNvPr>
          <p:cNvSpPr/>
          <p:nvPr/>
        </p:nvSpPr>
        <p:spPr>
          <a:xfrm flipH="1">
            <a:off x="7874000" y="119639"/>
            <a:ext cx="610000" cy="596469"/>
          </a:xfrm>
          <a:prstGeom prst="blockArc">
            <a:avLst>
              <a:gd name="adj1" fmla="val 16568952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Oval 41">
            <a:extLst>
              <a:ext uri="{FF2B5EF4-FFF2-40B4-BE49-F238E27FC236}">
                <a16:creationId xmlns:a16="http://schemas.microsoft.com/office/drawing/2014/main" id="{9E6B828E-1E2E-E403-CF3F-7BEB5A4656A2}"/>
              </a:ext>
            </a:extLst>
          </p:cNvPr>
          <p:cNvSpPr/>
          <p:nvPr/>
        </p:nvSpPr>
        <p:spPr>
          <a:xfrm>
            <a:off x="7898160" y="143349"/>
            <a:ext cx="564730" cy="552203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Image 2" descr="Une image contenant Graphique, cercle, Police, logo&#10;&#10;Description générée automatiquement">
            <a:extLst>
              <a:ext uri="{FF2B5EF4-FFF2-40B4-BE49-F238E27FC236}">
                <a16:creationId xmlns:a16="http://schemas.microsoft.com/office/drawing/2014/main" id="{9356F84D-C33D-FCE6-AF6D-067C2ED3ECE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" y="6323705"/>
            <a:ext cx="464160" cy="464160"/>
          </a:xfrm>
          <a:prstGeom prst="rect">
            <a:avLst/>
          </a:prstGeom>
        </p:spPr>
      </p:pic>
      <p:pic>
        <p:nvPicPr>
          <p:cNvPr id="9" name="Picture 8" descr="A logo with text on it&#10;&#10;Description automatically generated">
            <a:extLst>
              <a:ext uri="{FF2B5EF4-FFF2-40B4-BE49-F238E27FC236}">
                <a16:creationId xmlns:a16="http://schemas.microsoft.com/office/drawing/2014/main" id="{BBAC3686-0C36-44F7-C7FD-1520279D599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7" y="6167862"/>
            <a:ext cx="922172" cy="464160"/>
          </a:xfrm>
          <a:prstGeom prst="rect">
            <a:avLst/>
          </a:prstGeom>
        </p:spPr>
      </p:pic>
      <p:pic>
        <p:nvPicPr>
          <p:cNvPr id="10" name="Picture 9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500E42C8-66F5-E43B-05BF-53012436CE2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4" y="6571704"/>
            <a:ext cx="616376" cy="2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077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US" sz="1200" b="0" strike="noStrike" spc="-1" smtClean="0">
                <a:solidFill>
                  <a:srgbClr val="FFFFFF"/>
                </a:solidFill>
                <a:latin typeface="Calibri"/>
                <a:ea typeface="DejaVu Sans"/>
              </a:rPr>
              <a:t>37</a:t>
            </a:fld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TextShape 3"/>
          <p:cNvSpPr/>
          <p:nvPr/>
        </p:nvSpPr>
        <p:spPr>
          <a:xfrm>
            <a:off x="1544200" y="1232177"/>
            <a:ext cx="9142560" cy="164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spc="-1" dirty="0">
                <a:solidFill>
                  <a:srgbClr val="334469"/>
                </a:solidFill>
                <a:latin typeface="Arial"/>
                <a:ea typeface="DejaVu Sans"/>
              </a:rPr>
              <a:t>Introduction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b="0" strike="noStrike" spc="-1" dirty="0">
                <a:solidFill>
                  <a:srgbClr val="333E63"/>
                </a:solidFill>
                <a:latin typeface="Arial"/>
                <a:ea typeface="DejaVu Sans"/>
              </a:rPr>
              <a:t>Damage mechani</a:t>
            </a:r>
            <a:r>
              <a:rPr lang="en-US" sz="2400" spc="-1" dirty="0">
                <a:solidFill>
                  <a:srgbClr val="333E63"/>
                </a:solidFill>
                <a:latin typeface="Arial"/>
                <a:ea typeface="DejaVu Sans"/>
              </a:rPr>
              <a:t>sm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spc="-1" dirty="0">
                <a:solidFill>
                  <a:srgbClr val="333E63"/>
                </a:solidFill>
                <a:latin typeface="Arial"/>
                <a:ea typeface="DejaVu Sans"/>
              </a:rPr>
              <a:t>Datasets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spc="-1" dirty="0">
                <a:solidFill>
                  <a:srgbClr val="333E63"/>
                </a:solidFill>
                <a:latin typeface="Arial"/>
                <a:ea typeface="DejaVu Sans"/>
              </a:rPr>
              <a:t>Methodology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spc="-1" dirty="0">
                <a:solidFill>
                  <a:srgbClr val="333E63"/>
                </a:solidFill>
                <a:latin typeface="Arial"/>
                <a:ea typeface="DejaVu Sans"/>
              </a:rPr>
              <a:t>Results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spc="-1" dirty="0">
                <a:solidFill>
                  <a:srgbClr val="333E63"/>
                </a:solidFill>
                <a:latin typeface="Arial"/>
                <a:ea typeface="DejaVu Sans"/>
              </a:rPr>
              <a:t>Conclusion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334469"/>
              </a:solidFill>
              <a:latin typeface="Arial"/>
              <a:ea typeface="DejaVu Sans"/>
            </a:endParaRPr>
          </a:p>
        </p:txBody>
      </p:sp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OUTLINE</a:t>
            </a:r>
          </a:p>
        </p:txBody>
      </p:sp>
      <p:pic>
        <p:nvPicPr>
          <p:cNvPr id="5" name="Image 2" descr="Une image contenant Graphique, cercle, Police, logo&#10;&#10;Description générée automatiquement">
            <a:extLst>
              <a:ext uri="{FF2B5EF4-FFF2-40B4-BE49-F238E27FC236}">
                <a16:creationId xmlns:a16="http://schemas.microsoft.com/office/drawing/2014/main" id="{9A646F73-9BC0-425E-9FC1-231213C877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" y="6323705"/>
            <a:ext cx="464160" cy="464160"/>
          </a:xfrm>
          <a:prstGeom prst="rect">
            <a:avLst/>
          </a:prstGeom>
        </p:spPr>
      </p:pic>
      <p:pic>
        <p:nvPicPr>
          <p:cNvPr id="6" name="Picture 5" descr="A logo with text on it&#10;&#10;Description automatically generated">
            <a:extLst>
              <a:ext uri="{FF2B5EF4-FFF2-40B4-BE49-F238E27FC236}">
                <a16:creationId xmlns:a16="http://schemas.microsoft.com/office/drawing/2014/main" id="{B30BF855-321A-A60D-15E9-0224051852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7" y="6167862"/>
            <a:ext cx="922172" cy="464160"/>
          </a:xfrm>
          <a:prstGeom prst="rect">
            <a:avLst/>
          </a:prstGeom>
        </p:spPr>
      </p:pic>
      <p:pic>
        <p:nvPicPr>
          <p:cNvPr id="7" name="Picture 6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C6A1B513-AB37-0EE8-D9DA-C702CEACC1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4" y="6571704"/>
            <a:ext cx="616376" cy="2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90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US" sz="1200" b="0" strike="noStrike" spc="-1" smtClean="0">
                <a:solidFill>
                  <a:srgbClr val="FFFFFF"/>
                </a:solidFill>
                <a:latin typeface="Calibri"/>
                <a:ea typeface="DejaVu Sans"/>
              </a:rPr>
              <a:t>38</a:t>
            </a:fld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TextShape 3"/>
          <p:cNvSpPr/>
          <p:nvPr/>
        </p:nvSpPr>
        <p:spPr>
          <a:xfrm>
            <a:off x="924560" y="1230713"/>
            <a:ext cx="9142560" cy="164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315F87"/>
                </a:solidFill>
                <a:latin typeface="Arial"/>
                <a:ea typeface="DejaVu Sans"/>
              </a:rPr>
              <a:t>KEY TAKEAWAYS</a:t>
            </a:r>
          </a:p>
        </p:txBody>
      </p:sp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62BB597-B0EC-0FE0-166B-0AE14DB9586D}"/>
              </a:ext>
            </a:extLst>
          </p:cNvPr>
          <p:cNvSpPr txBox="1"/>
          <p:nvPr/>
        </p:nvSpPr>
        <p:spPr>
          <a:xfrm>
            <a:off x="1551039" y="2072640"/>
            <a:ext cx="1024152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Paris’ law is viable to describe an important phase of the power module’s lifetime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Incorporating physical knowledge adaptively limits losses in accuracy due to incompleteness in said knowledge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Pairing data with physical models can achieve accurate and robust predictions in complex applications, with possibilities of extrapolation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Image 2" descr="Une image contenant Graphique, cercle, Police, logo&#10;&#10;Description générée automatiquement">
            <a:extLst>
              <a:ext uri="{FF2B5EF4-FFF2-40B4-BE49-F238E27FC236}">
                <a16:creationId xmlns:a16="http://schemas.microsoft.com/office/drawing/2014/main" id="{9DA582DD-3174-00B1-8077-41BC781F1D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" y="6323705"/>
            <a:ext cx="464160" cy="464160"/>
          </a:xfrm>
          <a:prstGeom prst="rect">
            <a:avLst/>
          </a:prstGeom>
        </p:spPr>
      </p:pic>
      <p:pic>
        <p:nvPicPr>
          <p:cNvPr id="7" name="Picture 6" descr="A logo with text on it&#10;&#10;Description automatically generated">
            <a:extLst>
              <a:ext uri="{FF2B5EF4-FFF2-40B4-BE49-F238E27FC236}">
                <a16:creationId xmlns:a16="http://schemas.microsoft.com/office/drawing/2014/main" id="{A93D4C7A-9C97-85AE-FD5C-EB18E0E00B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7" y="6167862"/>
            <a:ext cx="922172" cy="464160"/>
          </a:xfrm>
          <a:prstGeom prst="rect">
            <a:avLst/>
          </a:prstGeom>
        </p:spPr>
      </p:pic>
      <p:pic>
        <p:nvPicPr>
          <p:cNvPr id="8" name="Picture 7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8F5E4436-31EB-4B9F-F3CC-00420AEEE15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4" y="6571704"/>
            <a:ext cx="616376" cy="2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0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3</a:t>
            </a:fld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TextShape 3"/>
          <p:cNvSpPr/>
          <p:nvPr/>
        </p:nvSpPr>
        <p:spPr>
          <a:xfrm>
            <a:off x="924560" y="1230713"/>
            <a:ext cx="9142560" cy="164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fr-FR" sz="3600" spc="-1" dirty="0">
                <a:solidFill>
                  <a:srgbClr val="315F87"/>
                </a:solidFill>
                <a:latin typeface="Arial"/>
                <a:ea typeface="DejaVu Sans"/>
              </a:rPr>
              <a:t>PROBLEM</a:t>
            </a:r>
          </a:p>
        </p:txBody>
      </p:sp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INTRODUCTION</a:t>
            </a:r>
            <a:endParaRPr lang="fr-TN" sz="4000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62BB597-B0EC-0FE0-166B-0AE14DB9586D}"/>
              </a:ext>
            </a:extLst>
          </p:cNvPr>
          <p:cNvSpPr txBox="1"/>
          <p:nvPr/>
        </p:nvSpPr>
        <p:spPr>
          <a:xfrm>
            <a:off x="1551039" y="2072641"/>
            <a:ext cx="7256630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Estimate the lifetime of electric modules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Classical answer : Point estimates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Environmental temperature? (Warm/Cold)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Frequency of usage? (Extreme/Moderate)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Remaining useful life after degradation?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6" name="Block Arc 42">
            <a:extLst>
              <a:ext uri="{FF2B5EF4-FFF2-40B4-BE49-F238E27FC236}">
                <a16:creationId xmlns:a16="http://schemas.microsoft.com/office/drawing/2014/main" id="{23E0FD1C-8CEF-9162-FA93-CE2EEFE5D291}"/>
              </a:ext>
            </a:extLst>
          </p:cNvPr>
          <p:cNvSpPr/>
          <p:nvPr/>
        </p:nvSpPr>
        <p:spPr>
          <a:xfrm flipH="1">
            <a:off x="7874000" y="119639"/>
            <a:ext cx="610000" cy="596469"/>
          </a:xfrm>
          <a:prstGeom prst="blockArc">
            <a:avLst>
              <a:gd name="adj1" fmla="val 2191269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41">
            <a:extLst>
              <a:ext uri="{FF2B5EF4-FFF2-40B4-BE49-F238E27FC236}">
                <a16:creationId xmlns:a16="http://schemas.microsoft.com/office/drawing/2014/main" id="{935E749C-4831-C872-7BB3-4F989A5D9859}"/>
              </a:ext>
            </a:extLst>
          </p:cNvPr>
          <p:cNvSpPr/>
          <p:nvPr/>
        </p:nvSpPr>
        <p:spPr>
          <a:xfrm>
            <a:off x="7898160" y="143349"/>
            <a:ext cx="564730" cy="552203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Image 2" descr="Une image contenant Graphique, cercle, Police, logo&#10;&#10;Description générée automatiquement">
            <a:extLst>
              <a:ext uri="{FF2B5EF4-FFF2-40B4-BE49-F238E27FC236}">
                <a16:creationId xmlns:a16="http://schemas.microsoft.com/office/drawing/2014/main" id="{2D5EE67E-8AE9-6B4A-AD3A-AB47DF64F7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" y="6323705"/>
            <a:ext cx="464160" cy="464160"/>
          </a:xfrm>
          <a:prstGeom prst="rect">
            <a:avLst/>
          </a:prstGeom>
        </p:spPr>
      </p:pic>
      <p:pic>
        <p:nvPicPr>
          <p:cNvPr id="9" name="Picture 8" descr="A logo with text on it&#10;&#10;Description automatically generated">
            <a:extLst>
              <a:ext uri="{FF2B5EF4-FFF2-40B4-BE49-F238E27FC236}">
                <a16:creationId xmlns:a16="http://schemas.microsoft.com/office/drawing/2014/main" id="{B38BB68C-FF1E-7FEA-0A50-AC0308C848B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7" y="6167862"/>
            <a:ext cx="922172" cy="464160"/>
          </a:xfrm>
          <a:prstGeom prst="rect">
            <a:avLst/>
          </a:prstGeom>
        </p:spPr>
      </p:pic>
      <p:pic>
        <p:nvPicPr>
          <p:cNvPr id="10" name="Picture 9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3985DF32-4A26-EFAA-B43D-3EB9B48F2AE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4" y="6571704"/>
            <a:ext cx="616376" cy="267420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64C9606D-18A4-4E9E-52C0-333FC4A44933}"/>
              </a:ext>
            </a:extLst>
          </p:cNvPr>
          <p:cNvSpPr txBox="1"/>
          <p:nvPr/>
        </p:nvSpPr>
        <p:spPr>
          <a:xfrm>
            <a:off x="8577943" y="5198349"/>
            <a:ext cx="3321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An empirical model for failure prediction [2]</a:t>
            </a:r>
          </a:p>
        </p:txBody>
      </p:sp>
      <p:pic>
        <p:nvPicPr>
          <p:cNvPr id="14" name="Picture 13" descr="A graph with lines and dots&#10;&#10;Description automatically generated">
            <a:extLst>
              <a:ext uri="{FF2B5EF4-FFF2-40B4-BE49-F238E27FC236}">
                <a16:creationId xmlns:a16="http://schemas.microsoft.com/office/drawing/2014/main" id="{0C25D5BC-8681-0477-A714-A8558728D5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155" y="1737094"/>
            <a:ext cx="2195458" cy="318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462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US" sz="1200" b="0" strike="noStrike" spc="-1" smtClean="0">
                <a:solidFill>
                  <a:srgbClr val="FFFFFF"/>
                </a:solidFill>
                <a:latin typeface="Calibri"/>
                <a:ea typeface="DejaVu Sans"/>
              </a:rPr>
              <a:t>39</a:t>
            </a:fld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TextShape 3"/>
          <p:cNvSpPr/>
          <p:nvPr/>
        </p:nvSpPr>
        <p:spPr>
          <a:xfrm>
            <a:off x="924560" y="1230713"/>
            <a:ext cx="9142560" cy="164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315F87"/>
                </a:solidFill>
                <a:latin typeface="Arial"/>
                <a:ea typeface="DejaVu Sans"/>
              </a:rPr>
              <a:t>FUTURE WORK</a:t>
            </a:r>
          </a:p>
        </p:txBody>
      </p:sp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62BB597-B0EC-0FE0-166B-0AE14DB9586D}"/>
              </a:ext>
            </a:extLst>
          </p:cNvPr>
          <p:cNvSpPr txBox="1"/>
          <p:nvPr/>
        </p:nvSpPr>
        <p:spPr>
          <a:xfrm>
            <a:off x="1551039" y="2489200"/>
            <a:ext cx="606896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Probabilistic predictions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Uncertainty incorporation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Extrapolation to unseen conditions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77B44F7-86BE-0CF7-ED1B-D1C25C6DF287}"/>
                  </a:ext>
                </a:extLst>
              </p:cNvPr>
              <p:cNvSpPr txBox="1"/>
              <p:nvPr/>
            </p:nvSpPr>
            <p:spPr>
              <a:xfrm>
                <a:off x="7606606" y="5405120"/>
                <a:ext cx="38407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Gaussian process-based regression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6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77B44F7-86BE-0CF7-ED1B-D1C25C6D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606" y="5405120"/>
                <a:ext cx="3840768" cy="584775"/>
              </a:xfrm>
              <a:prstGeom prst="rect">
                <a:avLst/>
              </a:prstGeom>
              <a:blipFill>
                <a:blip r:embed="rId5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graph with blue and orange dots&#10;&#10;Description automatically generated">
            <a:extLst>
              <a:ext uri="{FF2B5EF4-FFF2-40B4-BE49-F238E27FC236}">
                <a16:creationId xmlns:a16="http://schemas.microsoft.com/office/drawing/2014/main" id="{D7392482-55B3-53A6-2C31-39E0B625A1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213" y="1889760"/>
            <a:ext cx="4375555" cy="3339240"/>
          </a:xfrm>
          <a:prstGeom prst="rect">
            <a:avLst/>
          </a:prstGeom>
        </p:spPr>
      </p:pic>
      <p:pic>
        <p:nvPicPr>
          <p:cNvPr id="6" name="Image 2" descr="Une image contenant Graphique, cercle, Police, logo&#10;&#10;Description générée automatiquement">
            <a:extLst>
              <a:ext uri="{FF2B5EF4-FFF2-40B4-BE49-F238E27FC236}">
                <a16:creationId xmlns:a16="http://schemas.microsoft.com/office/drawing/2014/main" id="{CF30B5F8-721E-56FA-2ACC-7B0C0C283B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" y="6323705"/>
            <a:ext cx="464160" cy="464160"/>
          </a:xfrm>
          <a:prstGeom prst="rect">
            <a:avLst/>
          </a:prstGeom>
        </p:spPr>
      </p:pic>
      <p:pic>
        <p:nvPicPr>
          <p:cNvPr id="7" name="Picture 6" descr="A logo with text on it&#10;&#10;Description automatically generated">
            <a:extLst>
              <a:ext uri="{FF2B5EF4-FFF2-40B4-BE49-F238E27FC236}">
                <a16:creationId xmlns:a16="http://schemas.microsoft.com/office/drawing/2014/main" id="{90F1C210-36F5-0E09-5833-2C8359E7A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7" y="6167862"/>
            <a:ext cx="922172" cy="464160"/>
          </a:xfrm>
          <a:prstGeom prst="rect">
            <a:avLst/>
          </a:prstGeom>
        </p:spPr>
      </p:pic>
      <p:pic>
        <p:nvPicPr>
          <p:cNvPr id="10" name="Picture 9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B4137001-0E03-9057-181F-FC195C8326F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4" y="6571704"/>
            <a:ext cx="616376" cy="2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082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40</a:t>
            </a:fld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REFERENCES</a:t>
            </a:r>
            <a:endParaRPr lang="fr-TN" sz="4000" dirty="0">
              <a:solidFill>
                <a:schemeClr val="bg1"/>
              </a:solidFill>
            </a:endParaRPr>
          </a:p>
        </p:txBody>
      </p:sp>
      <p:pic>
        <p:nvPicPr>
          <p:cNvPr id="5" name="Image 2" descr="Une image contenant Graphique, cercle, Police, logo&#10;&#10;Description générée automatiquement">
            <a:extLst>
              <a:ext uri="{FF2B5EF4-FFF2-40B4-BE49-F238E27FC236}">
                <a16:creationId xmlns:a16="http://schemas.microsoft.com/office/drawing/2014/main" id="{E7646CD7-1AF1-70F7-A003-558C2FD9785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" y="6323705"/>
            <a:ext cx="464160" cy="464160"/>
          </a:xfrm>
          <a:prstGeom prst="rect">
            <a:avLst/>
          </a:prstGeom>
        </p:spPr>
      </p:pic>
      <p:pic>
        <p:nvPicPr>
          <p:cNvPr id="6" name="Picture 5" descr="A logo with text on it&#10;&#10;Description automatically generated">
            <a:extLst>
              <a:ext uri="{FF2B5EF4-FFF2-40B4-BE49-F238E27FC236}">
                <a16:creationId xmlns:a16="http://schemas.microsoft.com/office/drawing/2014/main" id="{4281DBB7-612D-E61D-767B-044C07344C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7" y="6167862"/>
            <a:ext cx="922172" cy="464160"/>
          </a:xfrm>
          <a:prstGeom prst="rect">
            <a:avLst/>
          </a:prstGeom>
        </p:spPr>
      </p:pic>
      <p:pic>
        <p:nvPicPr>
          <p:cNvPr id="7" name="Picture 6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5208C1CD-86E2-D5C8-FC07-77A24F81F8C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4" y="6571704"/>
            <a:ext cx="616376" cy="267420"/>
          </a:xfrm>
          <a:prstGeom prst="rect">
            <a:avLst/>
          </a:prstGeom>
        </p:spPr>
      </p:pic>
      <p:sp>
        <p:nvSpPr>
          <p:cNvPr id="8" name="ZoneTexte 4">
            <a:extLst>
              <a:ext uri="{FF2B5EF4-FFF2-40B4-BE49-F238E27FC236}">
                <a16:creationId xmlns:a16="http://schemas.microsoft.com/office/drawing/2014/main" id="{C5F336C1-9D5D-35E3-25AC-15B42FC9FC59}"/>
              </a:ext>
            </a:extLst>
          </p:cNvPr>
          <p:cNvSpPr txBox="1"/>
          <p:nvPr/>
        </p:nvSpPr>
        <p:spPr>
          <a:xfrm>
            <a:off x="399439" y="1260457"/>
            <a:ext cx="1174406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[1]	IEA, Electric car sales, 2016-2023, IEA, Paris https://www.iea.org/data-and-statistics/charts/electric-car-sales-2016-2023, IEA. </a:t>
            </a:r>
            <a:r>
              <a:rPr lang="en-US" sz="1600" dirty="0" err="1"/>
              <a:t>Licence</a:t>
            </a:r>
            <a:r>
              <a:rPr lang="en-US" sz="1600" dirty="0"/>
              <a:t>: CC BY 4.0</a:t>
            </a:r>
          </a:p>
          <a:p>
            <a:endParaRPr lang="en-US" sz="1600" dirty="0"/>
          </a:p>
          <a:p>
            <a:r>
              <a:rPr lang="en-US" sz="1600" dirty="0"/>
              <a:t>[2]	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HelveticaNeue Regular"/>
              </a:rPr>
              <a:t>M. Held et al. "Fast power cycling test of IGBT modules in traction application," </a:t>
            </a:r>
            <a:r>
              <a:rPr lang="en-US" sz="1600" b="0" i="1" dirty="0">
                <a:solidFill>
                  <a:srgbClr val="333333"/>
                </a:solidFill>
                <a:effectLst/>
                <a:latin typeface="HelveticaNeue Regular"/>
              </a:rPr>
              <a:t>Proceedings of Second International Conference on Power Electronics and Drive Systems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HelveticaNeue Regular"/>
              </a:rPr>
              <a:t>, 1997</a:t>
            </a:r>
          </a:p>
          <a:p>
            <a:endParaRPr lang="en-US" sz="1600" dirty="0">
              <a:solidFill>
                <a:srgbClr val="333333"/>
              </a:solidFill>
              <a:latin typeface="HelveticaNeue Regular"/>
            </a:endParaRPr>
          </a:p>
          <a:p>
            <a:r>
              <a:rPr lang="en-US" sz="1600" dirty="0"/>
              <a:t>[3]	</a:t>
            </a:r>
            <a:r>
              <a:rPr lang="fr-FR" sz="1600" b="0" i="0" dirty="0">
                <a:effectLst/>
                <a:latin typeface="Arial" panose="020B0604020202020204" pitchFamily="34" charset="0"/>
              </a:rPr>
              <a:t>O. Schilling et al. Power </a:t>
            </a:r>
            <a:r>
              <a:rPr lang="fr-FR" sz="1600" b="0" i="0" dirty="0" err="1">
                <a:effectLst/>
                <a:latin typeface="Arial" panose="020B0604020202020204" pitchFamily="34" charset="0"/>
              </a:rPr>
              <a:t>cycling</a:t>
            </a:r>
            <a:r>
              <a:rPr lang="fr-FR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fr-FR" sz="1600" b="0" i="0" dirty="0" err="1">
                <a:effectLst/>
                <a:latin typeface="Arial" panose="020B0604020202020204" pitchFamily="34" charset="0"/>
              </a:rPr>
              <a:t>testing</a:t>
            </a:r>
            <a:r>
              <a:rPr lang="fr-FR" sz="1600" b="0" i="0" dirty="0">
                <a:effectLst/>
                <a:latin typeface="Arial" panose="020B0604020202020204" pitchFamily="34" charset="0"/>
              </a:rPr>
              <a:t> and </a:t>
            </a:r>
            <a:r>
              <a:rPr lang="fr-FR" sz="1600" b="0" i="0" dirty="0" err="1">
                <a:effectLst/>
                <a:latin typeface="Arial" panose="020B0604020202020204" pitchFamily="34" charset="0"/>
              </a:rPr>
              <a:t>fe</a:t>
            </a:r>
            <a:r>
              <a:rPr lang="fr-FR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fr-FR" sz="1600" b="0" i="0" dirty="0" err="1">
                <a:effectLst/>
                <a:latin typeface="Arial" panose="020B0604020202020204" pitchFamily="34" charset="0"/>
              </a:rPr>
              <a:t>modelling</a:t>
            </a:r>
            <a:r>
              <a:rPr lang="fr-FR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fr-FR" sz="1600" b="0" i="0" dirty="0" err="1">
                <a:effectLst/>
                <a:latin typeface="Arial" panose="020B0604020202020204" pitchFamily="34" charset="0"/>
              </a:rPr>
              <a:t>focussed</a:t>
            </a:r>
            <a:r>
              <a:rPr lang="fr-FR" sz="1600" b="0" i="0" dirty="0">
                <a:effectLst/>
                <a:latin typeface="Arial" panose="020B0604020202020204" pitchFamily="34" charset="0"/>
              </a:rPr>
              <a:t> on al </a:t>
            </a:r>
            <a:r>
              <a:rPr lang="fr-FR" sz="1600" b="0" i="0" dirty="0" err="1">
                <a:effectLst/>
                <a:latin typeface="Arial" panose="020B0604020202020204" pitchFamily="34" charset="0"/>
              </a:rPr>
              <a:t>wire</a:t>
            </a:r>
            <a:r>
              <a:rPr lang="fr-FR" sz="1600" b="0" i="0" dirty="0">
                <a:effectLst/>
                <a:latin typeface="Arial" panose="020B0604020202020204" pitchFamily="34" charset="0"/>
              </a:rPr>
              <a:t> bond fatigue in high power </a:t>
            </a:r>
            <a:r>
              <a:rPr lang="fr-FR" sz="1600" b="0" i="0" dirty="0" err="1">
                <a:effectLst/>
                <a:latin typeface="Arial" panose="020B0604020202020204" pitchFamily="34" charset="0"/>
              </a:rPr>
              <a:t>igbt</a:t>
            </a:r>
            <a:r>
              <a:rPr lang="fr-FR" sz="1600" b="0" i="0" dirty="0">
                <a:effectLst/>
                <a:latin typeface="Arial" panose="020B0604020202020204" pitchFamily="34" charset="0"/>
              </a:rPr>
              <a:t> modules. </a:t>
            </a:r>
            <a:r>
              <a:rPr lang="fr-FR" sz="1600" b="0" i="0" dirty="0" err="1">
                <a:effectLst/>
                <a:latin typeface="Arial" panose="020B0604020202020204" pitchFamily="34" charset="0"/>
              </a:rPr>
              <a:t>Microelectronics</a:t>
            </a:r>
            <a:r>
              <a:rPr lang="fr-FR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fr-FR" sz="1600" b="0" i="0" dirty="0" err="1">
                <a:effectLst/>
                <a:latin typeface="Arial" panose="020B0604020202020204" pitchFamily="34" charset="0"/>
              </a:rPr>
              <a:t>Reliability</a:t>
            </a:r>
            <a:r>
              <a:rPr lang="fr-FR" sz="1600" b="0" i="0" dirty="0">
                <a:effectLst/>
                <a:latin typeface="Arial" panose="020B0604020202020204" pitchFamily="34" charset="0"/>
              </a:rPr>
              <a:t>, 2012.</a:t>
            </a:r>
          </a:p>
          <a:p>
            <a:endParaRPr lang="en-US" sz="1600" dirty="0"/>
          </a:p>
          <a:p>
            <a:r>
              <a:rPr lang="en-US" sz="1600" dirty="0"/>
              <a:t>[4]	</a:t>
            </a:r>
            <a:r>
              <a:rPr lang="fr-FR" sz="1600" b="0" i="0" dirty="0">
                <a:effectLst/>
                <a:latin typeface="Arial" panose="020B0604020202020204" pitchFamily="34" charset="0"/>
              </a:rPr>
              <a:t>N. Dornic. Elaboration et comparaison de deux modèles de durée de vie des fils d’interconnexion des modules de puissance, l’un base sur les déformations et l’autre sur les dégradations. PhD </a:t>
            </a:r>
            <a:r>
              <a:rPr lang="fr-FR" sz="1600" b="0" i="0" dirty="0" err="1">
                <a:effectLst/>
                <a:latin typeface="Arial" panose="020B0604020202020204" pitchFamily="34" charset="0"/>
              </a:rPr>
              <a:t>thesis</a:t>
            </a:r>
            <a:r>
              <a:rPr lang="fr-FR" sz="1600" b="0" i="0" dirty="0">
                <a:effectLst/>
                <a:latin typeface="Arial" panose="020B0604020202020204" pitchFamily="34" charset="0"/>
              </a:rPr>
              <a:t>, Université Paris-Saclay, 2019</a:t>
            </a:r>
          </a:p>
          <a:p>
            <a:endParaRPr lang="fr-FR" sz="1600" b="0" i="0" dirty="0">
              <a:effectLst/>
              <a:latin typeface="Arial" panose="020B0604020202020204" pitchFamily="34" charset="0"/>
            </a:endParaRPr>
          </a:p>
          <a:p>
            <a:r>
              <a:rPr lang="en-US" sz="1600" dirty="0"/>
              <a:t>[5]	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R. O. Ritchie. Near-threshold fatigue crack propagation in ultra-high strength steel: Influence of load ratio and cyclic strength. 1976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[6]</a:t>
            </a:r>
            <a:r>
              <a:rPr lang="fr-FR" sz="1600" dirty="0">
                <a:latin typeface="Arial" panose="020B0604020202020204" pitchFamily="34" charset="0"/>
              </a:rPr>
              <a:t>	</a:t>
            </a:r>
            <a:r>
              <a:rPr lang="fr-FR" sz="1600" b="0" i="0" dirty="0">
                <a:effectLst/>
                <a:latin typeface="Arial" panose="020B0604020202020204" pitchFamily="34" charset="0"/>
              </a:rPr>
              <a:t>F. </a:t>
            </a:r>
            <a:r>
              <a:rPr lang="fr-FR" sz="1600" b="0" i="0" dirty="0" err="1">
                <a:effectLst/>
                <a:latin typeface="Arial" panose="020B0604020202020204" pitchFamily="34" charset="0"/>
              </a:rPr>
              <a:t>Fremy</a:t>
            </a:r>
            <a:r>
              <a:rPr lang="fr-FR" sz="1600" b="0" i="0" dirty="0">
                <a:effectLst/>
                <a:latin typeface="Arial" panose="020B0604020202020204" pitchFamily="34" charset="0"/>
              </a:rPr>
              <a:t>. Fissuration par fatigue en mode mixte I+II+III non proportionnel dans l’acier 316L : approche expérimentale et modélisation des effets de la plasticité. PhD </a:t>
            </a:r>
            <a:r>
              <a:rPr lang="fr-FR" sz="1600" b="0" i="0" dirty="0" err="1">
                <a:effectLst/>
                <a:latin typeface="Arial" panose="020B0604020202020204" pitchFamily="34" charset="0"/>
              </a:rPr>
              <a:t>thesis</a:t>
            </a:r>
            <a:r>
              <a:rPr lang="fr-FR" sz="1600" b="0" i="0" dirty="0">
                <a:effectLst/>
                <a:latin typeface="Arial" panose="020B0604020202020204" pitchFamily="34" charset="0"/>
              </a:rPr>
              <a:t>, ENS, 2012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7942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US" sz="1200" b="0" strike="noStrike" spc="-1" smtClean="0">
                <a:solidFill>
                  <a:srgbClr val="FFFFFF"/>
                </a:solidFill>
                <a:latin typeface="Calibri"/>
                <a:ea typeface="DejaVu Sans"/>
              </a:rPr>
              <a:t>41</a:t>
            </a:fld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Shape 3"/>
              <p:cNvSpPr/>
              <p:nvPr/>
            </p:nvSpPr>
            <p:spPr>
              <a:xfrm>
                <a:off x="924560" y="1230713"/>
                <a:ext cx="9142560" cy="1640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3600" spc="-1" dirty="0">
                    <a:solidFill>
                      <a:srgbClr val="315F87"/>
                    </a:solidFill>
                    <a:latin typeface="Arial"/>
                    <a:ea typeface="DejaVu Sans"/>
                  </a:rPr>
                  <a:t>REGRESSION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600" b="0" i="1" spc="-1" smtClean="0">
                            <a:solidFill>
                              <a:srgbClr val="315F87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</m:ctrlPr>
                      </m:sSubPr>
                      <m:e>
                        <m:r>
                          <a:rPr lang="fr-FR" sz="3600" b="0" i="1" spc="-1" smtClean="0">
                            <a:solidFill>
                              <a:srgbClr val="315F87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  <m:t>𝑙</m:t>
                        </m:r>
                      </m:e>
                      <m:sub>
                        <m:r>
                          <a:rPr lang="fr-FR" sz="3600" b="0" i="1" spc="-1" smtClean="0">
                            <a:solidFill>
                              <a:srgbClr val="315F87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  <m:t>𝑐</m:t>
                        </m:r>
                      </m:sub>
                    </m:sSub>
                    <m:r>
                      <a:rPr lang="fr-FR" sz="3600" b="0" i="1" spc="-1" smtClean="0">
                        <a:solidFill>
                          <a:srgbClr val="315F87"/>
                        </a:solidFill>
                        <a:latin typeface="Cambria Math" panose="02040503050406030204" pitchFamily="18" charset="0"/>
                        <a:ea typeface="DejaVu Sans"/>
                      </a:rPr>
                      <m:t>=</m:t>
                    </m:r>
                    <m:r>
                      <a:rPr lang="fr-FR" sz="3600" b="0" i="1" spc="-1" smtClean="0">
                        <a:solidFill>
                          <a:srgbClr val="315F87"/>
                        </a:solidFill>
                        <a:latin typeface="Cambria Math" panose="02040503050406030204" pitchFamily="18" charset="0"/>
                        <a:ea typeface="DejaVu Sans"/>
                      </a:rPr>
                      <m:t>𝑓</m:t>
                    </m:r>
                    <m:r>
                      <a:rPr lang="fr-FR" sz="3600" b="0" i="1" spc="-1" smtClean="0">
                        <a:solidFill>
                          <a:srgbClr val="315F87"/>
                        </a:solidFill>
                        <a:latin typeface="Cambria Math" panose="02040503050406030204" pitchFamily="18" charset="0"/>
                        <a:ea typeface="DejaVu Sans"/>
                      </a:rPr>
                      <m:t>(</m:t>
                    </m:r>
                    <m:sSub>
                      <m:sSubPr>
                        <m:ctrlPr>
                          <a:rPr lang="fr-FR" sz="3600" b="0" i="1" spc="-1" smtClean="0">
                            <a:solidFill>
                              <a:srgbClr val="315F87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</m:ctrlPr>
                      </m:sSubPr>
                      <m:e>
                        <m:r>
                          <a:rPr lang="fr-FR" sz="3600" b="0" i="1" spc="-1" smtClean="0">
                            <a:solidFill>
                              <a:srgbClr val="315F87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  <m:t>𝑉</m:t>
                        </m:r>
                      </m:e>
                      <m:sub>
                        <m:r>
                          <a:rPr lang="fr-FR" sz="3600" b="0" i="1" spc="-1" smtClean="0">
                            <a:solidFill>
                              <a:srgbClr val="315F87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  <m:t>𝑐𝑒</m:t>
                        </m:r>
                      </m:sub>
                    </m:sSub>
                    <m:r>
                      <a:rPr lang="fr-FR" sz="3600" b="0" i="1" spc="-1" smtClean="0">
                        <a:solidFill>
                          <a:srgbClr val="315F87"/>
                        </a:solidFill>
                        <a:latin typeface="Cambria Math" panose="02040503050406030204" pitchFamily="18" charset="0"/>
                        <a:ea typeface="DejaVu Sans"/>
                      </a:rPr>
                      <m:t>)</m:t>
                    </m:r>
                  </m:oMath>
                </a14:m>
                <a:endParaRPr lang="en-US" sz="3600" spc="-1" dirty="0">
                  <a:solidFill>
                    <a:srgbClr val="315F87"/>
                  </a:solidFill>
                  <a:latin typeface="Arial"/>
                  <a:ea typeface="DejaVu Sans"/>
                </a:endParaRPr>
              </a:p>
            </p:txBody>
          </p:sp>
        </mc:Choice>
        <mc:Fallback xmlns="">
          <p:sp>
            <p:nvSpPr>
              <p:cNvPr id="90" name="TextShap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60" y="1230713"/>
                <a:ext cx="9142560" cy="1640160"/>
              </a:xfrm>
              <a:prstGeom prst="rect">
                <a:avLst/>
              </a:prstGeom>
              <a:blipFill>
                <a:blip r:embed="rId5"/>
                <a:stretch>
                  <a:fillRect l="-2068" t="-5948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APPENDIX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62BB597-B0EC-0FE0-166B-0AE14DB9586D}"/>
                  </a:ext>
                </a:extLst>
              </p:cNvPr>
              <p:cNvSpPr txBox="1"/>
              <p:nvPr/>
            </p:nvSpPr>
            <p:spPr>
              <a:xfrm>
                <a:off x="1551039" y="2072640"/>
                <a:ext cx="6068961" cy="2779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Crack length </a:t>
                </a:r>
                <a:r>
                  <a:rPr lang="en-US" sz="2400" dirty="0" err="1"/>
                  <a:t>w.r.t.</a:t>
                </a:r>
                <a:r>
                  <a:rPr lang="en-US" sz="2400" dirty="0"/>
                  <a:t> relative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</m:sub>
                    </m:sSub>
                  </m:oMath>
                </a14:m>
                <a:r>
                  <a:rPr lang="en-US" sz="2400" dirty="0"/>
                  <a:t> variation (Paris prediction)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,0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=7.19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62BB597-B0EC-0FE0-166B-0AE14DB95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39" y="2072640"/>
                <a:ext cx="6068961" cy="2779928"/>
              </a:xfrm>
              <a:prstGeom prst="rect">
                <a:avLst/>
              </a:prstGeom>
              <a:blipFill>
                <a:blip r:embed="rId6"/>
                <a:stretch>
                  <a:fillRect l="-1305"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77B44F7-86BE-0CF7-ED1B-D1C25C6DF287}"/>
                  </a:ext>
                </a:extLst>
              </p:cNvPr>
              <p:cNvSpPr txBox="1"/>
              <p:nvPr/>
            </p:nvSpPr>
            <p:spPr>
              <a:xfrm>
                <a:off x="7875091" y="5229000"/>
                <a:ext cx="38407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Normalized crack length with respect to relative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</m:sub>
                    </m:sSub>
                  </m:oMath>
                </a14:m>
                <a:r>
                  <a:rPr lang="en-US" sz="1600" dirty="0"/>
                  <a:t> variation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77B44F7-86BE-0CF7-ED1B-D1C25C6D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091" y="5229000"/>
                <a:ext cx="3840768" cy="584775"/>
              </a:xfrm>
              <a:prstGeom prst="rect">
                <a:avLst/>
              </a:prstGeom>
              <a:blipFill>
                <a:blip r:embed="rId7"/>
                <a:stretch>
                  <a:fillRect t="-3125" r="-952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4599528D-0A67-40B3-11AB-13D1EB0B7A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200" y="2106000"/>
            <a:ext cx="3844551" cy="2934000"/>
          </a:xfrm>
          <a:prstGeom prst="rect">
            <a:avLst/>
          </a:prstGeom>
        </p:spPr>
      </p:pic>
      <p:pic>
        <p:nvPicPr>
          <p:cNvPr id="6" name="Image 2" descr="Une image contenant Graphique, cercle, Police, logo&#10;&#10;Description générée automatiquement">
            <a:extLst>
              <a:ext uri="{FF2B5EF4-FFF2-40B4-BE49-F238E27FC236}">
                <a16:creationId xmlns:a16="http://schemas.microsoft.com/office/drawing/2014/main" id="{8B7B1F63-9813-7778-812C-E0F623492F3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" y="6323705"/>
            <a:ext cx="464160" cy="464160"/>
          </a:xfrm>
          <a:prstGeom prst="rect">
            <a:avLst/>
          </a:prstGeom>
        </p:spPr>
      </p:pic>
      <p:pic>
        <p:nvPicPr>
          <p:cNvPr id="9" name="Picture 8" descr="A logo with text on it&#10;&#10;Description automatically generated">
            <a:extLst>
              <a:ext uri="{FF2B5EF4-FFF2-40B4-BE49-F238E27FC236}">
                <a16:creationId xmlns:a16="http://schemas.microsoft.com/office/drawing/2014/main" id="{DDA79EE5-B7A1-58F6-6141-34510664DBB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7" y="6167862"/>
            <a:ext cx="922172" cy="464160"/>
          </a:xfrm>
          <a:prstGeom prst="rect">
            <a:avLst/>
          </a:prstGeom>
        </p:spPr>
      </p:pic>
      <p:pic>
        <p:nvPicPr>
          <p:cNvPr id="10" name="Picture 9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7A7AF21B-C835-7B79-3F56-1DDC411B3BC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4" y="6571704"/>
            <a:ext cx="616376" cy="2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457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US" sz="1200" b="0" strike="noStrike" spc="-1" smtClean="0">
                <a:solidFill>
                  <a:srgbClr val="FFFFFF"/>
                </a:solidFill>
                <a:latin typeface="Calibri"/>
                <a:ea typeface="DejaVu Sans"/>
              </a:rPr>
              <a:t>42</a:t>
            </a:fld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Shape 3"/>
              <p:cNvSpPr/>
              <p:nvPr/>
            </p:nvSpPr>
            <p:spPr>
              <a:xfrm>
                <a:off x="924560" y="1230713"/>
                <a:ext cx="9142560" cy="1640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3600" spc="-1" dirty="0">
                    <a:solidFill>
                      <a:srgbClr val="315F87"/>
                    </a:solidFill>
                    <a:latin typeface="Arial"/>
                    <a:ea typeface="DejaVu Sans"/>
                  </a:rPr>
                  <a:t>REGRESSION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600" b="0" i="1" spc="-1" smtClean="0">
                            <a:solidFill>
                              <a:srgbClr val="315F87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</m:ctrlPr>
                      </m:sSubPr>
                      <m:e>
                        <m:r>
                          <a:rPr lang="fr-FR" sz="3600" b="0" i="1" spc="-1" smtClean="0">
                            <a:solidFill>
                              <a:srgbClr val="315F87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  <m:t>𝑙</m:t>
                        </m:r>
                      </m:e>
                      <m:sub>
                        <m:r>
                          <a:rPr lang="fr-FR" sz="3600" b="0" i="1" spc="-1" smtClean="0">
                            <a:solidFill>
                              <a:srgbClr val="315F87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  <m:t>𝑐</m:t>
                        </m:r>
                      </m:sub>
                    </m:sSub>
                    <m:r>
                      <a:rPr lang="fr-FR" sz="3600" b="0" i="1" spc="-1" smtClean="0">
                        <a:solidFill>
                          <a:srgbClr val="315F87"/>
                        </a:solidFill>
                        <a:latin typeface="Cambria Math" panose="02040503050406030204" pitchFamily="18" charset="0"/>
                        <a:ea typeface="DejaVu Sans"/>
                      </a:rPr>
                      <m:t>=</m:t>
                    </m:r>
                    <m:r>
                      <a:rPr lang="fr-FR" sz="3600" b="0" i="1" spc="-1" smtClean="0">
                        <a:solidFill>
                          <a:srgbClr val="315F87"/>
                        </a:solidFill>
                        <a:latin typeface="Cambria Math" panose="02040503050406030204" pitchFamily="18" charset="0"/>
                        <a:ea typeface="DejaVu Sans"/>
                      </a:rPr>
                      <m:t>𝑓</m:t>
                    </m:r>
                    <m:r>
                      <a:rPr lang="fr-FR" sz="3600" b="0" i="1" spc="-1" smtClean="0">
                        <a:solidFill>
                          <a:srgbClr val="315F87"/>
                        </a:solidFill>
                        <a:latin typeface="Cambria Math" panose="02040503050406030204" pitchFamily="18" charset="0"/>
                        <a:ea typeface="DejaVu Sans"/>
                      </a:rPr>
                      <m:t>(</m:t>
                    </m:r>
                    <m:r>
                      <a:rPr lang="fr-FR" sz="3600" b="0" i="1" spc="-1" smtClean="0">
                        <a:solidFill>
                          <a:srgbClr val="315F87"/>
                        </a:solidFill>
                        <a:latin typeface="Cambria Math" panose="02040503050406030204" pitchFamily="18" charset="0"/>
                        <a:ea typeface="DejaVu Sans"/>
                      </a:rPr>
                      <m:t>𝑁</m:t>
                    </m:r>
                    <m:r>
                      <a:rPr lang="fr-FR" sz="3600" b="0" i="1" spc="-1" smtClean="0">
                        <a:solidFill>
                          <a:srgbClr val="315F87"/>
                        </a:solidFill>
                        <a:latin typeface="Cambria Math" panose="02040503050406030204" pitchFamily="18" charset="0"/>
                        <a:ea typeface="DejaVu Sans"/>
                      </a:rPr>
                      <m:t>)</m:t>
                    </m:r>
                  </m:oMath>
                </a14:m>
                <a:r>
                  <a:rPr lang="en-US" sz="3600" spc="-1" dirty="0">
                    <a:solidFill>
                      <a:srgbClr val="315F87"/>
                    </a:solidFill>
                    <a:latin typeface="Arial"/>
                    <a:ea typeface="DejaVu Sans"/>
                  </a:rPr>
                  <a:t> </a:t>
                </a:r>
              </a:p>
            </p:txBody>
          </p:sp>
        </mc:Choice>
        <mc:Fallback xmlns="">
          <p:sp>
            <p:nvSpPr>
              <p:cNvPr id="90" name="TextShap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60" y="1230713"/>
                <a:ext cx="9142560" cy="1640160"/>
              </a:xfrm>
              <a:prstGeom prst="rect">
                <a:avLst/>
              </a:prstGeom>
              <a:blipFill>
                <a:blip r:embed="rId5"/>
                <a:stretch>
                  <a:fillRect l="-2068" t="-5948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APPENDIX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62BB597-B0EC-0FE0-166B-0AE14DB9586D}"/>
                  </a:ext>
                </a:extLst>
              </p:cNvPr>
              <p:cNvSpPr txBox="1"/>
              <p:nvPr/>
            </p:nvSpPr>
            <p:spPr>
              <a:xfrm>
                <a:off x="1551039" y="2072640"/>
                <a:ext cx="6068961" cy="2721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Crack length </a:t>
                </a:r>
                <a:r>
                  <a:rPr lang="en-US" sz="2400" dirty="0" err="1"/>
                  <a:t>w.r.t.</a:t>
                </a:r>
                <a:r>
                  <a:rPr lang="en-US" sz="2400" dirty="0"/>
                  <a:t> current cycle (Calibration)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=2.55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62BB597-B0EC-0FE0-166B-0AE14DB95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39" y="2072640"/>
                <a:ext cx="6068961" cy="2721899"/>
              </a:xfrm>
              <a:prstGeom prst="rect">
                <a:avLst/>
              </a:prstGeom>
              <a:blipFill>
                <a:blip r:embed="rId6"/>
                <a:stretch>
                  <a:fillRect l="-1305" b="-3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C77B44F7-86BE-0CF7-ED1B-D1C25C6DF287}"/>
              </a:ext>
            </a:extLst>
          </p:cNvPr>
          <p:cNvSpPr txBox="1"/>
          <p:nvPr/>
        </p:nvSpPr>
        <p:spPr>
          <a:xfrm>
            <a:off x="7890051" y="5229000"/>
            <a:ext cx="3840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Normalized crack length with respect to normalized test cycle</a:t>
            </a:r>
          </a:p>
        </p:txBody>
      </p:sp>
      <p:pic>
        <p:nvPicPr>
          <p:cNvPr id="9" name="Picture 8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70D5D7D7-402A-D6D3-78DC-5D62B0096A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0" y="2107186"/>
            <a:ext cx="3872870" cy="2935228"/>
          </a:xfrm>
          <a:prstGeom prst="rect">
            <a:avLst/>
          </a:prstGeom>
        </p:spPr>
      </p:pic>
      <p:pic>
        <p:nvPicPr>
          <p:cNvPr id="6" name="Image 2" descr="Une image contenant Graphique, cercle, Police, logo&#10;&#10;Description générée automatiquement">
            <a:extLst>
              <a:ext uri="{FF2B5EF4-FFF2-40B4-BE49-F238E27FC236}">
                <a16:creationId xmlns:a16="http://schemas.microsoft.com/office/drawing/2014/main" id="{1922D27B-E11B-1D8C-A6FD-4C0F424DF52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" y="6323705"/>
            <a:ext cx="464160" cy="464160"/>
          </a:xfrm>
          <a:prstGeom prst="rect">
            <a:avLst/>
          </a:prstGeom>
        </p:spPr>
      </p:pic>
      <p:pic>
        <p:nvPicPr>
          <p:cNvPr id="7" name="Picture 6" descr="A logo with text on it&#10;&#10;Description automatically generated">
            <a:extLst>
              <a:ext uri="{FF2B5EF4-FFF2-40B4-BE49-F238E27FC236}">
                <a16:creationId xmlns:a16="http://schemas.microsoft.com/office/drawing/2014/main" id="{ADC89D46-BE71-DC58-7E69-41941DB5F1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7" y="6167862"/>
            <a:ext cx="922172" cy="464160"/>
          </a:xfrm>
          <a:prstGeom prst="rect">
            <a:avLst/>
          </a:prstGeom>
        </p:spPr>
      </p:pic>
      <p:pic>
        <p:nvPicPr>
          <p:cNvPr id="10" name="Picture 9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5F33114C-5AC9-3478-7AA9-5C3BE817E74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4" y="6571704"/>
            <a:ext cx="616376" cy="2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173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US" sz="1200" b="0" strike="noStrike" spc="-1" smtClean="0">
                <a:solidFill>
                  <a:srgbClr val="FFFFFF"/>
                </a:solidFill>
                <a:latin typeface="Calibri"/>
                <a:ea typeface="DejaVu Sans"/>
              </a:rPr>
              <a:t>43</a:t>
            </a:fld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Shape 3"/>
              <p:cNvSpPr/>
              <p:nvPr/>
            </p:nvSpPr>
            <p:spPr>
              <a:xfrm>
                <a:off x="924560" y="1230713"/>
                <a:ext cx="9142560" cy="1640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3600" spc="-1" dirty="0">
                    <a:solidFill>
                      <a:srgbClr val="315F87"/>
                    </a:solidFill>
                    <a:latin typeface="Arial"/>
                    <a:ea typeface="DejaVu Sans"/>
                  </a:rPr>
                  <a:t>DATASET </a:t>
                </a:r>
                <a14:m>
                  <m:oMath xmlns:m="http://schemas.openxmlformats.org/officeDocument/2006/math">
                    <m:r>
                      <a:rPr lang="fr-FR" sz="3600" b="0" i="0" spc="-1" smtClean="0">
                        <a:solidFill>
                          <a:srgbClr val="315F87"/>
                        </a:solidFill>
                        <a:latin typeface="Cambria Math" panose="02040503050406030204" pitchFamily="18" charset="0"/>
                        <a:ea typeface="DejaVu Sans"/>
                      </a:rPr>
                      <m:t>(</m:t>
                    </m:r>
                    <m:r>
                      <m:rPr>
                        <m:sty m:val="p"/>
                      </m:rPr>
                      <a:rPr lang="fr-FR" sz="3600" b="0" i="0" spc="-1" smtClean="0">
                        <a:solidFill>
                          <a:srgbClr val="315F87"/>
                        </a:solidFill>
                        <a:latin typeface="Cambria Math" panose="02040503050406030204" pitchFamily="18" charset="0"/>
                        <a:ea typeface="DejaVu Sans"/>
                      </a:rPr>
                      <m:t>Δ</m:t>
                    </m:r>
                    <m:sSub>
                      <m:sSubPr>
                        <m:ctrlPr>
                          <a:rPr lang="fr-FR" sz="3600" b="0" i="1" spc="-1" smtClean="0">
                            <a:solidFill>
                              <a:srgbClr val="315F87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</m:ctrlPr>
                      </m:sSubPr>
                      <m:e>
                        <m:r>
                          <a:rPr lang="fr-FR" sz="3600" b="0" i="1" spc="-1" smtClean="0">
                            <a:solidFill>
                              <a:srgbClr val="315F87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  <m:t>𝑙</m:t>
                        </m:r>
                      </m:e>
                      <m:sub>
                        <m:r>
                          <a:rPr lang="fr-FR" sz="3600" b="0" i="1" spc="-1" smtClean="0">
                            <a:solidFill>
                              <a:srgbClr val="315F87"/>
                            </a:solidFill>
                            <a:latin typeface="Cambria Math" panose="02040503050406030204" pitchFamily="18" charset="0"/>
                            <a:ea typeface="DejaVu Sans"/>
                          </a:rPr>
                          <m:t>𝑐</m:t>
                        </m:r>
                      </m:sub>
                    </m:sSub>
                    <m:r>
                      <a:rPr lang="fr-FR" sz="3600" b="0" i="1" spc="-1" smtClean="0">
                        <a:solidFill>
                          <a:srgbClr val="315F87"/>
                        </a:solidFill>
                        <a:latin typeface="Cambria Math" panose="02040503050406030204" pitchFamily="18" charset="0"/>
                        <a:ea typeface="DejaVu Sans"/>
                      </a:rPr>
                      <m:t>,</m:t>
                    </m:r>
                    <m:r>
                      <m:rPr>
                        <m:sty m:val="p"/>
                      </m:rPr>
                      <a:rPr lang="fr-FR" sz="3600" b="0" i="0" spc="-1" smtClean="0">
                        <a:solidFill>
                          <a:srgbClr val="315F87"/>
                        </a:solidFill>
                        <a:latin typeface="Cambria Math" panose="02040503050406030204" pitchFamily="18" charset="0"/>
                        <a:ea typeface="DejaVu Sans"/>
                      </a:rPr>
                      <m:t>Δ</m:t>
                    </m:r>
                    <m:r>
                      <a:rPr lang="fr-FR" sz="3600" b="0" i="1" spc="-1" smtClean="0">
                        <a:solidFill>
                          <a:srgbClr val="315F87"/>
                        </a:solidFill>
                        <a:latin typeface="Cambria Math" panose="02040503050406030204" pitchFamily="18" charset="0"/>
                        <a:ea typeface="DejaVu Sans"/>
                      </a:rPr>
                      <m:t>𝐾</m:t>
                    </m:r>
                  </m:oMath>
                </a14:m>
                <a:r>
                  <a:rPr lang="en-US" sz="3600" spc="-1" dirty="0">
                    <a:solidFill>
                      <a:srgbClr val="315F87"/>
                    </a:solidFill>
                    <a:latin typeface="Arial"/>
                    <a:ea typeface="DejaVu Sans"/>
                  </a:rPr>
                  <a:t>) </a:t>
                </a:r>
              </a:p>
            </p:txBody>
          </p:sp>
        </mc:Choice>
        <mc:Fallback xmlns="">
          <p:sp>
            <p:nvSpPr>
              <p:cNvPr id="90" name="TextShap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60" y="1230713"/>
                <a:ext cx="9142560" cy="1640160"/>
              </a:xfrm>
              <a:prstGeom prst="rect">
                <a:avLst/>
              </a:prstGeom>
              <a:blipFill>
                <a:blip r:embed="rId5"/>
                <a:stretch>
                  <a:fillRect l="-2068" t="-5948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APPENDIX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62BB597-B0EC-0FE0-166B-0AE14DB9586D}"/>
                  </a:ext>
                </a:extLst>
              </p:cNvPr>
              <p:cNvSpPr txBox="1"/>
              <p:nvPr/>
            </p:nvSpPr>
            <p:spPr>
              <a:xfrm>
                <a:off x="1551039" y="2072640"/>
                <a:ext cx="10104933" cy="4090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dirty="0"/>
                  <a:t> two different simulations : 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 : 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 : 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fr-FR" sz="240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 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sz="2400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62BB597-B0EC-0FE0-166B-0AE14DB95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39" y="2072640"/>
                <a:ext cx="10104933" cy="4090030"/>
              </a:xfrm>
              <a:prstGeom prst="rect">
                <a:avLst/>
              </a:prstGeom>
              <a:blipFill>
                <a:blip r:embed="rId6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2" descr="Une image contenant Graphique, cercle, Police, logo&#10;&#10;Description générée automatiquement">
            <a:extLst>
              <a:ext uri="{FF2B5EF4-FFF2-40B4-BE49-F238E27FC236}">
                <a16:creationId xmlns:a16="http://schemas.microsoft.com/office/drawing/2014/main" id="{1922D27B-E11B-1D8C-A6FD-4C0F424DF52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" y="6323705"/>
            <a:ext cx="464160" cy="464160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634E0543-1033-7597-994C-A43E6508DC16}"/>
              </a:ext>
            </a:extLst>
          </p:cNvPr>
          <p:cNvGrpSpPr/>
          <p:nvPr/>
        </p:nvGrpSpPr>
        <p:grpSpPr>
          <a:xfrm>
            <a:off x="48499" y="6167862"/>
            <a:ext cx="1400920" cy="671262"/>
            <a:chOff x="48499" y="6167862"/>
            <a:chExt cx="1400920" cy="671262"/>
          </a:xfrm>
        </p:grpSpPr>
        <p:pic>
          <p:nvPicPr>
            <p:cNvPr id="13" name="Image 2" descr="Une image contenant Graphique, cercle, Police, logo&#10;&#10;Description générée automatiquement">
              <a:extLst>
                <a:ext uri="{FF2B5EF4-FFF2-40B4-BE49-F238E27FC236}">
                  <a16:creationId xmlns:a16="http://schemas.microsoft.com/office/drawing/2014/main" id="{F44DFC21-E483-48DF-1AFC-649AF8A9C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9" y="6323705"/>
              <a:ext cx="464160" cy="464160"/>
            </a:xfrm>
            <a:prstGeom prst="rect">
              <a:avLst/>
            </a:prstGeom>
          </p:spPr>
        </p:pic>
        <p:pic>
          <p:nvPicPr>
            <p:cNvPr id="14" name="Picture 6" descr="A logo with text on it&#10;&#10;Description automatically generated">
              <a:extLst>
                <a:ext uri="{FF2B5EF4-FFF2-40B4-BE49-F238E27FC236}">
                  <a16:creationId xmlns:a16="http://schemas.microsoft.com/office/drawing/2014/main" id="{C18CD217-69B5-E400-4B44-1C4AD0F5C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47" y="6167862"/>
              <a:ext cx="922172" cy="464160"/>
            </a:xfrm>
            <a:prstGeom prst="rect">
              <a:avLst/>
            </a:prstGeom>
          </p:spPr>
        </p:pic>
        <p:pic>
          <p:nvPicPr>
            <p:cNvPr id="15" name="Picture 9" descr="Blue letters on a black background&#10;&#10;Description automatically generated">
              <a:extLst>
                <a:ext uri="{FF2B5EF4-FFF2-40B4-BE49-F238E27FC236}">
                  <a16:creationId xmlns:a16="http://schemas.microsoft.com/office/drawing/2014/main" id="{11BD5E64-B453-1A86-A51B-41EB37D7F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744" y="6571704"/>
              <a:ext cx="616376" cy="2674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8820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GB" sz="1200" b="0" strike="noStrike" spc="-1" smtClean="0">
                <a:solidFill>
                  <a:srgbClr val="FFFFFF"/>
                </a:solidFill>
                <a:latin typeface="Calibri"/>
                <a:ea typeface="DejaVu Sans"/>
              </a:rPr>
              <a:t>44</a:t>
            </a:fld>
            <a:endParaRPr lang="en-GB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Shape 3"/>
              <p:cNvSpPr/>
              <p:nvPr/>
            </p:nvSpPr>
            <p:spPr>
              <a:xfrm>
                <a:off x="924560" y="1230713"/>
                <a:ext cx="9142560" cy="1640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3600" spc="-1" dirty="0">
                    <a:solidFill>
                      <a:srgbClr val="315F87"/>
                    </a:solidFill>
                    <a:latin typeface="Arial"/>
                    <a:ea typeface="DejaVu Sans"/>
                  </a:rPr>
                  <a:t>ORDER </a:t>
                </a:r>
                <a14:m>
                  <m:oMath xmlns:m="http://schemas.openxmlformats.org/officeDocument/2006/math">
                    <m:r>
                      <a:rPr lang="en-GB" sz="3600" b="0" i="1" spc="-1" smtClean="0">
                        <a:solidFill>
                          <a:srgbClr val="315F87"/>
                        </a:solidFill>
                        <a:latin typeface="Cambria Math" panose="02040503050406030204" pitchFamily="18" charset="0"/>
                        <a:ea typeface="DejaVu Sans"/>
                      </a:rPr>
                      <m:t>𝑑</m:t>
                    </m:r>
                    <m:r>
                      <a:rPr lang="en-GB" sz="3600" b="0" i="1" spc="-1" smtClean="0">
                        <a:solidFill>
                          <a:srgbClr val="315F87"/>
                        </a:solidFill>
                        <a:latin typeface="Cambria Math" panose="02040503050406030204" pitchFamily="18" charset="0"/>
                        <a:ea typeface="DejaVu Sans"/>
                      </a:rPr>
                      <m:t>−1</m:t>
                    </m:r>
                  </m:oMath>
                </a14:m>
                <a:r>
                  <a:rPr lang="en-GB" sz="3600" spc="-1" dirty="0">
                    <a:solidFill>
                      <a:srgbClr val="315F87"/>
                    </a:solidFill>
                    <a:latin typeface="Arial"/>
                    <a:ea typeface="DejaVu Sans"/>
                  </a:rPr>
                  <a:t> INCREMENTS</a:t>
                </a:r>
              </a:p>
            </p:txBody>
          </p:sp>
        </mc:Choice>
        <mc:Fallback xmlns="">
          <p:sp>
            <p:nvSpPr>
              <p:cNvPr id="90" name="TextShap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60" y="1230713"/>
                <a:ext cx="9142560" cy="1640160"/>
              </a:xfrm>
              <a:prstGeom prst="rect">
                <a:avLst/>
              </a:prstGeom>
              <a:blipFill>
                <a:blip r:embed="rId5"/>
                <a:stretch>
                  <a:fillRect l="-2068" t="-5948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en-GB" sz="1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en-GB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APPENDIX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62BB597-B0EC-0FE0-166B-0AE14DB9586D}"/>
                  </a:ext>
                </a:extLst>
              </p:cNvPr>
              <p:cNvSpPr txBox="1"/>
              <p:nvPr/>
            </p:nvSpPr>
            <p:spPr>
              <a:xfrm>
                <a:off x="1551039" y="2072640"/>
                <a:ext cx="10378202" cy="3941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GB" sz="2400" b="0" dirty="0"/>
                  <a:t> A polynomial function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"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en-GB" sz="2400" b="0" dirty="0"/>
                  <a:t> of degree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sz="2400" b="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sz="2400" b="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+1)+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sz="2400" b="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+1)+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−…−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</m:oMath>
                </a14:m>
                <a:endParaRPr lang="en-GB" sz="240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</m:sub>
                    </m:sSub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trike="sngStrike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b="0" i="1" strike="sngStrike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GB" sz="2400" b="0" i="1" strike="sngStrike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trike="sngStrike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GB" sz="2400" b="0" i="1" strike="sngStrike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400" b="0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trike="sngStrike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b="0" i="1" strike="sngStrike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GB" sz="2400" b="0" i="1" strike="sngStrike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trike="sngStrike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GB" sz="2400" b="0" i="1" strike="sngStrike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GB" sz="2400" b="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</m:sub>
                    </m:sSub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b="0" dirty="0"/>
                  <a:t> : Polynomial function of degree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endParaRPr lang="en-GB" sz="2400" b="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62BB597-B0EC-0FE0-166B-0AE14DB95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39" y="2072640"/>
                <a:ext cx="10378202" cy="3941079"/>
              </a:xfrm>
              <a:prstGeom prst="rect">
                <a:avLst/>
              </a:prstGeom>
              <a:blipFill>
                <a:blip r:embed="rId6"/>
                <a:stretch>
                  <a:fillRect l="-763" r="-822" b="-2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2" descr="Une image contenant Graphique, cercle, Police, logo&#10;&#10;Description générée automatiquement">
            <a:extLst>
              <a:ext uri="{FF2B5EF4-FFF2-40B4-BE49-F238E27FC236}">
                <a16:creationId xmlns:a16="http://schemas.microsoft.com/office/drawing/2014/main" id="{1922D27B-E11B-1D8C-A6FD-4C0F424DF52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" y="6323705"/>
            <a:ext cx="464160" cy="464160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6CAE3EDD-D35B-6EC4-6754-62D4A9A579AC}"/>
              </a:ext>
            </a:extLst>
          </p:cNvPr>
          <p:cNvGrpSpPr/>
          <p:nvPr/>
        </p:nvGrpSpPr>
        <p:grpSpPr>
          <a:xfrm>
            <a:off x="48499" y="6167862"/>
            <a:ext cx="1400920" cy="671262"/>
            <a:chOff x="48499" y="6167862"/>
            <a:chExt cx="1400920" cy="671262"/>
          </a:xfrm>
        </p:grpSpPr>
        <p:pic>
          <p:nvPicPr>
            <p:cNvPr id="8" name="Image 2" descr="Une image contenant Graphique, cercle, Police, logo&#10;&#10;Description générée automatiquement">
              <a:extLst>
                <a:ext uri="{FF2B5EF4-FFF2-40B4-BE49-F238E27FC236}">
                  <a16:creationId xmlns:a16="http://schemas.microsoft.com/office/drawing/2014/main" id="{532541CA-C58E-6B9E-159B-931B0BAAB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9" y="6323705"/>
              <a:ext cx="464160" cy="464160"/>
            </a:xfrm>
            <a:prstGeom prst="rect">
              <a:avLst/>
            </a:prstGeom>
          </p:spPr>
        </p:pic>
        <p:pic>
          <p:nvPicPr>
            <p:cNvPr id="9" name="Picture 6" descr="A logo with text on it&#10;&#10;Description automatically generated">
              <a:extLst>
                <a:ext uri="{FF2B5EF4-FFF2-40B4-BE49-F238E27FC236}">
                  <a16:creationId xmlns:a16="http://schemas.microsoft.com/office/drawing/2014/main" id="{7E8C5D48-5873-CA53-82B5-C785D5DB4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47" y="6167862"/>
              <a:ext cx="922172" cy="464160"/>
            </a:xfrm>
            <a:prstGeom prst="rect">
              <a:avLst/>
            </a:prstGeom>
          </p:spPr>
        </p:pic>
        <p:pic>
          <p:nvPicPr>
            <p:cNvPr id="11" name="Picture 9" descr="Blue letters on a black background&#10;&#10;Description automatically generated">
              <a:extLst>
                <a:ext uri="{FF2B5EF4-FFF2-40B4-BE49-F238E27FC236}">
                  <a16:creationId xmlns:a16="http://schemas.microsoft.com/office/drawing/2014/main" id="{3AFADC13-FA19-0A79-EFC3-28FE2704E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744" y="6571704"/>
              <a:ext cx="616376" cy="2674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73920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US" sz="1200" b="0" strike="noStrike" spc="-1" smtClean="0">
                <a:solidFill>
                  <a:srgbClr val="FFFFFF"/>
                </a:solidFill>
                <a:latin typeface="Calibri"/>
                <a:ea typeface="DejaVu Sans"/>
              </a:rPr>
              <a:t>45</a:t>
            </a:fld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TextShape 3"/>
          <p:cNvSpPr/>
          <p:nvPr/>
        </p:nvSpPr>
        <p:spPr>
          <a:xfrm>
            <a:off x="924560" y="1230713"/>
            <a:ext cx="9142560" cy="164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315F87"/>
                </a:solidFill>
                <a:latin typeface="Arial"/>
                <a:ea typeface="DejaVu Sans"/>
              </a:rPr>
              <a:t>INCREMENETS QUANTIZATION</a:t>
            </a:r>
          </a:p>
        </p:txBody>
      </p:sp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APPENDIX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62BB597-B0EC-0FE0-166B-0AE14DB9586D}"/>
                  </a:ext>
                </a:extLst>
              </p:cNvPr>
              <p:cNvSpPr txBox="1"/>
              <p:nvPr/>
            </p:nvSpPr>
            <p:spPr>
              <a:xfrm>
                <a:off x="1551039" y="2072640"/>
                <a:ext cx="5733681" cy="2239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Parabolic behavior of increments </a:t>
                </a:r>
                <a:r>
                  <a:rPr lang="en-US" sz="2400" dirty="0" err="1"/>
                  <a:t>w.r.t.</a:t>
                </a:r>
                <a:r>
                  <a:rPr lang="en-US" sz="2400" dirty="0"/>
                  <a:t> cycles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Reduce the number of possible values of increments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𝑏𝑖𝑛𝑠</m:t>
                        </m:r>
                      </m:sub>
                    </m:sSub>
                  </m:oMath>
                </a14:m>
                <a:r>
                  <a:rPr lang="en-US" sz="2400" dirty="0"/>
                  <a:t> possible values</a:t>
                </a: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62BB597-B0EC-0FE0-166B-0AE14DB95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39" y="2072640"/>
                <a:ext cx="5733681" cy="2239844"/>
              </a:xfrm>
              <a:prstGeom prst="rect">
                <a:avLst/>
              </a:prstGeom>
              <a:blipFill>
                <a:blip r:embed="rId5"/>
                <a:stretch>
                  <a:fillRect l="-1382" r="-2763" b="-5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C77B44F7-86BE-0CF7-ED1B-D1C25C6DF287}"/>
              </a:ext>
            </a:extLst>
          </p:cNvPr>
          <p:cNvSpPr txBox="1"/>
          <p:nvPr/>
        </p:nvSpPr>
        <p:spPr>
          <a:xfrm>
            <a:off x="7726676" y="5229000"/>
            <a:ext cx="3840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Increment quantization on 50 bins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F6DB585E-7175-6786-956D-BD20469AF525}"/>
              </a:ext>
            </a:extLst>
          </p:cNvPr>
          <p:cNvGrpSpPr/>
          <p:nvPr/>
        </p:nvGrpSpPr>
        <p:grpSpPr>
          <a:xfrm>
            <a:off x="48499" y="6167862"/>
            <a:ext cx="1400920" cy="671262"/>
            <a:chOff x="48499" y="6167862"/>
            <a:chExt cx="1400920" cy="671262"/>
          </a:xfrm>
        </p:grpSpPr>
        <p:pic>
          <p:nvPicPr>
            <p:cNvPr id="6" name="Image 2" descr="Une image contenant Graphique, cercle, Police, logo&#10;&#10;Description générée automatiquement">
              <a:extLst>
                <a:ext uri="{FF2B5EF4-FFF2-40B4-BE49-F238E27FC236}">
                  <a16:creationId xmlns:a16="http://schemas.microsoft.com/office/drawing/2014/main" id="{1922D27B-E11B-1D8C-A6FD-4C0F424DF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9" y="6323705"/>
              <a:ext cx="464160" cy="464160"/>
            </a:xfrm>
            <a:prstGeom prst="rect">
              <a:avLst/>
            </a:prstGeom>
          </p:spPr>
        </p:pic>
        <p:pic>
          <p:nvPicPr>
            <p:cNvPr id="7" name="Picture 6" descr="A logo with text on it&#10;&#10;Description automatically generated">
              <a:extLst>
                <a:ext uri="{FF2B5EF4-FFF2-40B4-BE49-F238E27FC236}">
                  <a16:creationId xmlns:a16="http://schemas.microsoft.com/office/drawing/2014/main" id="{ADC89D46-BE71-DC58-7E69-41941DB5F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47" y="6167862"/>
              <a:ext cx="922172" cy="464160"/>
            </a:xfrm>
            <a:prstGeom prst="rect">
              <a:avLst/>
            </a:prstGeom>
          </p:spPr>
        </p:pic>
        <p:pic>
          <p:nvPicPr>
            <p:cNvPr id="10" name="Picture 9" descr="Blue letters on a black background&#10;&#10;Description automatically generated">
              <a:extLst>
                <a:ext uri="{FF2B5EF4-FFF2-40B4-BE49-F238E27FC236}">
                  <a16:creationId xmlns:a16="http://schemas.microsoft.com/office/drawing/2014/main" id="{5F33114C-5AC9-3478-7AA9-5C3BE817E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744" y="6571704"/>
              <a:ext cx="616376" cy="267420"/>
            </a:xfrm>
            <a:prstGeom prst="rect">
              <a:avLst/>
            </a:prstGeom>
          </p:spPr>
        </p:pic>
      </p:grpSp>
      <p:pic>
        <p:nvPicPr>
          <p:cNvPr id="11" name="Image 10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0D6A21E9-18B4-A71B-2937-71F93025EE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881" y="1836417"/>
            <a:ext cx="4358359" cy="326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657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US" sz="1200" b="0" strike="noStrike" spc="-1" smtClean="0">
                <a:solidFill>
                  <a:srgbClr val="FFFFFF"/>
                </a:solidFill>
                <a:latin typeface="Calibri"/>
                <a:ea typeface="DejaVu Sans"/>
              </a:rPr>
              <a:t>46</a:t>
            </a:fld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TextShape 3"/>
          <p:cNvSpPr/>
          <p:nvPr/>
        </p:nvSpPr>
        <p:spPr>
          <a:xfrm>
            <a:off x="924560" y="1230713"/>
            <a:ext cx="9142560" cy="164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315F87"/>
                </a:solidFill>
                <a:latin typeface="Arial"/>
                <a:ea typeface="DejaVu Sans"/>
              </a:rPr>
              <a:t>INCREMENETS QUANTIZATION</a:t>
            </a:r>
          </a:p>
        </p:txBody>
      </p:sp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APPENDIX</a:t>
            </a:r>
          </a:p>
        </p:txBody>
      </p:sp>
      <p:pic>
        <p:nvPicPr>
          <p:cNvPr id="6" name="Image 2" descr="Une image contenant Graphique, cercle, Police, logo&#10;&#10;Description générée automatiquement">
            <a:extLst>
              <a:ext uri="{FF2B5EF4-FFF2-40B4-BE49-F238E27FC236}">
                <a16:creationId xmlns:a16="http://schemas.microsoft.com/office/drawing/2014/main" id="{1922D27B-E11B-1D8C-A6FD-4C0F424DF5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" y="6323705"/>
            <a:ext cx="464160" cy="464160"/>
          </a:xfrm>
          <a:prstGeom prst="rect">
            <a:avLst/>
          </a:prstGeom>
        </p:spPr>
      </p:pic>
      <p:pic>
        <p:nvPicPr>
          <p:cNvPr id="7" name="Picture 6" descr="A logo with text on it&#10;&#10;Description automatically generated">
            <a:extLst>
              <a:ext uri="{FF2B5EF4-FFF2-40B4-BE49-F238E27FC236}">
                <a16:creationId xmlns:a16="http://schemas.microsoft.com/office/drawing/2014/main" id="{ADC89D46-BE71-DC58-7E69-41941DB5F15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7" y="6167862"/>
            <a:ext cx="922172" cy="464160"/>
          </a:xfrm>
          <a:prstGeom prst="rect">
            <a:avLst/>
          </a:prstGeom>
        </p:spPr>
      </p:pic>
      <p:pic>
        <p:nvPicPr>
          <p:cNvPr id="10" name="Picture 9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5F33114C-5AC9-3478-7AA9-5C3BE817E74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4" y="6571704"/>
            <a:ext cx="616376" cy="267420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13B723BF-E896-F8BB-D168-5FB1C3C794FE}"/>
              </a:ext>
            </a:extLst>
          </p:cNvPr>
          <p:cNvGrpSpPr/>
          <p:nvPr/>
        </p:nvGrpSpPr>
        <p:grpSpPr>
          <a:xfrm>
            <a:off x="501143" y="1782056"/>
            <a:ext cx="11189715" cy="4364631"/>
            <a:chOff x="512659" y="1782056"/>
            <a:chExt cx="11189715" cy="4364631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C77B44F7-86BE-0CF7-ED1B-D1C25C6DF287}"/>
                </a:ext>
              </a:extLst>
            </p:cNvPr>
            <p:cNvSpPr txBox="1"/>
            <p:nvPr/>
          </p:nvSpPr>
          <p:spPr>
            <a:xfrm>
              <a:off x="1713015" y="5808133"/>
              <a:ext cx="8789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Quadratic decrease of the number of cycles per bin</a:t>
              </a:r>
            </a:p>
          </p:txBody>
        </p:sp>
        <p:pic>
          <p:nvPicPr>
            <p:cNvPr id="9" name="Image 8" descr="Une image contenant ligne, diagramme, capture d’écran, Tracé&#10;&#10;Description générée automatiquement">
              <a:extLst>
                <a:ext uri="{FF2B5EF4-FFF2-40B4-BE49-F238E27FC236}">
                  <a16:creationId xmlns:a16="http://schemas.microsoft.com/office/drawing/2014/main" id="{D2D3B08F-74E3-92AE-4221-2BF416ACD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59" y="1782056"/>
              <a:ext cx="11189715" cy="39490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37301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US" sz="1200" b="0" strike="noStrike" spc="-1" smtClean="0">
                <a:solidFill>
                  <a:srgbClr val="FFFFFF"/>
                </a:solidFill>
                <a:latin typeface="Calibri"/>
                <a:ea typeface="DejaVu Sans"/>
              </a:rPr>
              <a:t>47</a:t>
            </a:fld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TextShape 3"/>
          <p:cNvSpPr/>
          <p:nvPr/>
        </p:nvSpPr>
        <p:spPr>
          <a:xfrm>
            <a:off x="924560" y="1230713"/>
            <a:ext cx="9142560" cy="164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315F87"/>
                </a:solidFill>
                <a:latin typeface="Arial"/>
                <a:ea typeface="DejaVu Sans"/>
              </a:rPr>
              <a:t>INCREMENETS QUANTIZATION</a:t>
            </a:r>
          </a:p>
        </p:txBody>
      </p:sp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APPENDIX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77B44F7-86BE-0CF7-ED1B-D1C25C6DF287}"/>
              </a:ext>
            </a:extLst>
          </p:cNvPr>
          <p:cNvSpPr txBox="1"/>
          <p:nvPr/>
        </p:nvSpPr>
        <p:spPr>
          <a:xfrm>
            <a:off x="1661269" y="5808133"/>
            <a:ext cx="8789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Quadratic decrease of the number of cycles per bin illustrated by a square root growth of the inverse of the numbers of cycles per </a:t>
            </a:r>
          </a:p>
        </p:txBody>
      </p:sp>
      <p:pic>
        <p:nvPicPr>
          <p:cNvPr id="6" name="Image 2" descr="Une image contenant Graphique, cercle, Police, logo&#10;&#10;Description générée automatiquement">
            <a:extLst>
              <a:ext uri="{FF2B5EF4-FFF2-40B4-BE49-F238E27FC236}">
                <a16:creationId xmlns:a16="http://schemas.microsoft.com/office/drawing/2014/main" id="{1922D27B-E11B-1D8C-A6FD-4C0F424DF5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" y="6323705"/>
            <a:ext cx="464160" cy="464160"/>
          </a:xfrm>
          <a:prstGeom prst="rect">
            <a:avLst/>
          </a:prstGeom>
        </p:spPr>
      </p:pic>
      <p:pic>
        <p:nvPicPr>
          <p:cNvPr id="7" name="Picture 6" descr="A logo with text on it&#10;&#10;Description automatically generated">
            <a:extLst>
              <a:ext uri="{FF2B5EF4-FFF2-40B4-BE49-F238E27FC236}">
                <a16:creationId xmlns:a16="http://schemas.microsoft.com/office/drawing/2014/main" id="{ADC89D46-BE71-DC58-7E69-41941DB5F15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7" y="6167862"/>
            <a:ext cx="922172" cy="464160"/>
          </a:xfrm>
          <a:prstGeom prst="rect">
            <a:avLst/>
          </a:prstGeom>
        </p:spPr>
      </p:pic>
      <p:pic>
        <p:nvPicPr>
          <p:cNvPr id="10" name="Picture 9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5F33114C-5AC9-3478-7AA9-5C3BE817E74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4" y="6571704"/>
            <a:ext cx="616376" cy="267420"/>
          </a:xfrm>
          <a:prstGeom prst="rect">
            <a:avLst/>
          </a:prstGeom>
        </p:spPr>
      </p:pic>
      <p:pic>
        <p:nvPicPr>
          <p:cNvPr id="5" name="Image 4" descr="Une image contenant texte, Tracé, capture d’écran, ligne&#10;&#10;Description générée automatiquement">
            <a:extLst>
              <a:ext uri="{FF2B5EF4-FFF2-40B4-BE49-F238E27FC236}">
                <a16:creationId xmlns:a16="http://schemas.microsoft.com/office/drawing/2014/main" id="{03AE12F4-8B2A-37B4-C4F0-93D2A7C1A5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39" y="1806754"/>
            <a:ext cx="11312663" cy="387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624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US" sz="1200" b="0" strike="noStrike" spc="-1" smtClean="0">
                <a:solidFill>
                  <a:srgbClr val="FFFFFF"/>
                </a:solidFill>
                <a:latin typeface="Calibri"/>
                <a:ea typeface="DejaVu Sans"/>
              </a:rPr>
              <a:t>48</a:t>
            </a:fld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TextShape 3"/>
          <p:cNvSpPr/>
          <p:nvPr/>
        </p:nvSpPr>
        <p:spPr>
          <a:xfrm>
            <a:off x="924560" y="1230713"/>
            <a:ext cx="9142560" cy="164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315F87"/>
                </a:solidFill>
                <a:latin typeface="Arial"/>
                <a:ea typeface="DejaVu Sans"/>
              </a:rPr>
              <a:t>ADAPTIVE INTERPOLATION</a:t>
            </a:r>
          </a:p>
        </p:txBody>
      </p:sp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APPENDIX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77B44F7-86BE-0CF7-ED1B-D1C25C6DF287}"/>
              </a:ext>
            </a:extLst>
          </p:cNvPr>
          <p:cNvSpPr txBox="1"/>
          <p:nvPr/>
        </p:nvSpPr>
        <p:spPr>
          <a:xfrm>
            <a:off x="1504759" y="5076719"/>
            <a:ext cx="3840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Quantization of a partially observed run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A3C2780-94A8-03DC-8025-99BE5488F476}"/>
              </a:ext>
            </a:extLst>
          </p:cNvPr>
          <p:cNvGrpSpPr/>
          <p:nvPr/>
        </p:nvGrpSpPr>
        <p:grpSpPr>
          <a:xfrm>
            <a:off x="48499" y="6167862"/>
            <a:ext cx="1400920" cy="671262"/>
            <a:chOff x="48499" y="6167862"/>
            <a:chExt cx="1400920" cy="671262"/>
          </a:xfrm>
        </p:grpSpPr>
        <p:pic>
          <p:nvPicPr>
            <p:cNvPr id="6" name="Image 2" descr="Une image contenant Graphique, cercle, Police, logo&#10;&#10;Description générée automatiquement">
              <a:extLst>
                <a:ext uri="{FF2B5EF4-FFF2-40B4-BE49-F238E27FC236}">
                  <a16:creationId xmlns:a16="http://schemas.microsoft.com/office/drawing/2014/main" id="{1922D27B-E11B-1D8C-A6FD-4C0F424DF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9" y="6323705"/>
              <a:ext cx="464160" cy="464160"/>
            </a:xfrm>
            <a:prstGeom prst="rect">
              <a:avLst/>
            </a:prstGeom>
          </p:spPr>
        </p:pic>
        <p:pic>
          <p:nvPicPr>
            <p:cNvPr id="7" name="Picture 6" descr="A logo with text on it&#10;&#10;Description automatically generated">
              <a:extLst>
                <a:ext uri="{FF2B5EF4-FFF2-40B4-BE49-F238E27FC236}">
                  <a16:creationId xmlns:a16="http://schemas.microsoft.com/office/drawing/2014/main" id="{ADC89D46-BE71-DC58-7E69-41941DB5F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47" y="6167862"/>
              <a:ext cx="922172" cy="464160"/>
            </a:xfrm>
            <a:prstGeom prst="rect">
              <a:avLst/>
            </a:prstGeom>
          </p:spPr>
        </p:pic>
        <p:pic>
          <p:nvPicPr>
            <p:cNvPr id="10" name="Picture 9" descr="Blue letters on a black background&#10;&#10;Description automatically generated">
              <a:extLst>
                <a:ext uri="{FF2B5EF4-FFF2-40B4-BE49-F238E27FC236}">
                  <a16:creationId xmlns:a16="http://schemas.microsoft.com/office/drawing/2014/main" id="{5F33114C-5AC9-3478-7AA9-5C3BE817E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744" y="6571704"/>
              <a:ext cx="616376" cy="267420"/>
            </a:xfrm>
            <a:prstGeom prst="rect">
              <a:avLst/>
            </a:prstGeom>
          </p:spPr>
        </p:pic>
      </p:grpSp>
      <p:pic>
        <p:nvPicPr>
          <p:cNvPr id="11" name="Image 10" descr="Une image contenant texte, ligne, diagramme, Tracé&#10;&#10;Description générée automatiquement">
            <a:extLst>
              <a:ext uri="{FF2B5EF4-FFF2-40B4-BE49-F238E27FC236}">
                <a16:creationId xmlns:a16="http://schemas.microsoft.com/office/drawing/2014/main" id="{79E65862-2503-1A9A-288C-8D009775BF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30" y="1995440"/>
            <a:ext cx="3822827" cy="286712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0E84CC2-FA5C-6C69-2179-A8C706671486}"/>
              </a:ext>
            </a:extLst>
          </p:cNvPr>
          <p:cNvSpPr txBox="1"/>
          <p:nvPr/>
        </p:nvSpPr>
        <p:spPr>
          <a:xfrm>
            <a:off x="6226237" y="5090274"/>
            <a:ext cx="4844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Quadratic decrease of the number of cycles per bin of a partially observed run</a:t>
            </a:r>
          </a:p>
        </p:txBody>
      </p:sp>
      <p:pic>
        <p:nvPicPr>
          <p:cNvPr id="16" name="Image 15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7AD34400-833A-FFDB-A913-5EE0461C20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96" y="1837580"/>
            <a:ext cx="4243787" cy="318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42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4</a:t>
            </a:fld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TextShape 3"/>
          <p:cNvSpPr/>
          <p:nvPr/>
        </p:nvSpPr>
        <p:spPr>
          <a:xfrm>
            <a:off x="924560" y="1230713"/>
            <a:ext cx="9142560" cy="164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fr-FR" sz="3600" spc="-1" dirty="0">
                <a:solidFill>
                  <a:srgbClr val="315F87"/>
                </a:solidFill>
                <a:latin typeface="Arial"/>
                <a:ea typeface="DejaVu Sans"/>
              </a:rPr>
              <a:t>GENERAL PURPOSE</a:t>
            </a:r>
          </a:p>
        </p:txBody>
      </p:sp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INTRODUCTION</a:t>
            </a:r>
            <a:endParaRPr lang="fr-TN" sz="4000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62BB597-B0EC-0FE0-166B-0AE14DB9586D}"/>
              </a:ext>
            </a:extLst>
          </p:cNvPr>
          <p:cNvSpPr txBox="1"/>
          <p:nvPr/>
        </p:nvSpPr>
        <p:spPr>
          <a:xfrm>
            <a:off x="1314000" y="2586077"/>
            <a:ext cx="9564001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Given a </a:t>
            </a:r>
            <a:r>
              <a:rPr lang="en-US" sz="2400" b="1" dirty="0"/>
              <a:t>load profile</a:t>
            </a:r>
            <a:r>
              <a:rPr lang="en-US" sz="2400" dirty="0"/>
              <a:t> + sequence of observed </a:t>
            </a:r>
            <a:r>
              <a:rPr lang="en-US" sz="2400" b="1" dirty="0"/>
              <a:t>previous states</a:t>
            </a:r>
            <a:r>
              <a:rPr lang="en-US" sz="2400" dirty="0"/>
              <a:t>, estimate the </a:t>
            </a:r>
            <a:r>
              <a:rPr lang="en-US" sz="2400" b="1" dirty="0"/>
              <a:t>remaining useful life </a:t>
            </a:r>
            <a:r>
              <a:rPr lang="en-US" sz="2400" dirty="0"/>
              <a:t>(RUL) of the power electronic module caused by </a:t>
            </a:r>
            <a:r>
              <a:rPr lang="en-US" sz="2400" b="1" dirty="0"/>
              <a:t>damage in the wire bonds</a:t>
            </a:r>
          </a:p>
        </p:txBody>
      </p:sp>
      <p:sp>
        <p:nvSpPr>
          <p:cNvPr id="6" name="Block Arc 42">
            <a:extLst>
              <a:ext uri="{FF2B5EF4-FFF2-40B4-BE49-F238E27FC236}">
                <a16:creationId xmlns:a16="http://schemas.microsoft.com/office/drawing/2014/main" id="{DD5B8468-B01B-F546-2ED5-5859D5F9F012}"/>
              </a:ext>
            </a:extLst>
          </p:cNvPr>
          <p:cNvSpPr/>
          <p:nvPr/>
        </p:nvSpPr>
        <p:spPr>
          <a:xfrm flipH="1">
            <a:off x="7874000" y="119639"/>
            <a:ext cx="610000" cy="596469"/>
          </a:xfrm>
          <a:prstGeom prst="blockArc">
            <a:avLst>
              <a:gd name="adj1" fmla="val 16650706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Oval 41">
            <a:extLst>
              <a:ext uri="{FF2B5EF4-FFF2-40B4-BE49-F238E27FC236}">
                <a16:creationId xmlns:a16="http://schemas.microsoft.com/office/drawing/2014/main" id="{5D529C34-7D13-059A-43AC-A5DC33DA5368}"/>
              </a:ext>
            </a:extLst>
          </p:cNvPr>
          <p:cNvSpPr/>
          <p:nvPr/>
        </p:nvSpPr>
        <p:spPr>
          <a:xfrm>
            <a:off x="7898160" y="143349"/>
            <a:ext cx="564730" cy="552203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Image 2" descr="Une image contenant Graphique, cercle, Police, logo&#10;&#10;Description générée automatiquement">
            <a:extLst>
              <a:ext uri="{FF2B5EF4-FFF2-40B4-BE49-F238E27FC236}">
                <a16:creationId xmlns:a16="http://schemas.microsoft.com/office/drawing/2014/main" id="{99DA9D73-50E0-9348-AC59-35C54B12DA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" y="6323705"/>
            <a:ext cx="464160" cy="464160"/>
          </a:xfrm>
          <a:prstGeom prst="rect">
            <a:avLst/>
          </a:prstGeom>
        </p:spPr>
      </p:pic>
      <p:pic>
        <p:nvPicPr>
          <p:cNvPr id="10" name="Picture 9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B550B44B-55AF-C73B-50D7-315C3509C6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4" y="6571704"/>
            <a:ext cx="616376" cy="267420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4C9E3532-56FF-A933-B18F-87C58B00118F}"/>
              </a:ext>
            </a:extLst>
          </p:cNvPr>
          <p:cNvGrpSpPr/>
          <p:nvPr/>
        </p:nvGrpSpPr>
        <p:grpSpPr>
          <a:xfrm>
            <a:off x="48499" y="6167862"/>
            <a:ext cx="1400920" cy="671262"/>
            <a:chOff x="48499" y="6167862"/>
            <a:chExt cx="1400920" cy="671262"/>
          </a:xfrm>
        </p:grpSpPr>
        <p:pic>
          <p:nvPicPr>
            <p:cNvPr id="12" name="Image 2" descr="Une image contenant Graphique, cercle, Police, logo&#10;&#10;Description générée automatiquement">
              <a:extLst>
                <a:ext uri="{FF2B5EF4-FFF2-40B4-BE49-F238E27FC236}">
                  <a16:creationId xmlns:a16="http://schemas.microsoft.com/office/drawing/2014/main" id="{B4CE41DF-0852-5DE3-CA65-382B6F856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9" y="6323705"/>
              <a:ext cx="464160" cy="464160"/>
            </a:xfrm>
            <a:prstGeom prst="rect">
              <a:avLst/>
            </a:prstGeom>
          </p:spPr>
        </p:pic>
        <p:pic>
          <p:nvPicPr>
            <p:cNvPr id="13" name="Picture 6" descr="A logo with text on it&#10;&#10;Description automatically generated">
              <a:extLst>
                <a:ext uri="{FF2B5EF4-FFF2-40B4-BE49-F238E27FC236}">
                  <a16:creationId xmlns:a16="http://schemas.microsoft.com/office/drawing/2014/main" id="{15AC2892-F541-94EF-27FA-F625FEAD4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47" y="6167862"/>
              <a:ext cx="922172" cy="464160"/>
            </a:xfrm>
            <a:prstGeom prst="rect">
              <a:avLst/>
            </a:prstGeom>
          </p:spPr>
        </p:pic>
        <p:pic>
          <p:nvPicPr>
            <p:cNvPr id="14" name="Picture 9" descr="Blue letters on a black background&#10;&#10;Description automatically generated">
              <a:extLst>
                <a:ext uri="{FF2B5EF4-FFF2-40B4-BE49-F238E27FC236}">
                  <a16:creationId xmlns:a16="http://schemas.microsoft.com/office/drawing/2014/main" id="{D8D0FB88-F2B0-E33B-D3DC-745E9ECB7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744" y="6571704"/>
              <a:ext cx="616376" cy="2674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95038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US" sz="1200" b="0" strike="noStrike" spc="-1" smtClean="0">
                <a:solidFill>
                  <a:srgbClr val="FFFFFF"/>
                </a:solidFill>
                <a:latin typeface="Calibri"/>
                <a:ea typeface="DejaVu Sans"/>
              </a:rPr>
              <a:t>49</a:t>
            </a:fld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TextShape 3"/>
          <p:cNvSpPr/>
          <p:nvPr/>
        </p:nvSpPr>
        <p:spPr>
          <a:xfrm>
            <a:off x="924560" y="1230713"/>
            <a:ext cx="9142560" cy="164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315F87"/>
                </a:solidFill>
                <a:latin typeface="Arial"/>
                <a:ea typeface="DejaVu Sans"/>
              </a:rPr>
              <a:t>ADAPTIVE INTERPOLATION</a:t>
            </a:r>
          </a:p>
        </p:txBody>
      </p:sp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APPENDIX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9547CE9B-292B-86D2-2B7A-2E8723595B90}"/>
              </a:ext>
            </a:extLst>
          </p:cNvPr>
          <p:cNvGrpSpPr/>
          <p:nvPr/>
        </p:nvGrpSpPr>
        <p:grpSpPr>
          <a:xfrm>
            <a:off x="48499" y="6167862"/>
            <a:ext cx="1400920" cy="671262"/>
            <a:chOff x="48499" y="6167862"/>
            <a:chExt cx="1400920" cy="671262"/>
          </a:xfrm>
        </p:grpSpPr>
        <p:pic>
          <p:nvPicPr>
            <p:cNvPr id="6" name="Image 2" descr="Une image contenant Graphique, cercle, Police, logo&#10;&#10;Description générée automatiquement">
              <a:extLst>
                <a:ext uri="{FF2B5EF4-FFF2-40B4-BE49-F238E27FC236}">
                  <a16:creationId xmlns:a16="http://schemas.microsoft.com/office/drawing/2014/main" id="{1922D27B-E11B-1D8C-A6FD-4C0F424DF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9" y="6323705"/>
              <a:ext cx="464160" cy="464160"/>
            </a:xfrm>
            <a:prstGeom prst="rect">
              <a:avLst/>
            </a:prstGeom>
          </p:spPr>
        </p:pic>
        <p:pic>
          <p:nvPicPr>
            <p:cNvPr id="7" name="Picture 6" descr="A logo with text on it&#10;&#10;Description automatically generated">
              <a:extLst>
                <a:ext uri="{FF2B5EF4-FFF2-40B4-BE49-F238E27FC236}">
                  <a16:creationId xmlns:a16="http://schemas.microsoft.com/office/drawing/2014/main" id="{ADC89D46-BE71-DC58-7E69-41941DB5F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47" y="6167862"/>
              <a:ext cx="922172" cy="464160"/>
            </a:xfrm>
            <a:prstGeom prst="rect">
              <a:avLst/>
            </a:prstGeom>
          </p:spPr>
        </p:pic>
        <p:pic>
          <p:nvPicPr>
            <p:cNvPr id="10" name="Picture 9" descr="Blue letters on a black background&#10;&#10;Description automatically generated">
              <a:extLst>
                <a:ext uri="{FF2B5EF4-FFF2-40B4-BE49-F238E27FC236}">
                  <a16:creationId xmlns:a16="http://schemas.microsoft.com/office/drawing/2014/main" id="{5F33114C-5AC9-3478-7AA9-5C3BE817E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744" y="6571704"/>
              <a:ext cx="616376" cy="267420"/>
            </a:xfrm>
            <a:prstGeom prst="rect">
              <a:avLst/>
            </a:prstGeom>
          </p:spPr>
        </p:pic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5119678F-4C1F-E64A-BA15-AB6A9EFE1395}"/>
              </a:ext>
            </a:extLst>
          </p:cNvPr>
          <p:cNvGrpSpPr/>
          <p:nvPr/>
        </p:nvGrpSpPr>
        <p:grpSpPr>
          <a:xfrm>
            <a:off x="965719" y="1746312"/>
            <a:ext cx="10260562" cy="4161307"/>
            <a:chOff x="1208678" y="1746312"/>
            <a:chExt cx="10260562" cy="4161307"/>
          </a:xfrm>
        </p:grpSpPr>
        <p:pic>
          <p:nvPicPr>
            <p:cNvPr id="13" name="Image 12" descr="Une image contenant ligne, Tracé, capture d’écran, diagramme&#10;&#10;Description générée automatiquement">
              <a:extLst>
                <a:ext uri="{FF2B5EF4-FFF2-40B4-BE49-F238E27FC236}">
                  <a16:creationId xmlns:a16="http://schemas.microsoft.com/office/drawing/2014/main" id="{27B45231-8199-58DF-F201-7EB5E5EF8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1606" y="1746312"/>
              <a:ext cx="7094706" cy="3482688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89AFA43A-D720-EED3-2A0D-AC979BD1ED6B}"/>
                </a:ext>
              </a:extLst>
            </p:cNvPr>
            <p:cNvSpPr txBox="1"/>
            <p:nvPr/>
          </p:nvSpPr>
          <p:spPr>
            <a:xfrm>
              <a:off x="1208678" y="5322844"/>
              <a:ext cx="102605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Quadratic decrease of the number of cycles per bin of a partially observed run bin, illustrated by a square root growth of the inverse of the numbers of cycles per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292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US" sz="1200" b="0" strike="noStrike" spc="-1" smtClean="0">
                <a:solidFill>
                  <a:srgbClr val="FFFFFF"/>
                </a:solidFill>
                <a:latin typeface="Calibri"/>
                <a:ea typeface="DejaVu Sans"/>
              </a:rPr>
              <a:t>5</a:t>
            </a:fld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TextShape 3"/>
          <p:cNvSpPr/>
          <p:nvPr/>
        </p:nvSpPr>
        <p:spPr>
          <a:xfrm>
            <a:off x="1544200" y="1232177"/>
            <a:ext cx="9142560" cy="164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spc="-1" dirty="0">
                <a:solidFill>
                  <a:srgbClr val="334469"/>
                </a:solidFill>
                <a:latin typeface="Arial"/>
                <a:ea typeface="DejaVu Sans"/>
              </a:rPr>
              <a:t>Introduction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b="0" strike="noStrike" spc="-1" dirty="0">
                <a:solidFill>
                  <a:srgbClr val="333E63"/>
                </a:solidFill>
                <a:latin typeface="Arial"/>
                <a:ea typeface="DejaVu Sans"/>
              </a:rPr>
              <a:t>Damage mechani</a:t>
            </a:r>
            <a:r>
              <a:rPr lang="en-US" sz="2400" spc="-1" dirty="0">
                <a:solidFill>
                  <a:srgbClr val="333E63"/>
                </a:solidFill>
                <a:latin typeface="Arial"/>
                <a:ea typeface="DejaVu Sans"/>
              </a:rPr>
              <a:t>sm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spc="-1" dirty="0">
                <a:solidFill>
                  <a:srgbClr val="B4C0DA"/>
                </a:solidFill>
                <a:latin typeface="Arial"/>
                <a:ea typeface="DejaVu Sans"/>
              </a:rPr>
              <a:t>Datasets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spc="-1" dirty="0">
                <a:solidFill>
                  <a:srgbClr val="B4C0DA"/>
                </a:solidFill>
                <a:latin typeface="Arial"/>
                <a:ea typeface="DejaVu Sans"/>
              </a:rPr>
              <a:t>Methodology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spc="-1" dirty="0">
                <a:solidFill>
                  <a:srgbClr val="B4C0DA"/>
                </a:solidFill>
                <a:latin typeface="Arial"/>
                <a:ea typeface="DejaVu Sans"/>
              </a:rPr>
              <a:t>Results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spc="-1" dirty="0">
                <a:solidFill>
                  <a:srgbClr val="B4C0DA"/>
                </a:solidFill>
                <a:latin typeface="Arial"/>
                <a:ea typeface="DejaVu Sans"/>
              </a:rPr>
              <a:t>Conclusion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334469"/>
              </a:solidFill>
              <a:latin typeface="Arial"/>
              <a:ea typeface="DejaVu Sans"/>
            </a:endParaRPr>
          </a:p>
        </p:txBody>
      </p:sp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OUTLINE</a:t>
            </a:r>
          </a:p>
        </p:txBody>
      </p:sp>
      <p:pic>
        <p:nvPicPr>
          <p:cNvPr id="5" name="Image 2" descr="Une image contenant Graphique, cercle, Police, logo&#10;&#10;Description générée automatiquement">
            <a:extLst>
              <a:ext uri="{FF2B5EF4-FFF2-40B4-BE49-F238E27FC236}">
                <a16:creationId xmlns:a16="http://schemas.microsoft.com/office/drawing/2014/main" id="{9A646F73-9BC0-425E-9FC1-231213C877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" y="6323705"/>
            <a:ext cx="464160" cy="464160"/>
          </a:xfrm>
          <a:prstGeom prst="rect">
            <a:avLst/>
          </a:prstGeom>
        </p:spPr>
      </p:pic>
      <p:pic>
        <p:nvPicPr>
          <p:cNvPr id="6" name="Picture 5" descr="A logo with text on it&#10;&#10;Description automatically generated">
            <a:extLst>
              <a:ext uri="{FF2B5EF4-FFF2-40B4-BE49-F238E27FC236}">
                <a16:creationId xmlns:a16="http://schemas.microsoft.com/office/drawing/2014/main" id="{B30BF855-321A-A60D-15E9-0224051852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7" y="6167862"/>
            <a:ext cx="922172" cy="464160"/>
          </a:xfrm>
          <a:prstGeom prst="rect">
            <a:avLst/>
          </a:prstGeom>
        </p:spPr>
      </p:pic>
      <p:pic>
        <p:nvPicPr>
          <p:cNvPr id="7" name="Picture 6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C6A1B513-AB37-0EE8-D9DA-C702CEACC1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4" y="6571704"/>
            <a:ext cx="616376" cy="2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9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GB" sz="1200" b="0" strike="noStrike" spc="-1" smtClean="0">
                <a:solidFill>
                  <a:srgbClr val="FFFFFF"/>
                </a:solidFill>
                <a:latin typeface="Calibri"/>
                <a:ea typeface="DejaVu Sans"/>
              </a:rPr>
              <a:t>6</a:t>
            </a:fld>
            <a:endParaRPr lang="en-GB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TextShape 3"/>
          <p:cNvSpPr/>
          <p:nvPr/>
        </p:nvSpPr>
        <p:spPr>
          <a:xfrm>
            <a:off x="924560" y="1230713"/>
            <a:ext cx="9142560" cy="164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600" spc="-1" dirty="0">
                <a:solidFill>
                  <a:srgbClr val="315F87"/>
                </a:solidFill>
                <a:latin typeface="Arial"/>
                <a:ea typeface="DejaVu Sans"/>
              </a:rPr>
              <a:t>HEALTH INDICATOR</a:t>
            </a:r>
          </a:p>
        </p:txBody>
      </p:sp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en-GB" sz="1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en-GB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DAMAGE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62BB597-B0EC-0FE0-166B-0AE14DB9586D}"/>
                  </a:ext>
                </a:extLst>
              </p:cNvPr>
              <p:cNvSpPr txBox="1"/>
              <p:nvPr/>
            </p:nvSpPr>
            <p:spPr>
              <a:xfrm>
                <a:off x="1551040" y="2072640"/>
                <a:ext cx="6089280" cy="3877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sz="2400" dirty="0"/>
                  <a:t>Monitor using non-intrusive measurements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sz="2400" dirty="0"/>
                  <a:t>Collector-emitter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</m:sub>
                    </m:sSub>
                  </m:oMath>
                </a14:m>
                <a:r>
                  <a:rPr lang="en-GB" sz="2400" dirty="0"/>
                  <a:t> : viable to assess degradation in the top interconnexions</a:t>
                </a: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n-GB" sz="2400" dirty="0"/>
                  <a:t>Increase of 5% </a:t>
                </a:r>
                <a:r>
                  <a:rPr lang="en-GB" sz="2400" dirty="0" err="1"/>
                  <a:t>w.r.t.</a:t>
                </a:r>
                <a:r>
                  <a:rPr lang="en-GB" sz="2400" dirty="0"/>
                  <a:t> initial value = failure</a:t>
                </a:r>
                <a:endParaRPr lang="en-GB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62BB597-B0EC-0FE0-166B-0AE14DB95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40" y="2072640"/>
                <a:ext cx="6089280" cy="3877985"/>
              </a:xfrm>
              <a:prstGeom prst="rect">
                <a:avLst/>
              </a:prstGeom>
              <a:blipFill>
                <a:blip r:embed="rId5"/>
                <a:stretch>
                  <a:fillRect l="-1301" r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C77B44F7-86BE-0CF7-ED1B-D1C25C6DF287}"/>
              </a:ext>
            </a:extLst>
          </p:cNvPr>
          <p:cNvSpPr txBox="1"/>
          <p:nvPr/>
        </p:nvSpPr>
        <p:spPr>
          <a:xfrm>
            <a:off x="7775057" y="5797202"/>
            <a:ext cx="431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Evolution of the relative variation of the collector-emitter voltage during test cycles [4]</a:t>
            </a:r>
          </a:p>
        </p:txBody>
      </p:sp>
      <p:pic>
        <p:nvPicPr>
          <p:cNvPr id="9" name="Picture 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36BC0C2-8358-77F9-90A5-9FCE983D1E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391" y="3361358"/>
            <a:ext cx="3242580" cy="2419333"/>
          </a:xfrm>
          <a:prstGeom prst="rect">
            <a:avLst/>
          </a:prstGeom>
        </p:spPr>
      </p:pic>
      <p:sp>
        <p:nvSpPr>
          <p:cNvPr id="6" name="Block Arc 42">
            <a:extLst>
              <a:ext uri="{FF2B5EF4-FFF2-40B4-BE49-F238E27FC236}">
                <a16:creationId xmlns:a16="http://schemas.microsoft.com/office/drawing/2014/main" id="{948855CD-43E3-C056-A034-FF214B1328AE}"/>
              </a:ext>
            </a:extLst>
          </p:cNvPr>
          <p:cNvSpPr/>
          <p:nvPr/>
        </p:nvSpPr>
        <p:spPr>
          <a:xfrm flipH="1">
            <a:off x="7874000" y="119639"/>
            <a:ext cx="610000" cy="596469"/>
          </a:xfrm>
          <a:prstGeom prst="blockArc">
            <a:avLst>
              <a:gd name="adj1" fmla="val 5324827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Oval 41">
            <a:extLst>
              <a:ext uri="{FF2B5EF4-FFF2-40B4-BE49-F238E27FC236}">
                <a16:creationId xmlns:a16="http://schemas.microsoft.com/office/drawing/2014/main" id="{51F20BA1-1DA2-6083-2792-DC95500757C2}"/>
              </a:ext>
            </a:extLst>
          </p:cNvPr>
          <p:cNvSpPr/>
          <p:nvPr/>
        </p:nvSpPr>
        <p:spPr>
          <a:xfrm>
            <a:off x="7898160" y="143349"/>
            <a:ext cx="564730" cy="552203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Image 2" descr="Une image contenant Graphique, cercle, Police, logo&#10;&#10;Description générée automatiquement">
            <a:extLst>
              <a:ext uri="{FF2B5EF4-FFF2-40B4-BE49-F238E27FC236}">
                <a16:creationId xmlns:a16="http://schemas.microsoft.com/office/drawing/2014/main" id="{97007723-32C7-B1DA-D09E-2929F96DC23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" y="6323705"/>
            <a:ext cx="464160" cy="464160"/>
          </a:xfrm>
          <a:prstGeom prst="rect">
            <a:avLst/>
          </a:prstGeom>
        </p:spPr>
      </p:pic>
      <p:pic>
        <p:nvPicPr>
          <p:cNvPr id="11" name="Picture 10" descr="A logo with text on it&#10;&#10;Description automatically generated">
            <a:extLst>
              <a:ext uri="{FF2B5EF4-FFF2-40B4-BE49-F238E27FC236}">
                <a16:creationId xmlns:a16="http://schemas.microsoft.com/office/drawing/2014/main" id="{74DAC928-2E0B-86DB-CFD9-D9270306FBA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7" y="6167862"/>
            <a:ext cx="922172" cy="464160"/>
          </a:xfrm>
          <a:prstGeom prst="rect">
            <a:avLst/>
          </a:prstGeom>
        </p:spPr>
      </p:pic>
      <p:pic>
        <p:nvPicPr>
          <p:cNvPr id="12" name="Picture 11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C4A004AF-2CE2-5587-95A9-8377CA3235B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4" y="6571704"/>
            <a:ext cx="616376" cy="267420"/>
          </a:xfrm>
          <a:prstGeom prst="rect">
            <a:avLst/>
          </a:prstGeom>
        </p:spPr>
      </p:pic>
      <p:sp>
        <p:nvSpPr>
          <p:cNvPr id="3" name="ZoneTexte 7">
            <a:extLst>
              <a:ext uri="{FF2B5EF4-FFF2-40B4-BE49-F238E27FC236}">
                <a16:creationId xmlns:a16="http://schemas.microsoft.com/office/drawing/2014/main" id="{C9D47E4A-A014-D530-8798-FD9F01CB0376}"/>
              </a:ext>
            </a:extLst>
          </p:cNvPr>
          <p:cNvSpPr txBox="1"/>
          <p:nvPr/>
        </p:nvSpPr>
        <p:spPr>
          <a:xfrm>
            <a:off x="8216213" y="2744624"/>
            <a:ext cx="3436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Degradation in a bond wire [3]</a:t>
            </a:r>
          </a:p>
        </p:txBody>
      </p:sp>
      <p:pic>
        <p:nvPicPr>
          <p:cNvPr id="13" name="Image 12" descr="Une image contenant ligne, sol, cadran solaire, art&#10;&#10;Description générée automatiquement">
            <a:extLst>
              <a:ext uri="{FF2B5EF4-FFF2-40B4-BE49-F238E27FC236}">
                <a16:creationId xmlns:a16="http://schemas.microsoft.com/office/drawing/2014/main" id="{AE4A6E72-C8F0-5AE7-E3CE-45E382B6BB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67" y="1061581"/>
            <a:ext cx="3146428" cy="16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0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US" sz="1200" b="0" strike="noStrike" spc="-1" smtClean="0">
                <a:solidFill>
                  <a:srgbClr val="FFFFFF"/>
                </a:solidFill>
                <a:latin typeface="Calibri"/>
                <a:ea typeface="DejaVu Sans"/>
              </a:rPr>
              <a:t>7</a:t>
            </a:fld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TextShape 3"/>
          <p:cNvSpPr/>
          <p:nvPr/>
        </p:nvSpPr>
        <p:spPr>
          <a:xfrm>
            <a:off x="924560" y="1230713"/>
            <a:ext cx="9142560" cy="164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315F87"/>
                </a:solidFill>
                <a:latin typeface="Arial"/>
                <a:ea typeface="DejaVu Sans"/>
              </a:rPr>
              <a:t>PARIS’ LAW</a:t>
            </a:r>
          </a:p>
        </p:txBody>
      </p:sp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DAMAGE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62BB597-B0EC-0FE0-166B-0AE14DB9586D}"/>
                  </a:ext>
                </a:extLst>
              </p:cNvPr>
              <p:cNvSpPr txBox="1"/>
              <p:nvPr/>
            </p:nvSpPr>
            <p:spPr>
              <a:xfrm>
                <a:off x="794266" y="2280019"/>
                <a:ext cx="6068961" cy="1140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62BB597-B0EC-0FE0-166B-0AE14DB95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66" y="2280019"/>
                <a:ext cx="6068961" cy="11406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C77B44F7-86BE-0CF7-ED1B-D1C25C6DF287}"/>
              </a:ext>
            </a:extLst>
          </p:cNvPr>
          <p:cNvSpPr txBox="1"/>
          <p:nvPr/>
        </p:nvSpPr>
        <p:spPr>
          <a:xfrm>
            <a:off x="6492743" y="5303218"/>
            <a:ext cx="5133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Experimental illustration of Paris’ law [5]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4">
                <a:extLst>
                  <a:ext uri="{FF2B5EF4-FFF2-40B4-BE49-F238E27FC236}">
                    <a16:creationId xmlns:a16="http://schemas.microsoft.com/office/drawing/2014/main" id="{96E9EF96-3401-1BA0-06CA-9F35A0D76B49}"/>
                  </a:ext>
                </a:extLst>
              </p:cNvPr>
              <p:cNvSpPr txBox="1"/>
              <p:nvPr/>
            </p:nvSpPr>
            <p:spPr>
              <a:xfrm>
                <a:off x="1591680" y="4070077"/>
                <a:ext cx="6068961" cy="1703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: Crack length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: Loading cycle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: Stress intensity factor variation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: Constants</a:t>
                </a:r>
              </a:p>
            </p:txBody>
          </p:sp>
        </mc:Choice>
        <mc:Fallback xmlns="">
          <p:sp>
            <p:nvSpPr>
              <p:cNvPr id="6" name="ZoneTexte 4">
                <a:extLst>
                  <a:ext uri="{FF2B5EF4-FFF2-40B4-BE49-F238E27FC236}">
                    <a16:creationId xmlns:a16="http://schemas.microsoft.com/office/drawing/2014/main" id="{96E9EF96-3401-1BA0-06CA-9F35A0D76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680" y="4070077"/>
                <a:ext cx="6068961" cy="1703030"/>
              </a:xfrm>
              <a:prstGeom prst="rect">
                <a:avLst/>
              </a:prstGeom>
              <a:blipFill>
                <a:blip r:embed="rId7"/>
                <a:stretch>
                  <a:fillRect l="-602" b="-5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7">
            <a:extLst>
              <a:ext uri="{FF2B5EF4-FFF2-40B4-BE49-F238E27FC236}">
                <a16:creationId xmlns:a16="http://schemas.microsoft.com/office/drawing/2014/main" id="{2D2D4339-FA8D-D428-CCED-70D88673737E}"/>
              </a:ext>
            </a:extLst>
          </p:cNvPr>
          <p:cNvSpPr txBox="1"/>
          <p:nvPr/>
        </p:nvSpPr>
        <p:spPr>
          <a:xfrm>
            <a:off x="1908362" y="3494621"/>
            <a:ext cx="3840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Paris-Erdogan equation</a:t>
            </a:r>
          </a:p>
        </p:txBody>
      </p:sp>
      <p:pic>
        <p:nvPicPr>
          <p:cNvPr id="11" name="Picture 10" descr="A graph of a graph showing the temperature of a metal sheet&#10;&#10;Description automatically generated with medium confidence">
            <a:extLst>
              <a:ext uri="{FF2B5EF4-FFF2-40B4-BE49-F238E27FC236}">
                <a16:creationId xmlns:a16="http://schemas.microsoft.com/office/drawing/2014/main" id="{6688525C-EECB-F3E9-E4AB-5DE64B2E3F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926" y="1649645"/>
            <a:ext cx="5356816" cy="3520570"/>
          </a:xfrm>
          <a:prstGeom prst="rect">
            <a:avLst/>
          </a:prstGeom>
        </p:spPr>
      </p:pic>
      <p:sp>
        <p:nvSpPr>
          <p:cNvPr id="7" name="Block Arc 42">
            <a:extLst>
              <a:ext uri="{FF2B5EF4-FFF2-40B4-BE49-F238E27FC236}">
                <a16:creationId xmlns:a16="http://schemas.microsoft.com/office/drawing/2014/main" id="{9D8C980B-98B9-9621-97FB-59590816AAAF}"/>
              </a:ext>
            </a:extLst>
          </p:cNvPr>
          <p:cNvSpPr/>
          <p:nvPr/>
        </p:nvSpPr>
        <p:spPr>
          <a:xfrm flipH="1">
            <a:off x="7874000" y="119639"/>
            <a:ext cx="610000" cy="596469"/>
          </a:xfrm>
          <a:prstGeom prst="blockArc">
            <a:avLst>
              <a:gd name="adj1" fmla="val 21538743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Oval 41">
            <a:extLst>
              <a:ext uri="{FF2B5EF4-FFF2-40B4-BE49-F238E27FC236}">
                <a16:creationId xmlns:a16="http://schemas.microsoft.com/office/drawing/2014/main" id="{B04268A3-1198-5821-061A-9CF13F249932}"/>
              </a:ext>
            </a:extLst>
          </p:cNvPr>
          <p:cNvSpPr/>
          <p:nvPr/>
        </p:nvSpPr>
        <p:spPr>
          <a:xfrm>
            <a:off x="7898160" y="143349"/>
            <a:ext cx="564730" cy="552203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2" name="Image 2" descr="Une image contenant Graphique, cercle, Police, logo&#10;&#10;Description générée automatiquement">
            <a:extLst>
              <a:ext uri="{FF2B5EF4-FFF2-40B4-BE49-F238E27FC236}">
                <a16:creationId xmlns:a16="http://schemas.microsoft.com/office/drawing/2014/main" id="{C2B95B4C-7669-E4BC-8C9E-A0EE2E2CD6D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" y="6323705"/>
            <a:ext cx="464160" cy="464160"/>
          </a:xfrm>
          <a:prstGeom prst="rect">
            <a:avLst/>
          </a:prstGeom>
        </p:spPr>
      </p:pic>
      <p:pic>
        <p:nvPicPr>
          <p:cNvPr id="13" name="Picture 12" descr="A logo with text on it&#10;&#10;Description automatically generated">
            <a:extLst>
              <a:ext uri="{FF2B5EF4-FFF2-40B4-BE49-F238E27FC236}">
                <a16:creationId xmlns:a16="http://schemas.microsoft.com/office/drawing/2014/main" id="{ADDAAB65-00A8-86F8-C33F-16DF39090E3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7" y="6167862"/>
            <a:ext cx="922172" cy="464160"/>
          </a:xfrm>
          <a:prstGeom prst="rect">
            <a:avLst/>
          </a:prstGeom>
        </p:spPr>
      </p:pic>
      <p:pic>
        <p:nvPicPr>
          <p:cNvPr id="14" name="Picture 13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6DB14D27-FF84-FA1C-6857-F35AD4754EB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4" y="6571704"/>
            <a:ext cx="616376" cy="2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84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14:cNvPr>
              <p14:cNvContentPartPr/>
              <p14:nvPr/>
            </p14:nvContentPartPr>
            <p14:xfrm>
              <a:off x="165200" y="6417640"/>
              <a:ext cx="857520" cy="248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000E536-AE97-7B01-24A4-9F92A4C3DA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00" y="6354640"/>
                <a:ext cx="9831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Shape 1"/>
          <p:cNvSpPr/>
          <p:nvPr/>
        </p:nvSpPr>
        <p:spPr>
          <a:xfrm>
            <a:off x="11469240" y="6499440"/>
            <a:ext cx="635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D1DC60C-73DB-488B-A9B5-87D2B3DB21F7}" type="slidenum">
              <a:rPr lang="en-US" sz="1200" b="0" strike="noStrike" spc="-1" smtClean="0">
                <a:solidFill>
                  <a:srgbClr val="FFFFFF"/>
                </a:solidFill>
                <a:latin typeface="Calibri"/>
                <a:ea typeface="DejaVu Sans"/>
              </a:rPr>
              <a:t>8</a:t>
            </a:fld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TextShape 3"/>
          <p:cNvSpPr/>
          <p:nvPr/>
        </p:nvSpPr>
        <p:spPr>
          <a:xfrm>
            <a:off x="924560" y="1230713"/>
            <a:ext cx="9142560" cy="164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315F87"/>
                </a:solidFill>
                <a:latin typeface="Arial"/>
                <a:ea typeface="DejaVu Sans"/>
              </a:rPr>
              <a:t>IRWIN’S EQUATION</a:t>
            </a:r>
          </a:p>
        </p:txBody>
      </p:sp>
      <p:sp>
        <p:nvSpPr>
          <p:cNvPr id="91" name="TextShape 4"/>
          <p:cNvSpPr/>
          <p:nvPr/>
        </p:nvSpPr>
        <p:spPr>
          <a:xfrm>
            <a:off x="1959480" y="6519600"/>
            <a:ext cx="893340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25th International Conference on Thermal, Mechanical and Multi-Physics Simulation and Experiments in Microelectronics and Microsystems 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Catania, April 7-8-9-10, 2024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019389-7805-C512-796B-5530369BFCF0}"/>
              </a:ext>
            </a:extLst>
          </p:cNvPr>
          <p:cNvSpPr txBox="1"/>
          <p:nvPr/>
        </p:nvSpPr>
        <p:spPr>
          <a:xfrm>
            <a:off x="399440" y="63931"/>
            <a:ext cx="620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DAMAGE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62BB597-B0EC-0FE0-166B-0AE14DB9586D}"/>
                  </a:ext>
                </a:extLst>
              </p:cNvPr>
              <p:cNvSpPr txBox="1"/>
              <p:nvPr/>
            </p:nvSpPr>
            <p:spPr>
              <a:xfrm>
                <a:off x="794266" y="2280019"/>
                <a:ext cx="6068961" cy="1233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62BB597-B0EC-0FE0-166B-0AE14DB95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66" y="2280019"/>
                <a:ext cx="6068961" cy="12331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C77B44F7-86BE-0CF7-ED1B-D1C25C6DF287}"/>
              </a:ext>
            </a:extLst>
          </p:cNvPr>
          <p:cNvSpPr txBox="1"/>
          <p:nvPr/>
        </p:nvSpPr>
        <p:spPr>
          <a:xfrm>
            <a:off x="7031792" y="4764738"/>
            <a:ext cx="4855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Polar coordinate system near the crack tip [6]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4">
                <a:extLst>
                  <a:ext uri="{FF2B5EF4-FFF2-40B4-BE49-F238E27FC236}">
                    <a16:creationId xmlns:a16="http://schemas.microsoft.com/office/drawing/2014/main" id="{96E9EF96-3401-1BA0-06CA-9F35A0D76B49}"/>
                  </a:ext>
                </a:extLst>
              </p:cNvPr>
              <p:cNvSpPr txBox="1"/>
              <p:nvPr/>
            </p:nvSpPr>
            <p:spPr>
              <a:xfrm>
                <a:off x="1591680" y="4070077"/>
                <a:ext cx="6068961" cy="1368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: Component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US" dirty="0"/>
                  <a:t> of the stress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US" b="1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: Polar coordinates 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Known trigonometric function</a:t>
                </a:r>
              </a:p>
            </p:txBody>
          </p:sp>
        </mc:Choice>
        <mc:Fallback xmlns="">
          <p:sp>
            <p:nvSpPr>
              <p:cNvPr id="6" name="ZoneTexte 4">
                <a:extLst>
                  <a:ext uri="{FF2B5EF4-FFF2-40B4-BE49-F238E27FC236}">
                    <a16:creationId xmlns:a16="http://schemas.microsoft.com/office/drawing/2014/main" id="{96E9EF96-3401-1BA0-06CA-9F35A0D76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680" y="4070077"/>
                <a:ext cx="6068961" cy="1368388"/>
              </a:xfrm>
              <a:prstGeom prst="rect">
                <a:avLst/>
              </a:prstGeom>
              <a:blipFill>
                <a:blip r:embed="rId7"/>
                <a:stretch>
                  <a:fillRect l="-602" b="-4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7">
            <a:extLst>
              <a:ext uri="{FF2B5EF4-FFF2-40B4-BE49-F238E27FC236}">
                <a16:creationId xmlns:a16="http://schemas.microsoft.com/office/drawing/2014/main" id="{2D2D4339-FA8D-D428-CCED-70D88673737E}"/>
              </a:ext>
            </a:extLst>
          </p:cNvPr>
          <p:cNvSpPr txBox="1"/>
          <p:nvPr/>
        </p:nvSpPr>
        <p:spPr>
          <a:xfrm>
            <a:off x="1908362" y="3494621"/>
            <a:ext cx="3840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Irwin’s equation</a:t>
            </a:r>
          </a:p>
        </p:txBody>
      </p:sp>
      <p:pic>
        <p:nvPicPr>
          <p:cNvPr id="10" name="Picture 9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115BD26A-EB29-7D49-AA54-FDCD734799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425" y="2703515"/>
            <a:ext cx="4695825" cy="1790700"/>
          </a:xfrm>
          <a:prstGeom prst="rect">
            <a:avLst/>
          </a:prstGeom>
        </p:spPr>
      </p:pic>
      <p:sp>
        <p:nvSpPr>
          <p:cNvPr id="7" name="Block Arc 42">
            <a:extLst>
              <a:ext uri="{FF2B5EF4-FFF2-40B4-BE49-F238E27FC236}">
                <a16:creationId xmlns:a16="http://schemas.microsoft.com/office/drawing/2014/main" id="{C8375211-1148-1C82-9ED1-3A8A456F3EF3}"/>
              </a:ext>
            </a:extLst>
          </p:cNvPr>
          <p:cNvSpPr/>
          <p:nvPr/>
        </p:nvSpPr>
        <p:spPr>
          <a:xfrm flipH="1">
            <a:off x="7874000" y="119639"/>
            <a:ext cx="610000" cy="596469"/>
          </a:xfrm>
          <a:prstGeom prst="blockArc">
            <a:avLst>
              <a:gd name="adj1" fmla="val 16453317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Oval 41">
            <a:extLst>
              <a:ext uri="{FF2B5EF4-FFF2-40B4-BE49-F238E27FC236}">
                <a16:creationId xmlns:a16="http://schemas.microsoft.com/office/drawing/2014/main" id="{1695CA58-C57C-5056-97D2-3236283DE6AF}"/>
              </a:ext>
            </a:extLst>
          </p:cNvPr>
          <p:cNvSpPr/>
          <p:nvPr/>
        </p:nvSpPr>
        <p:spPr>
          <a:xfrm>
            <a:off x="7898160" y="143349"/>
            <a:ext cx="564730" cy="552203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2" name="Image 2" descr="Une image contenant Graphique, cercle, Police, logo&#10;&#10;Description générée automatiquement">
            <a:extLst>
              <a:ext uri="{FF2B5EF4-FFF2-40B4-BE49-F238E27FC236}">
                <a16:creationId xmlns:a16="http://schemas.microsoft.com/office/drawing/2014/main" id="{B0B17B88-1E2B-DA53-0D03-4E8C2647741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" y="6323705"/>
            <a:ext cx="464160" cy="464160"/>
          </a:xfrm>
          <a:prstGeom prst="rect">
            <a:avLst/>
          </a:prstGeom>
        </p:spPr>
      </p:pic>
      <p:pic>
        <p:nvPicPr>
          <p:cNvPr id="13" name="Picture 12" descr="A logo with text on it&#10;&#10;Description automatically generated">
            <a:extLst>
              <a:ext uri="{FF2B5EF4-FFF2-40B4-BE49-F238E27FC236}">
                <a16:creationId xmlns:a16="http://schemas.microsoft.com/office/drawing/2014/main" id="{77BDF816-5EA2-0272-EE74-0815492D150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7" y="6167862"/>
            <a:ext cx="922172" cy="464160"/>
          </a:xfrm>
          <a:prstGeom prst="rect">
            <a:avLst/>
          </a:prstGeom>
        </p:spPr>
      </p:pic>
      <p:pic>
        <p:nvPicPr>
          <p:cNvPr id="14" name="Picture 13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E047691E-2E5B-BC6C-F88E-691EB2D01DC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4" y="6571704"/>
            <a:ext cx="616376" cy="2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8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2817</TotalTime>
  <Words>2784</Words>
  <Application>Microsoft Office PowerPoint</Application>
  <PresentationFormat>Grand écran</PresentationFormat>
  <Paragraphs>497</Paragraphs>
  <Slides>50</Slides>
  <Notes>43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9" baseType="lpstr">
      <vt:lpstr>Aptos</vt:lpstr>
      <vt:lpstr>Arial</vt:lpstr>
      <vt:lpstr>Calibri</vt:lpstr>
      <vt:lpstr>Cambria Math</vt:lpstr>
      <vt:lpstr>HelveticaNeue Regular</vt:lpstr>
      <vt:lpstr>Roboto</vt:lpstr>
      <vt:lpstr>Symbol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Chris Bower</dc:creator>
  <dc:description/>
  <cp:lastModifiedBy>lux jamil</cp:lastModifiedBy>
  <cp:revision>83</cp:revision>
  <dcterms:created xsi:type="dcterms:W3CDTF">2018-01-19T17:44:35Z</dcterms:created>
  <dcterms:modified xsi:type="dcterms:W3CDTF">2024-04-07T16:07:00Z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3</vt:i4>
  </property>
</Properties>
</file>