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63" r:id="rId5"/>
    <p:sldId id="317" r:id="rId6"/>
    <p:sldId id="294" r:id="rId7"/>
    <p:sldId id="318" r:id="rId8"/>
    <p:sldId id="273" r:id="rId9"/>
    <p:sldId id="265" r:id="rId10"/>
    <p:sldId id="264" r:id="rId11"/>
    <p:sldId id="296" r:id="rId12"/>
    <p:sldId id="266" r:id="rId13"/>
    <p:sldId id="259" r:id="rId14"/>
    <p:sldId id="278" r:id="rId15"/>
    <p:sldId id="279" r:id="rId16"/>
    <p:sldId id="280" r:id="rId17"/>
    <p:sldId id="274" r:id="rId18"/>
    <p:sldId id="281" r:id="rId19"/>
    <p:sldId id="282" r:id="rId20"/>
    <p:sldId id="275" r:id="rId21"/>
    <p:sldId id="283" r:id="rId22"/>
    <p:sldId id="276" r:id="rId23"/>
    <p:sldId id="284" r:id="rId24"/>
    <p:sldId id="267" r:id="rId25"/>
    <p:sldId id="285" r:id="rId26"/>
    <p:sldId id="286" r:id="rId27"/>
    <p:sldId id="287" r:id="rId28"/>
    <p:sldId id="288" r:id="rId29"/>
    <p:sldId id="289" r:id="rId30"/>
    <p:sldId id="290" r:id="rId31"/>
    <p:sldId id="269" r:id="rId32"/>
    <p:sldId id="271" r:id="rId33"/>
    <p:sldId id="297" r:id="rId34"/>
    <p:sldId id="298" r:id="rId35"/>
    <p:sldId id="302" r:id="rId36"/>
    <p:sldId id="291" r:id="rId37"/>
    <p:sldId id="300" r:id="rId38"/>
    <p:sldId id="301" r:id="rId39"/>
    <p:sldId id="299" r:id="rId40"/>
    <p:sldId id="270" r:id="rId41"/>
    <p:sldId id="261" r:id="rId42"/>
    <p:sldId id="272" r:id="rId43"/>
    <p:sldId id="293" r:id="rId44"/>
    <p:sldId id="310" r:id="rId45"/>
    <p:sldId id="303" r:id="rId46"/>
    <p:sldId id="304" r:id="rId47"/>
    <p:sldId id="305" r:id="rId48"/>
    <p:sldId id="306" r:id="rId49"/>
    <p:sldId id="268" r:id="rId50"/>
    <p:sldId id="311" r:id="rId51"/>
    <p:sldId id="307" r:id="rId52"/>
    <p:sldId id="308" r:id="rId53"/>
    <p:sldId id="309" r:id="rId54"/>
    <p:sldId id="292" r:id="rId55"/>
    <p:sldId id="314" r:id="rId56"/>
    <p:sldId id="312" r:id="rId57"/>
    <p:sldId id="315" r:id="rId58"/>
    <p:sldId id="316" r:id="rId59"/>
    <p:sldId id="313" r:id="rId60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2T14:27:53.5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 24575,'1'0'0,"-1"-1"0,0 1 0,1 0 0,-1-1 0,1 1 0,-1 0 0,1-1 0,-1 1 0,1 0 0,-1 0 0,1-1 0,-1 1 0,1 0 0,-1 0 0,1 0 0,-1 0 0,1 0 0,0-1 0,-1 1 0,1 0 0,-1 0 0,1 1 0,-1-1 0,1 0 0,-1 0 0,2 0 0,20 2 0,-18-1 0,105 0-1365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2T14:27:53.5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 24575,'1'0'0,"-1"-1"0,0 1 0,1 0 0,-1-1 0,1 1 0,-1 0 0,1-1 0,-1 1 0,1 0 0,-1 0 0,1-1 0,-1 1 0,1 0 0,-1 0 0,1 0 0,-1 0 0,1 0 0,0-1 0,-1 1 0,1 0 0,-1 0 0,1 1 0,-1-1 0,1 0 0,-1 0 0,2 0 0,20 2 0,-18-1 0,105 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2T14:27:53.55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 24575,'1'0'0,"-1"-1"0,0 1 0,1 0 0,-1-1 0,1 1 0,-1 0 0,1-1 0,-1 1 0,1 0 0,-1 0 0,1-1 0,-1 1 0,1 0 0,-1 0 0,1 0 0,-1 0 0,1 0 0,0-1 0,-1 1 0,1 0 0,-1 0 0,1 1 0,-1-1 0,1 0 0,-1 0 0,2 0 0,20 2 0,-18-1 0,105 0-1365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2T19:27:31.2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5 24575,'1'0'0,"-1"-1"0,0 1 0,1 0 0,-1-1 0,1 1 0,-1 0 0,1-1 0,-1 1 0,1 0 0,-1 0 0,1-1 0,-1 1 0,1 0 0,-1 0 0,1 0 0,-1 0 0,1 0 0,0-1 0,-1 1 0,1 0 0,-1 0 0,1 1 0,-1-1 0,1 0 0,-1 0 0,2 0 0,20 2 0,-18-1 0,105 0-1365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E99BCB-A5E5-4470-A8ED-269E58D74D88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88655-6855-481C-8E6E-D417D86D0AA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9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88655-6855-481C-8E6E-D417D86D0AA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6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‹N°›</a:t>
            </a:fld>
            <a:endParaRPr lang="fr-FR"/>
          </a:p>
        </p:txBody>
      </p:sp>
      <p:pic>
        <p:nvPicPr>
          <p:cNvPr id="7" name="Image 6" descr="Logo_SATIE_bleu2.jpg"/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/>
        </p:blipFill>
        <p:spPr bwMode="auto">
          <a:xfrm>
            <a:off x="205101" y="179810"/>
            <a:ext cx="977432" cy="641286"/>
          </a:xfrm>
          <a:prstGeom prst="rect">
            <a:avLst/>
          </a:prstGeom>
        </p:spPr>
      </p:pic>
      <p:sp>
        <p:nvSpPr>
          <p:cNvPr id="8" name="ZoneTexte 3"/>
          <p:cNvSpPr txBox="1">
            <a:spLocks noChangeArrowheads="1"/>
          </p:cNvSpPr>
          <p:nvPr userDrawn="1"/>
        </p:nvSpPr>
        <p:spPr bwMode="auto">
          <a:xfrm>
            <a:off x="1182533" y="282358"/>
            <a:ext cx="415690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fr-FR" sz="16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Systèmes et Applications des Technologies </a:t>
            </a:r>
            <a:br>
              <a:rPr lang="fr-FR" sz="16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fr-FR" sz="160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 l’Information et de l’Énergie - UMR 8029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0" y="1"/>
            <a:ext cx="12192000" cy="62564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fr-FR">
              <a:highlight>
                <a:srgbClr val="00FFFF"/>
              </a:highlight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‹N°›</a:t>
            </a:fld>
            <a:endParaRPr lang="fr-FR"/>
          </a:p>
        </p:txBody>
      </p:sp>
      <p:sp>
        <p:nvSpPr>
          <p:cNvPr id="5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380825" y="41621"/>
            <a:ext cx="10671032" cy="5424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36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>
            <a:alphaModFix/>
            <a:biLevel thresh="25000"/>
          </a:blip>
          <a:stretch/>
        </p:blipFill>
        <p:spPr bwMode="auto">
          <a:xfrm>
            <a:off x="11473289" y="73377"/>
            <a:ext cx="675772" cy="452126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theme" Target="../theme/theme1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jpg"/><Relationship Id="rId9" Type="http://schemas.openxmlformats.org/officeDocument/2006/relationships/image" Target="../media/image6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9288493" y="641949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>
              <a:defRPr/>
            </a:pPr>
            <a:fld id="{A91D6902-461B-0740-9872-CBE2385BB7C3}" type="slidenum">
              <a:rPr lang="fr-FR"/>
              <a:t>‹N°›</a:t>
            </a:fld>
            <a:endParaRPr lang="fr-FR"/>
          </a:p>
        </p:txBody>
      </p:sp>
      <p:pic>
        <p:nvPicPr>
          <p:cNvPr id="9" name="Picture 3"/>
          <p:cNvPicPr>
            <a:picLocks noChangeAspect="1" noChangeArrowheads="1"/>
          </p:cNvPicPr>
          <p:nvPr userDrawn="1"/>
        </p:nvPicPr>
        <p:blipFill>
          <a:blip r:embed="rId4"/>
          <a:stretch/>
        </p:blipFill>
        <p:spPr bwMode="auto">
          <a:xfrm>
            <a:off x="2844385" y="6399924"/>
            <a:ext cx="467158" cy="46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4"/>
          <p:cNvPicPr>
            <a:picLocks noChangeAspect="1" noChangeArrowheads="1"/>
          </p:cNvPicPr>
          <p:nvPr userDrawn="1"/>
        </p:nvPicPr>
        <p:blipFill>
          <a:blip r:embed="rId5"/>
          <a:stretch/>
        </p:blipFill>
        <p:spPr bwMode="auto">
          <a:xfrm>
            <a:off x="3909892" y="6415073"/>
            <a:ext cx="900841" cy="451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8"/>
          <p:cNvPicPr>
            <a:picLocks noChangeAspect="1" noChangeArrowheads="1"/>
          </p:cNvPicPr>
          <p:nvPr userDrawn="1"/>
        </p:nvPicPr>
        <p:blipFill>
          <a:blip r:embed="rId6"/>
          <a:stretch/>
        </p:blipFill>
        <p:spPr bwMode="auto">
          <a:xfrm>
            <a:off x="10572639" y="6425667"/>
            <a:ext cx="443926" cy="415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5"/>
          <p:cNvPicPr>
            <a:picLocks noChangeAspect="1" noChangeArrowheads="1"/>
          </p:cNvPicPr>
          <p:nvPr userDrawn="1"/>
        </p:nvPicPr>
        <p:blipFill>
          <a:blip r:embed="rId7"/>
          <a:stretch/>
        </p:blipFill>
        <p:spPr bwMode="auto">
          <a:xfrm>
            <a:off x="1286633" y="6408558"/>
            <a:ext cx="959403" cy="44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 12"/>
          <p:cNvPicPr>
            <a:picLocks noChangeAspect="1"/>
          </p:cNvPicPr>
          <p:nvPr userDrawn="1"/>
        </p:nvPicPr>
        <p:blipFill>
          <a:blip r:embed="rId8"/>
          <a:stretch/>
        </p:blipFill>
        <p:spPr bwMode="auto">
          <a:xfrm>
            <a:off x="8720721" y="6509202"/>
            <a:ext cx="1253568" cy="258834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 userDrawn="1"/>
        </p:nvPicPr>
        <p:blipFill>
          <a:blip r:embed="rId9"/>
          <a:stretch/>
        </p:blipFill>
        <p:spPr bwMode="auto">
          <a:xfrm>
            <a:off x="5409082" y="6443875"/>
            <a:ext cx="1143892" cy="419207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 userDrawn="1"/>
        </p:nvPicPr>
        <p:blipFill>
          <a:blip r:embed="rId10"/>
          <a:stretch/>
        </p:blipFill>
        <p:spPr bwMode="auto">
          <a:xfrm>
            <a:off x="7151322" y="6402280"/>
            <a:ext cx="971049" cy="415222"/>
          </a:xfrm>
          <a:prstGeom prst="rect">
            <a:avLst/>
          </a:prstGeom>
        </p:spPr>
      </p:pic>
      <p:cxnSp>
        <p:nvCxnSpPr>
          <p:cNvPr id="18" name="Connecteur droit 17"/>
          <p:cNvCxnSpPr>
            <a:cxnSpLocks/>
          </p:cNvCxnSpPr>
          <p:nvPr userDrawn="1"/>
        </p:nvCxnSpPr>
        <p:spPr bwMode="auto">
          <a:xfrm>
            <a:off x="107504" y="6362395"/>
            <a:ext cx="117688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5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g"/><Relationship Id="rId4" Type="http://schemas.openxmlformats.org/officeDocument/2006/relationships/image" Target="../media/image5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jpg"/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8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7" Type="http://schemas.openxmlformats.org/officeDocument/2006/relationships/image" Target="../media/image92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23.png"/><Relationship Id="rId7" Type="http://schemas.openxmlformats.org/officeDocument/2006/relationships/image" Target="../media/image9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 bwMode="auto">
          <a:xfrm>
            <a:off x="609600" y="2063739"/>
            <a:ext cx="11165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4800" dirty="0">
                <a:latin typeface="Calibri Light"/>
              </a:rPr>
              <a:t>Estimation de la durée de vie restante des modules de puissance en virtualisant les tests de vieillissement</a:t>
            </a:r>
            <a:endParaRPr dirty="0"/>
          </a:p>
        </p:txBody>
      </p:sp>
      <p:sp>
        <p:nvSpPr>
          <p:cNvPr id="5" name="ZoneTexte 4"/>
          <p:cNvSpPr txBox="1"/>
          <p:nvPr/>
        </p:nvSpPr>
        <p:spPr bwMode="auto">
          <a:xfrm>
            <a:off x="1617058" y="4920105"/>
            <a:ext cx="8957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2400" dirty="0">
                <a:latin typeface="Calibri Light"/>
              </a:rPr>
              <a:t>Mehdi </a:t>
            </a:r>
            <a:r>
              <a:rPr lang="fr-FR" sz="2400" dirty="0" err="1">
                <a:latin typeface="Calibri Light"/>
              </a:rPr>
              <a:t>Ghrabli</a:t>
            </a:r>
            <a:endParaRPr dirty="0"/>
          </a:p>
        </p:txBody>
      </p:sp>
      <p:sp>
        <p:nvSpPr>
          <p:cNvPr id="6" name="ZoneTexte 5"/>
          <p:cNvSpPr txBox="1"/>
          <p:nvPr/>
        </p:nvSpPr>
        <p:spPr bwMode="auto">
          <a:xfrm>
            <a:off x="0" y="5969223"/>
            <a:ext cx="12204598" cy="30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1400" i="1">
                <a:latin typeface="Calibri Light"/>
              </a:rPr>
              <a:t>Journée des doctorants – ENS Paris-Saclay le 03/07/2024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9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8465061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8CE315-79AE-A65B-B1B2-C3FC1A508768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Hypothèses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AF74A6-A05A-EFAC-9239-64276571F528}"/>
              </a:ext>
            </a:extLst>
          </p:cNvPr>
          <p:cNvSpPr txBox="1"/>
          <p:nvPr/>
        </p:nvSpPr>
        <p:spPr bwMode="auto">
          <a:xfrm>
            <a:off x="919305" y="2061810"/>
            <a:ext cx="6431281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Calibri Light"/>
              </a:rPr>
              <a:t>Les phénomènes qui provoquent la défaillance sous les </a:t>
            </a:r>
            <a:r>
              <a:rPr lang="fr-FR" sz="2400" dirty="0">
                <a:solidFill>
                  <a:srgbClr val="FF0000"/>
                </a:solidFill>
                <a:latin typeface="Calibri Light"/>
              </a:rPr>
              <a:t>conditions normales</a:t>
            </a:r>
            <a:r>
              <a:rPr lang="fr-FR" sz="2400" dirty="0">
                <a:latin typeface="Calibri Light"/>
              </a:rPr>
              <a:t> sont identiques aux phénomènes qui provoquent la défaillance sous les </a:t>
            </a:r>
            <a:r>
              <a:rPr lang="fr-FR" sz="2400" dirty="0">
                <a:solidFill>
                  <a:srgbClr val="FF0000"/>
                </a:solidFill>
                <a:latin typeface="Calibri Light"/>
              </a:rPr>
              <a:t>conditions expérimentales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879840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10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6744174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8CE315-79AE-A65B-B1B2-C3FC1A508768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Hypothèses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8AF74A6-A05A-EFAC-9239-64276571F528}"/>
              </a:ext>
            </a:extLst>
          </p:cNvPr>
          <p:cNvSpPr txBox="1"/>
          <p:nvPr/>
        </p:nvSpPr>
        <p:spPr bwMode="auto">
          <a:xfrm>
            <a:off x="919305" y="2061810"/>
            <a:ext cx="6431281" cy="4605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Calibri Light"/>
              </a:rPr>
              <a:t>Les phénomènes qui provoquent la défaillance sous les </a:t>
            </a:r>
            <a:r>
              <a:rPr lang="fr-FR" sz="2400" dirty="0">
                <a:solidFill>
                  <a:srgbClr val="FF0000"/>
                </a:solidFill>
                <a:latin typeface="Calibri Light"/>
              </a:rPr>
              <a:t>conditions normales</a:t>
            </a:r>
            <a:r>
              <a:rPr lang="fr-FR" sz="2400" dirty="0">
                <a:latin typeface="Calibri Light"/>
              </a:rPr>
              <a:t> sont identiques aux phénomènes qui provoquent la défaillance sous les </a:t>
            </a:r>
            <a:r>
              <a:rPr lang="fr-FR" sz="2400" dirty="0">
                <a:solidFill>
                  <a:srgbClr val="FF0000"/>
                </a:solidFill>
                <a:latin typeface="Calibri Light"/>
              </a:rPr>
              <a:t>conditions expérimentales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Calibri Light"/>
              </a:rPr>
              <a:t>Seules les dégradations aux niveaux des </a:t>
            </a:r>
            <a:r>
              <a:rPr lang="fr-FR" sz="2400" dirty="0">
                <a:solidFill>
                  <a:srgbClr val="FF0000"/>
                </a:solidFill>
                <a:latin typeface="Calibri Light"/>
              </a:rPr>
              <a:t>interconnexions supérieurs </a:t>
            </a:r>
            <a:r>
              <a:rPr lang="fr-FR" sz="2400" dirty="0">
                <a:latin typeface="Calibri Light"/>
              </a:rPr>
              <a:t>sont responsable de la défaillance du module 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endParaRPr sz="2400" dirty="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49432C8A-F0A2-1F8B-C50F-D8D410E33066}"/>
              </a:ext>
            </a:extLst>
          </p:cNvPr>
          <p:cNvGrpSpPr/>
          <p:nvPr/>
        </p:nvGrpSpPr>
        <p:grpSpPr>
          <a:xfrm>
            <a:off x="7518400" y="3891279"/>
            <a:ext cx="4347965" cy="2080791"/>
            <a:chOff x="5572942" y="3442831"/>
            <a:chExt cx="6262943" cy="2671480"/>
          </a:xfrm>
        </p:grpSpPr>
        <p:pic>
          <p:nvPicPr>
            <p:cNvPr id="9" name="Image 8" descr="Une image contenant croquis, diagramme, texte, ligne&#10;&#10;Description générée automatiquement">
              <a:extLst>
                <a:ext uri="{FF2B5EF4-FFF2-40B4-BE49-F238E27FC236}">
                  <a16:creationId xmlns:a16="http://schemas.microsoft.com/office/drawing/2014/main" id="{2F14F294-F37B-29B7-D92B-E6B767BCC2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942" y="3442831"/>
              <a:ext cx="6262943" cy="2286351"/>
            </a:xfrm>
            <a:prstGeom prst="rect">
              <a:avLst/>
            </a:prstGeom>
          </p:spPr>
        </p:pic>
        <p:sp>
          <p:nvSpPr>
            <p:cNvPr id="10" name="TextShape 3">
              <a:extLst>
                <a:ext uri="{FF2B5EF4-FFF2-40B4-BE49-F238E27FC236}">
                  <a16:creationId xmlns:a16="http://schemas.microsoft.com/office/drawing/2014/main" id="{90EBC5A6-CC96-2ED7-5DDE-44E71EC63167}"/>
                </a:ext>
              </a:extLst>
            </p:cNvPr>
            <p:cNvSpPr/>
            <p:nvPr/>
          </p:nvSpPr>
          <p:spPr>
            <a:xfrm>
              <a:off x="5604353" y="5650151"/>
              <a:ext cx="6200121" cy="46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 dirty="0">
                  <a:solidFill>
                    <a:srgbClr val="000000"/>
                  </a:solidFill>
                  <a:latin typeface="+mj-lt"/>
                  <a:ea typeface="DejaVu Sans"/>
                </a:rPr>
                <a:t>Architecture d’un module de puissance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C2980CE6-E3B2-5BA0-9B25-440B3BD9535D}"/>
              </a:ext>
            </a:extLst>
          </p:cNvPr>
          <p:cNvGrpSpPr/>
          <p:nvPr/>
        </p:nvGrpSpPr>
        <p:grpSpPr>
          <a:xfrm>
            <a:off x="7318567" y="1808541"/>
            <a:ext cx="2619871" cy="1486198"/>
            <a:chOff x="8199119" y="1257773"/>
            <a:chExt cx="3773743" cy="1908095"/>
          </a:xfrm>
        </p:grpSpPr>
        <p:pic>
          <p:nvPicPr>
            <p:cNvPr id="12" name="Image 11" descr="Une image contenant ligne, sol, cadran solaire, art&#10;&#10;Description générée automatiquement">
              <a:extLst>
                <a:ext uri="{FF2B5EF4-FFF2-40B4-BE49-F238E27FC236}">
                  <a16:creationId xmlns:a16="http://schemas.microsoft.com/office/drawing/2014/main" id="{FEED0E88-915B-6EF8-CAB2-C4639F2CE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50072" y="1257773"/>
              <a:ext cx="2471837" cy="1288511"/>
            </a:xfrm>
            <a:prstGeom prst="rect">
              <a:avLst/>
            </a:prstGeom>
          </p:spPr>
        </p:pic>
        <p:sp>
          <p:nvSpPr>
            <p:cNvPr id="13" name="TextShape 3">
              <a:extLst>
                <a:ext uri="{FF2B5EF4-FFF2-40B4-BE49-F238E27FC236}">
                  <a16:creationId xmlns:a16="http://schemas.microsoft.com/office/drawing/2014/main" id="{326CEE7C-5AF8-B2F5-FCE4-BFE2EA09CF01}"/>
                </a:ext>
              </a:extLst>
            </p:cNvPr>
            <p:cNvSpPr/>
            <p:nvPr/>
          </p:nvSpPr>
          <p:spPr>
            <a:xfrm>
              <a:off x="8199119" y="2701708"/>
              <a:ext cx="3773743" cy="46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 dirty="0">
                  <a:solidFill>
                    <a:srgbClr val="000000"/>
                  </a:solidFill>
                  <a:latin typeface="+mj-lt"/>
                  <a:ea typeface="DejaVu Sans"/>
                </a:rPr>
                <a:t>Dégradations au niveau des interconnexions supérieurs [3]</a:t>
              </a:r>
            </a:p>
          </p:txBody>
        </p:sp>
      </p:grpSp>
      <p:sp>
        <p:nvSpPr>
          <p:cNvPr id="14" name="Ellipse 13">
            <a:extLst>
              <a:ext uri="{FF2B5EF4-FFF2-40B4-BE49-F238E27FC236}">
                <a16:creationId xmlns:a16="http://schemas.microsoft.com/office/drawing/2014/main" id="{D5B5AB3E-209D-3A9E-7D36-9FFADA0AAB4C}"/>
              </a:ext>
            </a:extLst>
          </p:cNvPr>
          <p:cNvSpPr/>
          <p:nvPr/>
        </p:nvSpPr>
        <p:spPr>
          <a:xfrm>
            <a:off x="10137695" y="4263306"/>
            <a:ext cx="92429" cy="1227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Connecteur : en angle 17">
            <a:extLst>
              <a:ext uri="{FF2B5EF4-FFF2-40B4-BE49-F238E27FC236}">
                <a16:creationId xmlns:a16="http://schemas.microsoft.com/office/drawing/2014/main" id="{E3EFF8DD-EC68-4157-725A-842423A240B7}"/>
              </a:ext>
            </a:extLst>
          </p:cNvPr>
          <p:cNvCxnSpPr>
            <a:cxnSpLocks/>
            <a:stCxn id="14" idx="1"/>
            <a:endCxn id="12" idx="3"/>
          </p:cNvCxnSpPr>
          <p:nvPr/>
        </p:nvCxnSpPr>
        <p:spPr>
          <a:xfrm rot="16200000" flipV="1">
            <a:off x="8833412" y="2963457"/>
            <a:ext cx="1970931" cy="6647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285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PLAN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3E76AC-14D5-5109-A85A-5D9F8A166E4B}"/>
              </a:ext>
            </a:extLst>
          </p:cNvPr>
          <p:cNvSpPr txBox="1"/>
          <p:nvPr/>
        </p:nvSpPr>
        <p:spPr bwMode="auto">
          <a:xfrm>
            <a:off x="1280159" y="1011509"/>
            <a:ext cx="6431281" cy="487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Introduction</a:t>
            </a: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 Light"/>
              </a:rPr>
              <a:t>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latin typeface="Calibri Light"/>
              </a:rPr>
              <a:t>Modélisation physique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Simulations numériques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Modèles de prédiction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263153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12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4753134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Mécanisme de dégradation</a:t>
            </a:r>
          </a:p>
        </p:txBody>
      </p:sp>
      <p:pic>
        <p:nvPicPr>
          <p:cNvPr id="4" name="Image 3" descr="Une image contenant texte, capture d’écran, voiture&#10;&#10;Description générée automatiquement">
            <a:extLst>
              <a:ext uri="{FF2B5EF4-FFF2-40B4-BE49-F238E27FC236}">
                <a16:creationId xmlns:a16="http://schemas.microsoft.com/office/drawing/2014/main" id="{3AE179F5-BEAA-3B54-1C13-351A8ACA4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83" y="2479041"/>
            <a:ext cx="4438650" cy="1767892"/>
          </a:xfrm>
          <a:prstGeom prst="rect">
            <a:avLst/>
          </a:prstGeom>
        </p:spPr>
      </p:pic>
      <p:sp>
        <p:nvSpPr>
          <p:cNvPr id="12" name="TextShape 3">
            <a:extLst>
              <a:ext uri="{FF2B5EF4-FFF2-40B4-BE49-F238E27FC236}">
                <a16:creationId xmlns:a16="http://schemas.microsoft.com/office/drawing/2014/main" id="{35FE7601-C2E0-C9D7-E783-B2E89326B74A}"/>
              </a:ext>
            </a:extLst>
          </p:cNvPr>
          <p:cNvSpPr/>
          <p:nvPr/>
        </p:nvSpPr>
        <p:spPr bwMode="auto">
          <a:xfrm>
            <a:off x="7582883" y="4432230"/>
            <a:ext cx="4438650" cy="4416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+mj-lt"/>
                <a:ea typeface="DejaVu Sans"/>
              </a:rPr>
              <a:t>Evolution de la fissure à l’interface fil-métallisation [4]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5349D69-BB2C-25A6-769C-635AB08B7A32}"/>
                  </a:ext>
                </a:extLst>
              </p:cNvPr>
              <p:cNvSpPr txBox="1"/>
              <p:nvPr/>
            </p:nvSpPr>
            <p:spPr bwMode="auto">
              <a:xfrm>
                <a:off x="565580" y="2122770"/>
                <a:ext cx="6109539" cy="169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fr-FR" sz="2400" dirty="0">
                    <a:latin typeface="Calibri Light"/>
                  </a:rPr>
                  <a:t>Contraintes thermiques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fr-FR" sz="2400" dirty="0">
                    <a:latin typeface="Calibri Light"/>
                  </a:rPr>
                  <a:t> qui provoquent :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latin typeface="Calibri Ligh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25349D69-BB2C-25A6-769C-635AB08B7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80" y="2122770"/>
                <a:ext cx="6109539" cy="1697068"/>
              </a:xfrm>
              <a:prstGeom prst="rect">
                <a:avLst/>
              </a:prstGeom>
              <a:blipFill>
                <a:blip r:embed="rId3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436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13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2606612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Mécanisme de dégradation</a:t>
            </a:r>
          </a:p>
        </p:txBody>
      </p:sp>
      <p:pic>
        <p:nvPicPr>
          <p:cNvPr id="11" name="Image 10" descr="Une image contenant texte, capture d’écran, voiture&#10;&#10;Description générée automatiquement">
            <a:extLst>
              <a:ext uri="{FF2B5EF4-FFF2-40B4-BE49-F238E27FC236}">
                <a16:creationId xmlns:a16="http://schemas.microsoft.com/office/drawing/2014/main" id="{5BB27952-FD35-BB43-FF80-CF41D863B70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 bwMode="auto">
          <a:xfrm>
            <a:off x="7663543" y="2479041"/>
            <a:ext cx="4081617" cy="1319691"/>
          </a:xfrm>
          <a:prstGeom prst="rect">
            <a:avLst/>
          </a:prstGeom>
        </p:spPr>
      </p:pic>
      <p:sp>
        <p:nvSpPr>
          <p:cNvPr id="3" name="TextShape 3">
            <a:extLst>
              <a:ext uri="{FF2B5EF4-FFF2-40B4-BE49-F238E27FC236}">
                <a16:creationId xmlns:a16="http://schemas.microsoft.com/office/drawing/2014/main" id="{0322264E-04C7-72D7-7168-63F7B1A4268A}"/>
              </a:ext>
            </a:extLst>
          </p:cNvPr>
          <p:cNvSpPr/>
          <p:nvPr/>
        </p:nvSpPr>
        <p:spPr bwMode="auto">
          <a:xfrm>
            <a:off x="7582883" y="4432230"/>
            <a:ext cx="4438650" cy="4416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+mj-lt"/>
                <a:ea typeface="DejaVu Sans"/>
              </a:rPr>
              <a:t>Evolution de la fissure à l’interface fil-métallisation [4]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0A15C7B-0E54-C1C1-D45C-89ADBAB7A7E2}"/>
                  </a:ext>
                </a:extLst>
              </p:cNvPr>
              <p:cNvSpPr txBox="1"/>
              <p:nvPr/>
            </p:nvSpPr>
            <p:spPr bwMode="auto">
              <a:xfrm>
                <a:off x="565580" y="2122770"/>
                <a:ext cx="6109539" cy="225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fr-FR" sz="2400" dirty="0">
                    <a:latin typeface="Calibri Light"/>
                  </a:rPr>
                  <a:t>Contraintes thermiques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fr-FR" sz="2400" dirty="0">
                    <a:latin typeface="Calibri Light"/>
                  </a:rPr>
                  <a:t> qui provoquent 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Calibri Light"/>
                  </a:rPr>
                  <a:t>La création d’une fissure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latin typeface="Calibri Ligh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0A15C7B-0E54-C1C1-D45C-89ADBAB7A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80" y="2122770"/>
                <a:ext cx="6109539" cy="2251065"/>
              </a:xfrm>
              <a:prstGeom prst="rect">
                <a:avLst/>
              </a:prstGeom>
              <a:blipFill>
                <a:blip r:embed="rId3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169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miroir de voiture&#10;&#10;Description générée automatiquement">
            <a:extLst>
              <a:ext uri="{FF2B5EF4-FFF2-40B4-BE49-F238E27FC236}">
                <a16:creationId xmlns:a16="http://schemas.microsoft.com/office/drawing/2014/main" id="{5841AA29-444E-259A-7A33-A6114C634BE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63543" y="2479040"/>
            <a:ext cx="4169228" cy="1319691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14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1441861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Mécanisme de dégradation</a:t>
            </a:r>
          </a:p>
        </p:txBody>
      </p:sp>
      <p:sp>
        <p:nvSpPr>
          <p:cNvPr id="9" name="TextShape 3">
            <a:extLst>
              <a:ext uri="{FF2B5EF4-FFF2-40B4-BE49-F238E27FC236}">
                <a16:creationId xmlns:a16="http://schemas.microsoft.com/office/drawing/2014/main" id="{2B4921A8-67CA-5A01-B1AF-2D0A5CB11AAC}"/>
              </a:ext>
            </a:extLst>
          </p:cNvPr>
          <p:cNvSpPr/>
          <p:nvPr/>
        </p:nvSpPr>
        <p:spPr bwMode="auto">
          <a:xfrm>
            <a:off x="7582883" y="4432230"/>
            <a:ext cx="4438650" cy="4416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+mj-lt"/>
                <a:ea typeface="DejaVu Sans"/>
              </a:rPr>
              <a:t>Evolution de la fissure à l’interface fil-métallisation [4]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A9A6E53-467E-F43F-8E84-72B93798EF51}"/>
                  </a:ext>
                </a:extLst>
              </p:cNvPr>
              <p:cNvSpPr txBox="1"/>
              <p:nvPr/>
            </p:nvSpPr>
            <p:spPr bwMode="auto">
              <a:xfrm>
                <a:off x="565580" y="2122770"/>
                <a:ext cx="6109539" cy="2805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fr-FR" sz="2400" dirty="0">
                    <a:latin typeface="Calibri Light"/>
                  </a:rPr>
                  <a:t>Contraintes thermiques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fr-FR" sz="2400" dirty="0">
                    <a:latin typeface="Calibri Light"/>
                  </a:rPr>
                  <a:t> qui provoquent 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Calibri Light"/>
                  </a:rPr>
                  <a:t>La création d’une fissure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Calibri Light"/>
                  </a:rPr>
                  <a:t>La propagation de la fissure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latin typeface="Calibri Ligh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A9A6E53-467E-F43F-8E84-72B93798E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80" y="2122770"/>
                <a:ext cx="6109539" cy="2805063"/>
              </a:xfrm>
              <a:prstGeom prst="rect">
                <a:avLst/>
              </a:prstGeom>
              <a:blipFill>
                <a:blip r:embed="rId3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9027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Rectangle&#10;&#10;Description générée automatiquement">
            <a:extLst>
              <a:ext uri="{FF2B5EF4-FFF2-40B4-BE49-F238E27FC236}">
                <a16:creationId xmlns:a16="http://schemas.microsoft.com/office/drawing/2014/main" id="{76EFF109-6340-5769-9E04-09104B79F7C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63543" y="2520286"/>
            <a:ext cx="4081617" cy="1278445"/>
          </a:xfrm>
          <a:prstGeom prst="rect">
            <a:avLst/>
          </a:prstGeom>
        </p:spPr>
      </p:pic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15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0328865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Mécanisme de dégradation</a:t>
            </a:r>
          </a:p>
        </p:txBody>
      </p:sp>
      <p:sp>
        <p:nvSpPr>
          <p:cNvPr id="9" name="TextShape 3">
            <a:extLst>
              <a:ext uri="{FF2B5EF4-FFF2-40B4-BE49-F238E27FC236}">
                <a16:creationId xmlns:a16="http://schemas.microsoft.com/office/drawing/2014/main" id="{62BF5A32-DE50-7599-152B-F198929F5B1D}"/>
              </a:ext>
            </a:extLst>
          </p:cNvPr>
          <p:cNvSpPr/>
          <p:nvPr/>
        </p:nvSpPr>
        <p:spPr bwMode="auto">
          <a:xfrm>
            <a:off x="7582883" y="4432230"/>
            <a:ext cx="4438650" cy="4416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2000" b="0" strike="noStrike" spc="-1" dirty="0">
                <a:solidFill>
                  <a:srgbClr val="000000"/>
                </a:solidFill>
                <a:latin typeface="+mj-lt"/>
                <a:ea typeface="DejaVu Sans"/>
              </a:rPr>
              <a:t>Evolution de la fissure à l’interface fil-métallisation [4]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100D4E5-8F19-A1FA-B2B1-859E392551EE}"/>
                  </a:ext>
                </a:extLst>
              </p:cNvPr>
              <p:cNvSpPr txBox="1"/>
              <p:nvPr/>
            </p:nvSpPr>
            <p:spPr bwMode="auto">
              <a:xfrm>
                <a:off x="565580" y="2122770"/>
                <a:ext cx="6109539" cy="33590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fr-FR" sz="2400" dirty="0">
                    <a:latin typeface="Calibri Light"/>
                  </a:rPr>
                  <a:t>Contraintes thermiques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fr-FR" sz="2400" dirty="0">
                    <a:latin typeface="Calibri Light"/>
                  </a:rPr>
                  <a:t> qui provoquent 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Calibri Light"/>
                  </a:rPr>
                  <a:t>La création d’une fissure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Calibri Light"/>
                  </a:rPr>
                  <a:t>La propagation de la fissure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Calibri Light"/>
                  </a:rPr>
                  <a:t>La levée totale du fil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latin typeface="Calibri Ligh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A100D4E5-8F19-A1FA-B2B1-859E39255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80" y="2122770"/>
                <a:ext cx="6109539" cy="3359061"/>
              </a:xfrm>
              <a:prstGeom prst="rect">
                <a:avLst/>
              </a:prstGeom>
              <a:blipFill>
                <a:blip r:embed="rId3"/>
                <a:stretch>
                  <a:fillRect l="-1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1271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16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9423504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Modélisation de la dégradation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F96F5C05-E3FC-C1EE-2BB5-7FA43625FA77}"/>
                  </a:ext>
                </a:extLst>
              </p14:cNvPr>
              <p14:cNvContentPartPr/>
              <p14:nvPr/>
            </p14:nvContentPartPr>
            <p14:xfrm>
              <a:off x="11502255" y="1120200"/>
              <a:ext cx="54000" cy="21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F96F5C05-E3FC-C1EE-2BB5-7FA43625F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9672" y="1057200"/>
                <a:ext cx="178808" cy="127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Shape 2">
            <a:extLst>
              <a:ext uri="{FF2B5EF4-FFF2-40B4-BE49-F238E27FC236}">
                <a16:creationId xmlns:a16="http://schemas.microsoft.com/office/drawing/2014/main" id="{92D5A119-9F42-AF58-AF8C-5DE98BE4A810}"/>
              </a:ext>
            </a:extLst>
          </p:cNvPr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166D0A-BD00-F05F-6051-5B1B1F0DC5E1}"/>
                  </a:ext>
                </a:extLst>
              </p:cNvPr>
              <p:cNvSpPr txBox="1"/>
              <p:nvPr/>
            </p:nvSpPr>
            <p:spPr>
              <a:xfrm>
                <a:off x="794266" y="2280019"/>
                <a:ext cx="6068961" cy="114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166D0A-BD00-F05F-6051-5B1B1F0DC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6" y="2280019"/>
                <a:ext cx="6068961" cy="11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A4F68BE7-6D33-1005-49C2-420992F7A0A5}"/>
              </a:ext>
            </a:extLst>
          </p:cNvPr>
          <p:cNvSpPr txBox="1"/>
          <p:nvPr/>
        </p:nvSpPr>
        <p:spPr>
          <a:xfrm>
            <a:off x="6492743" y="5303218"/>
            <a:ext cx="513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Illustration expérimentale de la loi de Paris [5]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4">
                <a:extLst>
                  <a:ext uri="{FF2B5EF4-FFF2-40B4-BE49-F238E27FC236}">
                    <a16:creationId xmlns:a16="http://schemas.microsoft.com/office/drawing/2014/main" id="{E28836AC-54E9-6E90-0FC1-8F69AD883494}"/>
                  </a:ext>
                </a:extLst>
              </p:cNvPr>
              <p:cNvSpPr txBox="1"/>
              <p:nvPr/>
            </p:nvSpPr>
            <p:spPr>
              <a:xfrm>
                <a:off x="618263" y="4070077"/>
                <a:ext cx="6068961" cy="189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j-lt"/>
                  </a:rPr>
                  <a:t> : Longueur de la fissure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latin typeface="+mj-lt"/>
                  </a:rPr>
                  <a:t> : Indice du cycle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j-lt"/>
                  </a:rPr>
                  <a:t> : Variation du facteur d’intensité de contraintes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j-lt"/>
                  </a:rPr>
                  <a:t> : Constantes</a:t>
                </a:r>
              </a:p>
            </p:txBody>
          </p:sp>
        </mc:Choice>
        <mc:Fallback xmlns="">
          <p:sp>
            <p:nvSpPr>
              <p:cNvPr id="12" name="ZoneTexte 4">
                <a:extLst>
                  <a:ext uri="{FF2B5EF4-FFF2-40B4-BE49-F238E27FC236}">
                    <a16:creationId xmlns:a16="http://schemas.microsoft.com/office/drawing/2014/main" id="{E28836AC-54E9-6E90-0FC1-8F69AD883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63" y="4070077"/>
                <a:ext cx="6068961" cy="1890518"/>
              </a:xfrm>
              <a:prstGeom prst="rect">
                <a:avLst/>
              </a:prstGeom>
              <a:blipFill>
                <a:blip r:embed="rId5"/>
                <a:stretch>
                  <a:fillRect l="-904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7">
            <a:extLst>
              <a:ext uri="{FF2B5EF4-FFF2-40B4-BE49-F238E27FC236}">
                <a16:creationId xmlns:a16="http://schemas.microsoft.com/office/drawing/2014/main" id="{5F3C2D74-7B50-43D4-65FC-790D3DA96A2C}"/>
              </a:ext>
            </a:extLst>
          </p:cNvPr>
          <p:cNvSpPr txBox="1"/>
          <p:nvPr/>
        </p:nvSpPr>
        <p:spPr>
          <a:xfrm>
            <a:off x="1908362" y="3494621"/>
            <a:ext cx="384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Loi de Paris</a:t>
            </a:r>
          </a:p>
        </p:txBody>
      </p:sp>
      <p:pic>
        <p:nvPicPr>
          <p:cNvPr id="14" name="Picture 10" descr="A graph of a graph showing the temperature of a metal sheet&#10;&#10;Description automatically generated with medium confidence">
            <a:extLst>
              <a:ext uri="{FF2B5EF4-FFF2-40B4-BE49-F238E27FC236}">
                <a16:creationId xmlns:a16="http://schemas.microsoft.com/office/drawing/2014/main" id="{6B6F00D0-8511-D9BC-40FD-54325C8FE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26" y="1649645"/>
            <a:ext cx="5356816" cy="35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893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17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7018417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Modélisation de la dégradation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F96F5C05-E3FC-C1EE-2BB5-7FA43625FA77}"/>
                  </a:ext>
                </a:extLst>
              </p14:cNvPr>
              <p14:cNvContentPartPr/>
              <p14:nvPr/>
            </p14:nvContentPartPr>
            <p14:xfrm>
              <a:off x="11502255" y="1120200"/>
              <a:ext cx="54000" cy="21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F96F5C05-E3FC-C1EE-2BB5-7FA43625F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9672" y="1057200"/>
                <a:ext cx="178808" cy="127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Shape 2">
            <a:extLst>
              <a:ext uri="{FF2B5EF4-FFF2-40B4-BE49-F238E27FC236}">
                <a16:creationId xmlns:a16="http://schemas.microsoft.com/office/drawing/2014/main" id="{92D5A119-9F42-AF58-AF8C-5DE98BE4A810}"/>
              </a:ext>
            </a:extLst>
          </p:cNvPr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166D0A-BD00-F05F-6051-5B1B1F0DC5E1}"/>
                  </a:ext>
                </a:extLst>
              </p:cNvPr>
              <p:cNvSpPr txBox="1"/>
              <p:nvPr/>
            </p:nvSpPr>
            <p:spPr>
              <a:xfrm>
                <a:off x="794266" y="2280019"/>
                <a:ext cx="6068961" cy="114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sz="24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166D0A-BD00-F05F-6051-5B1B1F0DC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6" y="2280019"/>
                <a:ext cx="6068961" cy="11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A4F68BE7-6D33-1005-49C2-420992F7A0A5}"/>
              </a:ext>
            </a:extLst>
          </p:cNvPr>
          <p:cNvSpPr txBox="1"/>
          <p:nvPr/>
        </p:nvSpPr>
        <p:spPr>
          <a:xfrm>
            <a:off x="6492743" y="5303218"/>
            <a:ext cx="513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Illustration expérimentale de la loi de Paris [5]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4">
                <a:extLst>
                  <a:ext uri="{FF2B5EF4-FFF2-40B4-BE49-F238E27FC236}">
                    <a16:creationId xmlns:a16="http://schemas.microsoft.com/office/drawing/2014/main" id="{E28836AC-54E9-6E90-0FC1-8F69AD883494}"/>
                  </a:ext>
                </a:extLst>
              </p:cNvPr>
              <p:cNvSpPr txBox="1"/>
              <p:nvPr/>
            </p:nvSpPr>
            <p:spPr>
              <a:xfrm>
                <a:off x="618263" y="4070077"/>
                <a:ext cx="6068961" cy="189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j-lt"/>
                  </a:rPr>
                  <a:t> : Longueur de la fissure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latin typeface="+mj-lt"/>
                  </a:rPr>
                  <a:t> : Indice du cycle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j-lt"/>
                  </a:rPr>
                  <a:t> : Variation du facteur d’intensité de contraintes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j-lt"/>
                  </a:rPr>
                  <a:t> : Constantes</a:t>
                </a:r>
              </a:p>
            </p:txBody>
          </p:sp>
        </mc:Choice>
        <mc:Fallback xmlns="">
          <p:sp>
            <p:nvSpPr>
              <p:cNvPr id="12" name="ZoneTexte 4">
                <a:extLst>
                  <a:ext uri="{FF2B5EF4-FFF2-40B4-BE49-F238E27FC236}">
                    <a16:creationId xmlns:a16="http://schemas.microsoft.com/office/drawing/2014/main" id="{E28836AC-54E9-6E90-0FC1-8F69AD883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63" y="4070077"/>
                <a:ext cx="6068961" cy="1890518"/>
              </a:xfrm>
              <a:prstGeom prst="rect">
                <a:avLst/>
              </a:prstGeom>
              <a:blipFill>
                <a:blip r:embed="rId5"/>
                <a:stretch>
                  <a:fillRect l="-904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7">
            <a:extLst>
              <a:ext uri="{FF2B5EF4-FFF2-40B4-BE49-F238E27FC236}">
                <a16:creationId xmlns:a16="http://schemas.microsoft.com/office/drawing/2014/main" id="{5F3C2D74-7B50-43D4-65FC-790D3DA96A2C}"/>
              </a:ext>
            </a:extLst>
          </p:cNvPr>
          <p:cNvSpPr txBox="1"/>
          <p:nvPr/>
        </p:nvSpPr>
        <p:spPr>
          <a:xfrm>
            <a:off x="1908362" y="3494621"/>
            <a:ext cx="384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Loi de Paris</a:t>
            </a:r>
          </a:p>
        </p:txBody>
      </p:sp>
      <p:pic>
        <p:nvPicPr>
          <p:cNvPr id="14" name="Picture 10" descr="A graph of a graph showing the temperature of a metal sheet&#10;&#10;Description automatically generated with medium confidence">
            <a:extLst>
              <a:ext uri="{FF2B5EF4-FFF2-40B4-BE49-F238E27FC236}">
                <a16:creationId xmlns:a16="http://schemas.microsoft.com/office/drawing/2014/main" id="{6B6F00D0-8511-D9BC-40FD-54325C8FE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26" y="1649645"/>
            <a:ext cx="5356816" cy="35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83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18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5180564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Modélisation de la dégradation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F96F5C05-E3FC-C1EE-2BB5-7FA43625FA77}"/>
                  </a:ext>
                </a:extLst>
              </p14:cNvPr>
              <p14:cNvContentPartPr/>
              <p14:nvPr/>
            </p14:nvContentPartPr>
            <p14:xfrm>
              <a:off x="11502255" y="1120200"/>
              <a:ext cx="54000" cy="21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F96F5C05-E3FC-C1EE-2BB5-7FA43625FA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9672" y="1057200"/>
                <a:ext cx="178808" cy="1278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Shape 2">
            <a:extLst>
              <a:ext uri="{FF2B5EF4-FFF2-40B4-BE49-F238E27FC236}">
                <a16:creationId xmlns:a16="http://schemas.microsoft.com/office/drawing/2014/main" id="{92D5A119-9F42-AF58-AF8C-5DE98BE4A810}"/>
              </a:ext>
            </a:extLst>
          </p:cNvPr>
          <p:cNvSpPr/>
          <p:nvPr/>
        </p:nvSpPr>
        <p:spPr>
          <a:xfrm>
            <a:off x="1523880" y="3574800"/>
            <a:ext cx="9142560" cy="165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endParaRPr lang="fr-FR" sz="18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166D0A-BD00-F05F-6051-5B1B1F0DC5E1}"/>
                  </a:ext>
                </a:extLst>
              </p:cNvPr>
              <p:cNvSpPr txBox="1"/>
              <p:nvPr/>
            </p:nvSpPr>
            <p:spPr>
              <a:xfrm>
                <a:off x="794266" y="2280019"/>
                <a:ext cx="6068961" cy="11406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FR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C1166D0A-BD00-F05F-6051-5B1B1F0DC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6" y="2280019"/>
                <a:ext cx="6068961" cy="11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A4F68BE7-6D33-1005-49C2-420992F7A0A5}"/>
              </a:ext>
            </a:extLst>
          </p:cNvPr>
          <p:cNvSpPr txBox="1"/>
          <p:nvPr/>
        </p:nvSpPr>
        <p:spPr>
          <a:xfrm>
            <a:off x="6492743" y="5303218"/>
            <a:ext cx="51331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Illustration expérimentale de la loi de Paris [5]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4">
                <a:extLst>
                  <a:ext uri="{FF2B5EF4-FFF2-40B4-BE49-F238E27FC236}">
                    <a16:creationId xmlns:a16="http://schemas.microsoft.com/office/drawing/2014/main" id="{E28836AC-54E9-6E90-0FC1-8F69AD883494}"/>
                  </a:ext>
                </a:extLst>
              </p:cNvPr>
              <p:cNvSpPr txBox="1"/>
              <p:nvPr/>
            </p:nvSpPr>
            <p:spPr>
              <a:xfrm>
                <a:off x="618263" y="4070077"/>
                <a:ext cx="6068961" cy="1890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j-lt"/>
                  </a:rPr>
                  <a:t> : Longueur de la fissure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fr-FR" sz="2000" dirty="0">
                    <a:latin typeface="+mj-lt"/>
                  </a:rPr>
                  <a:t> : Indice du cycle 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solidFill>
                      <a:srgbClr val="FF0000"/>
                    </a:solidFill>
                    <a:latin typeface="+mj-lt"/>
                  </a:rPr>
                  <a:t> : Variation du facteur d’intensité de contraintes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fr-FR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fr-FR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000" dirty="0">
                    <a:latin typeface="+mj-lt"/>
                  </a:rPr>
                  <a:t> : Constantes</a:t>
                </a:r>
              </a:p>
            </p:txBody>
          </p:sp>
        </mc:Choice>
        <mc:Fallback xmlns="">
          <p:sp>
            <p:nvSpPr>
              <p:cNvPr id="12" name="ZoneTexte 4">
                <a:extLst>
                  <a:ext uri="{FF2B5EF4-FFF2-40B4-BE49-F238E27FC236}">
                    <a16:creationId xmlns:a16="http://schemas.microsoft.com/office/drawing/2014/main" id="{E28836AC-54E9-6E90-0FC1-8F69AD8834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63" y="4070077"/>
                <a:ext cx="6068961" cy="1890518"/>
              </a:xfrm>
              <a:prstGeom prst="rect">
                <a:avLst/>
              </a:prstGeom>
              <a:blipFill>
                <a:blip r:embed="rId5"/>
                <a:stretch>
                  <a:fillRect l="-904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7">
            <a:extLst>
              <a:ext uri="{FF2B5EF4-FFF2-40B4-BE49-F238E27FC236}">
                <a16:creationId xmlns:a16="http://schemas.microsoft.com/office/drawing/2014/main" id="{5F3C2D74-7B50-43D4-65FC-790D3DA96A2C}"/>
              </a:ext>
            </a:extLst>
          </p:cNvPr>
          <p:cNvSpPr txBox="1"/>
          <p:nvPr/>
        </p:nvSpPr>
        <p:spPr>
          <a:xfrm>
            <a:off x="1908362" y="3494621"/>
            <a:ext cx="38407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+mj-lt"/>
              </a:rPr>
              <a:t>Loi de Paris</a:t>
            </a:r>
          </a:p>
        </p:txBody>
      </p:sp>
      <p:pic>
        <p:nvPicPr>
          <p:cNvPr id="14" name="Picture 10" descr="A graph of a graph showing the temperature of a metal sheet&#10;&#10;Description automatically generated with medium confidence">
            <a:extLst>
              <a:ext uri="{FF2B5EF4-FFF2-40B4-BE49-F238E27FC236}">
                <a16:creationId xmlns:a16="http://schemas.microsoft.com/office/drawing/2014/main" id="{6B6F00D0-8511-D9BC-40FD-54325C8FE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926" y="1649645"/>
            <a:ext cx="5356816" cy="3520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41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PLAN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3E76AC-14D5-5109-A85A-5D9F8A166E4B}"/>
              </a:ext>
            </a:extLst>
          </p:cNvPr>
          <p:cNvSpPr txBox="1"/>
          <p:nvPr/>
        </p:nvSpPr>
        <p:spPr bwMode="auto">
          <a:xfrm>
            <a:off x="1280159" y="1011509"/>
            <a:ext cx="6431281" cy="487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latin typeface="Calibri Light"/>
              </a:rPr>
              <a:t>Introduction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Modélisation physique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Simulations numériques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Modèles de prédiction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19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2154820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Indicateur de défaillance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7B617C7-35FA-DB64-9DEF-78E795E60D91}"/>
              </a:ext>
            </a:extLst>
          </p:cNvPr>
          <p:cNvGrpSpPr/>
          <p:nvPr/>
        </p:nvGrpSpPr>
        <p:grpSpPr>
          <a:xfrm>
            <a:off x="1654629" y="2018121"/>
            <a:ext cx="8680091" cy="3710627"/>
            <a:chOff x="1822092" y="2040940"/>
            <a:chExt cx="8680091" cy="3710627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2ABD5DB1-D397-F502-D173-D8DF53860950}"/>
                </a:ext>
              </a:extLst>
            </p:cNvPr>
            <p:cNvGrpSpPr/>
            <p:nvPr/>
          </p:nvGrpSpPr>
          <p:grpSpPr>
            <a:xfrm>
              <a:off x="2024743" y="2040940"/>
              <a:ext cx="8477440" cy="3060000"/>
              <a:chOff x="2024743" y="2040940"/>
              <a:chExt cx="8477440" cy="3060000"/>
            </a:xfrm>
          </p:grpSpPr>
          <p:pic>
            <p:nvPicPr>
              <p:cNvPr id="4" name="Image 3" descr="Une image contenant Tracé, ligne, diagramme, texte&#10;&#10;Description générée automatiquement">
                <a:extLst>
                  <a:ext uri="{FF2B5EF4-FFF2-40B4-BE49-F238E27FC236}">
                    <a16:creationId xmlns:a16="http://schemas.microsoft.com/office/drawing/2014/main" id="{534EE21F-40F2-B9D4-9E94-9CA011367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92686" y="2040940"/>
                <a:ext cx="3709497" cy="3060000"/>
              </a:xfrm>
              <a:prstGeom prst="rect">
                <a:avLst/>
              </a:prstGeom>
            </p:spPr>
          </p:pic>
          <p:pic>
            <p:nvPicPr>
              <p:cNvPr id="10" name="Image 9" descr="Une image contenant Tracé, texte, ligne, diagramme&#10;&#10;Description générée automatiquement">
                <a:extLst>
                  <a:ext uri="{FF2B5EF4-FFF2-40B4-BE49-F238E27FC236}">
                    <a16:creationId xmlns:a16="http://schemas.microsoft.com/office/drawing/2014/main" id="{FF49D52E-0300-8D6C-80BD-915C4ADEC0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24743" y="2040940"/>
                <a:ext cx="3709497" cy="306000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B9E63AE-BB3B-40BF-276E-DDE78B4E641C}"/>
                    </a:ext>
                  </a:extLst>
                </p:cNvPr>
                <p:cNvSpPr txBox="1"/>
                <p:nvPr/>
              </p:nvSpPr>
              <p:spPr bwMode="auto">
                <a:xfrm>
                  <a:off x="1822092" y="5351457"/>
                  <a:ext cx="86800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2000" dirty="0">
                      <a:latin typeface="+mj-lt"/>
                    </a:rPr>
                    <a:t>La tension collecteur-émetteur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a14:m>
                  <a:r>
                    <a:rPr lang="fr-FR" sz="2000" dirty="0">
                      <a:latin typeface="+mj-lt"/>
                    </a:rPr>
                    <a:t> comme indicateur de défaillance [4] </a:t>
                  </a:r>
                </a:p>
              </p:txBody>
            </p:sp>
          </mc:Choice>
          <mc:Fallback xmlns="">
            <p:sp>
              <p:nvSpPr>
                <p:cNvPr id="11" name="ZoneTexte 10">
                  <a:extLst>
                    <a:ext uri="{FF2B5EF4-FFF2-40B4-BE49-F238E27FC236}">
                      <a16:creationId xmlns:a16="http://schemas.microsoft.com/office/drawing/2014/main" id="{8B9E63AE-BB3B-40BF-276E-DDE78B4E6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22092" y="5351457"/>
                  <a:ext cx="8680091" cy="400110"/>
                </a:xfrm>
                <a:prstGeom prst="rect">
                  <a:avLst/>
                </a:prstGeom>
                <a:blipFill>
                  <a:blip r:embed="rId4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2402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20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2061408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Limites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CC3120C-65D4-BF36-4234-10E3BB1B71E2}"/>
              </a:ext>
            </a:extLst>
          </p:cNvPr>
          <p:cNvGrpSpPr/>
          <p:nvPr/>
        </p:nvGrpSpPr>
        <p:grpSpPr>
          <a:xfrm>
            <a:off x="503197" y="1757061"/>
            <a:ext cx="11185606" cy="1959472"/>
            <a:chOff x="919305" y="1757061"/>
            <a:chExt cx="11185606" cy="1959472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78DE3522-8986-7C23-154B-C697A193A29E}"/>
                </a:ext>
              </a:extLst>
            </p:cNvPr>
            <p:cNvGrpSpPr/>
            <p:nvPr/>
          </p:nvGrpSpPr>
          <p:grpSpPr>
            <a:xfrm>
              <a:off x="919305" y="1757061"/>
              <a:ext cx="3148700" cy="1651696"/>
              <a:chOff x="919305" y="1757061"/>
              <a:chExt cx="3148700" cy="16516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F0614FBF-8127-5F28-053B-3770E273016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19305" y="1757061"/>
                    <a:ext cx="3148700" cy="11406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F0614FBF-8127-5F28-053B-3770E273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19305" y="1757061"/>
                    <a:ext cx="3148700" cy="11406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ZoneTexte 7">
                <a:extLst>
                  <a:ext uri="{FF2B5EF4-FFF2-40B4-BE49-F238E27FC236}">
                    <a16:creationId xmlns:a16="http://schemas.microsoft.com/office/drawing/2014/main" id="{9513CE5C-2A06-EC50-A1EC-ADC98A533863}"/>
                  </a:ext>
                </a:extLst>
              </p:cNvPr>
              <p:cNvSpPr txBox="1"/>
              <p:nvPr/>
            </p:nvSpPr>
            <p:spPr bwMode="auto">
              <a:xfrm>
                <a:off x="1497321" y="3008647"/>
                <a:ext cx="19926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Loi de Paris</a:t>
                </a: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5B99A1E-51EC-BE39-970C-7F7D9FBCC498}"/>
                </a:ext>
              </a:extLst>
            </p:cNvPr>
            <p:cNvGrpSpPr/>
            <p:nvPr/>
          </p:nvGrpSpPr>
          <p:grpSpPr>
            <a:xfrm>
              <a:off x="4141475" y="1929993"/>
              <a:ext cx="3148700" cy="1786540"/>
              <a:chOff x="4068005" y="1929993"/>
              <a:chExt cx="3148700" cy="17865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31A6C27E-4176-48F5-FCD0-5DE6100E16E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068005" y="1929993"/>
                    <a:ext cx="3148700" cy="794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𝑝𝑙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31A6C27E-4176-48F5-FCD0-5DE6100E16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68005" y="1929993"/>
                    <a:ext cx="3148700" cy="794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ZoneTexte 7">
                <a:extLst>
                  <a:ext uri="{FF2B5EF4-FFF2-40B4-BE49-F238E27FC236}">
                    <a16:creationId xmlns:a16="http://schemas.microsoft.com/office/drawing/2014/main" id="{090837C0-DF32-CAF6-8DBB-8F897EAD82C9}"/>
                  </a:ext>
                </a:extLst>
              </p:cNvPr>
              <p:cNvSpPr txBox="1"/>
              <p:nvPr/>
            </p:nvSpPr>
            <p:spPr bwMode="auto">
              <a:xfrm>
                <a:off x="4646021" y="3008647"/>
                <a:ext cx="19926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Loi Coffin-Manson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1781B76B-CB64-B711-F5C8-BA88C03B4DAB}"/>
                </a:ext>
              </a:extLst>
            </p:cNvPr>
            <p:cNvGrpSpPr/>
            <p:nvPr/>
          </p:nvGrpSpPr>
          <p:grpSpPr>
            <a:xfrm>
              <a:off x="7363644" y="1916399"/>
              <a:ext cx="4741267" cy="1492358"/>
              <a:chOff x="7450732" y="1916399"/>
              <a:chExt cx="4741267" cy="14923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C93B2C3A-118D-35DD-ED96-510139EF6D6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450732" y="1916399"/>
                    <a:ext cx="4741267" cy="8219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C93B2C3A-118D-35DD-ED96-510139EF6D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50732" y="1916399"/>
                    <a:ext cx="4741267" cy="8219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7">
                <a:extLst>
                  <a:ext uri="{FF2B5EF4-FFF2-40B4-BE49-F238E27FC236}">
                    <a16:creationId xmlns:a16="http://schemas.microsoft.com/office/drawing/2014/main" id="{AE7C712A-3AC1-2FA1-2825-620BC1868DF1}"/>
                  </a:ext>
                </a:extLst>
              </p:cNvPr>
              <p:cNvSpPr txBox="1"/>
              <p:nvPr/>
            </p:nvSpPr>
            <p:spPr bwMode="auto">
              <a:xfrm>
                <a:off x="8825031" y="3008647"/>
                <a:ext cx="19926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Loi Dornic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0835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21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858832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Limites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CC3120C-65D4-BF36-4234-10E3BB1B71E2}"/>
              </a:ext>
            </a:extLst>
          </p:cNvPr>
          <p:cNvGrpSpPr/>
          <p:nvPr/>
        </p:nvGrpSpPr>
        <p:grpSpPr>
          <a:xfrm>
            <a:off x="503197" y="1757061"/>
            <a:ext cx="11185606" cy="1959472"/>
            <a:chOff x="919305" y="1757061"/>
            <a:chExt cx="11185606" cy="1959472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78DE3522-8986-7C23-154B-C697A193A29E}"/>
                </a:ext>
              </a:extLst>
            </p:cNvPr>
            <p:cNvGrpSpPr/>
            <p:nvPr/>
          </p:nvGrpSpPr>
          <p:grpSpPr>
            <a:xfrm>
              <a:off x="919305" y="1757061"/>
              <a:ext cx="3148700" cy="1651696"/>
              <a:chOff x="919305" y="1757061"/>
              <a:chExt cx="3148700" cy="16516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F0614FBF-8127-5F28-053B-3770E273016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19305" y="1757061"/>
                    <a:ext cx="3148700" cy="11406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F0614FBF-8127-5F28-053B-3770E273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19305" y="1757061"/>
                    <a:ext cx="3148700" cy="11406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ZoneTexte 7">
                <a:extLst>
                  <a:ext uri="{FF2B5EF4-FFF2-40B4-BE49-F238E27FC236}">
                    <a16:creationId xmlns:a16="http://schemas.microsoft.com/office/drawing/2014/main" id="{9513CE5C-2A06-EC50-A1EC-ADC98A533863}"/>
                  </a:ext>
                </a:extLst>
              </p:cNvPr>
              <p:cNvSpPr txBox="1"/>
              <p:nvPr/>
            </p:nvSpPr>
            <p:spPr bwMode="auto">
              <a:xfrm>
                <a:off x="1497321" y="3008647"/>
                <a:ext cx="19926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Loi de Paris</a:t>
                </a: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5B99A1E-51EC-BE39-970C-7F7D9FBCC498}"/>
                </a:ext>
              </a:extLst>
            </p:cNvPr>
            <p:cNvGrpSpPr/>
            <p:nvPr/>
          </p:nvGrpSpPr>
          <p:grpSpPr>
            <a:xfrm>
              <a:off x="4141475" y="1929993"/>
              <a:ext cx="3148700" cy="1786540"/>
              <a:chOff x="4068005" y="1929993"/>
              <a:chExt cx="3148700" cy="17865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31A6C27E-4176-48F5-FCD0-5DE6100E16E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068005" y="1929993"/>
                    <a:ext cx="3148700" cy="794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𝑝𝑙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31A6C27E-4176-48F5-FCD0-5DE6100E16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68005" y="1929993"/>
                    <a:ext cx="3148700" cy="794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ZoneTexte 7">
                <a:extLst>
                  <a:ext uri="{FF2B5EF4-FFF2-40B4-BE49-F238E27FC236}">
                    <a16:creationId xmlns:a16="http://schemas.microsoft.com/office/drawing/2014/main" id="{090837C0-DF32-CAF6-8DBB-8F897EAD82C9}"/>
                  </a:ext>
                </a:extLst>
              </p:cNvPr>
              <p:cNvSpPr txBox="1"/>
              <p:nvPr/>
            </p:nvSpPr>
            <p:spPr bwMode="auto">
              <a:xfrm>
                <a:off x="4646021" y="3008647"/>
                <a:ext cx="19926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Loi Coffin-Manson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1781B76B-CB64-B711-F5C8-BA88C03B4DAB}"/>
                </a:ext>
              </a:extLst>
            </p:cNvPr>
            <p:cNvGrpSpPr/>
            <p:nvPr/>
          </p:nvGrpSpPr>
          <p:grpSpPr>
            <a:xfrm>
              <a:off x="7363644" y="1916399"/>
              <a:ext cx="4741267" cy="1492358"/>
              <a:chOff x="7450732" y="1916399"/>
              <a:chExt cx="4741267" cy="14923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C93B2C3A-118D-35DD-ED96-510139EF6D6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450732" y="1916399"/>
                    <a:ext cx="4741267" cy="8219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C93B2C3A-118D-35DD-ED96-510139EF6D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50732" y="1916399"/>
                    <a:ext cx="4741267" cy="8219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7">
                <a:extLst>
                  <a:ext uri="{FF2B5EF4-FFF2-40B4-BE49-F238E27FC236}">
                    <a16:creationId xmlns:a16="http://schemas.microsoft.com/office/drawing/2014/main" id="{AE7C712A-3AC1-2FA1-2825-620BC1868DF1}"/>
                  </a:ext>
                </a:extLst>
              </p:cNvPr>
              <p:cNvSpPr txBox="1"/>
              <p:nvPr/>
            </p:nvSpPr>
            <p:spPr bwMode="auto">
              <a:xfrm>
                <a:off x="8825031" y="3008647"/>
                <a:ext cx="19926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Loi Dornic</a:t>
                </a:r>
              </a:p>
            </p:txBody>
          </p:sp>
        </p:grpSp>
      </p:grpSp>
      <p:sp>
        <p:nvSpPr>
          <p:cNvPr id="22" name="Accolade ouvrante 21">
            <a:extLst>
              <a:ext uri="{FF2B5EF4-FFF2-40B4-BE49-F238E27FC236}">
                <a16:creationId xmlns:a16="http://schemas.microsoft.com/office/drawing/2014/main" id="{C5309706-3937-FA7A-36C2-D7FFF0E3FEB3}"/>
              </a:ext>
            </a:extLst>
          </p:cNvPr>
          <p:cNvSpPr/>
          <p:nvPr/>
        </p:nvSpPr>
        <p:spPr>
          <a:xfrm rot="16200000">
            <a:off x="7189300" y="525830"/>
            <a:ext cx="498290" cy="6708804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68505886-C209-67DF-E5A8-916CA3E8D2D1}"/>
              </a:ext>
            </a:extLst>
          </p:cNvPr>
          <p:cNvSpPr txBox="1"/>
          <p:nvPr/>
        </p:nvSpPr>
        <p:spPr bwMode="auto">
          <a:xfrm>
            <a:off x="4550554" y="4166349"/>
            <a:ext cx="6846789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Calibri Light"/>
              </a:rPr>
              <a:t>Supposent un profil de mission en échelon périodique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Calibri Light"/>
              </a:rPr>
              <a:t>Ne tiennent  pas compte de la variation du contact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64021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22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6744194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Limites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CC3120C-65D4-BF36-4234-10E3BB1B71E2}"/>
              </a:ext>
            </a:extLst>
          </p:cNvPr>
          <p:cNvGrpSpPr/>
          <p:nvPr/>
        </p:nvGrpSpPr>
        <p:grpSpPr>
          <a:xfrm>
            <a:off x="503197" y="1757061"/>
            <a:ext cx="11185606" cy="1959472"/>
            <a:chOff x="919305" y="1757061"/>
            <a:chExt cx="11185606" cy="1959472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78DE3522-8986-7C23-154B-C697A193A29E}"/>
                </a:ext>
              </a:extLst>
            </p:cNvPr>
            <p:cNvGrpSpPr/>
            <p:nvPr/>
          </p:nvGrpSpPr>
          <p:grpSpPr>
            <a:xfrm>
              <a:off x="919305" y="1757061"/>
              <a:ext cx="3148700" cy="1651696"/>
              <a:chOff x="919305" y="1757061"/>
              <a:chExt cx="3148700" cy="165169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F0614FBF-8127-5F28-053B-3770E2730165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919305" y="1757061"/>
                    <a:ext cx="3148700" cy="1140633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fr-FR" sz="2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fr-FR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</m:d>
                            </m:e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1" name="ZoneTexte 10">
                    <a:extLst>
                      <a:ext uri="{FF2B5EF4-FFF2-40B4-BE49-F238E27FC236}">
                        <a16:creationId xmlns:a16="http://schemas.microsoft.com/office/drawing/2014/main" id="{F0614FBF-8127-5F28-053B-3770E273016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919305" y="1757061"/>
                    <a:ext cx="3148700" cy="11406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ZoneTexte 7">
                <a:extLst>
                  <a:ext uri="{FF2B5EF4-FFF2-40B4-BE49-F238E27FC236}">
                    <a16:creationId xmlns:a16="http://schemas.microsoft.com/office/drawing/2014/main" id="{9513CE5C-2A06-EC50-A1EC-ADC98A533863}"/>
                  </a:ext>
                </a:extLst>
              </p:cNvPr>
              <p:cNvSpPr txBox="1"/>
              <p:nvPr/>
            </p:nvSpPr>
            <p:spPr bwMode="auto">
              <a:xfrm>
                <a:off x="1497321" y="3008647"/>
                <a:ext cx="19926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Loi de Paris</a:t>
                </a:r>
              </a:p>
            </p:txBody>
          </p:sp>
        </p:grp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55B99A1E-51EC-BE39-970C-7F7D9FBCC498}"/>
                </a:ext>
              </a:extLst>
            </p:cNvPr>
            <p:cNvGrpSpPr/>
            <p:nvPr/>
          </p:nvGrpSpPr>
          <p:grpSpPr>
            <a:xfrm>
              <a:off x="4141475" y="1929993"/>
              <a:ext cx="3148700" cy="1786540"/>
              <a:chOff x="4068005" y="1929993"/>
              <a:chExt cx="3148700" cy="17865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31A6C27E-4176-48F5-FCD0-5DE6100E16E8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4068005" y="1929993"/>
                    <a:ext cx="3148700" cy="7947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2400" b="0" i="0" smtClean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  <m:sub>
                                      <m:r>
                                        <a:rPr lang="fr-FR" sz="2400" b="0" i="1" smtClean="0">
                                          <a:latin typeface="Cambria Math" panose="02040503050406030204" pitchFamily="18" charset="0"/>
                                        </a:rPr>
                                        <m:t>𝑝𝑙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3" name="ZoneTexte 12">
                    <a:extLst>
                      <a:ext uri="{FF2B5EF4-FFF2-40B4-BE49-F238E27FC236}">
                        <a16:creationId xmlns:a16="http://schemas.microsoft.com/office/drawing/2014/main" id="{31A6C27E-4176-48F5-FCD0-5DE6100E16E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4068005" y="1929993"/>
                    <a:ext cx="3148700" cy="79476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" name="ZoneTexte 7">
                <a:extLst>
                  <a:ext uri="{FF2B5EF4-FFF2-40B4-BE49-F238E27FC236}">
                    <a16:creationId xmlns:a16="http://schemas.microsoft.com/office/drawing/2014/main" id="{090837C0-DF32-CAF6-8DBB-8F897EAD82C9}"/>
                  </a:ext>
                </a:extLst>
              </p:cNvPr>
              <p:cNvSpPr txBox="1"/>
              <p:nvPr/>
            </p:nvSpPr>
            <p:spPr bwMode="auto">
              <a:xfrm>
                <a:off x="4646021" y="3008647"/>
                <a:ext cx="199266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Loi Coffin-Manson</a:t>
                </a:r>
              </a:p>
            </p:txBody>
          </p:sp>
        </p:grpSp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1781B76B-CB64-B711-F5C8-BA88C03B4DAB}"/>
                </a:ext>
              </a:extLst>
            </p:cNvPr>
            <p:cNvGrpSpPr/>
            <p:nvPr/>
          </p:nvGrpSpPr>
          <p:grpSpPr>
            <a:xfrm>
              <a:off x="7363644" y="1916399"/>
              <a:ext cx="4741267" cy="1492358"/>
              <a:chOff x="7450732" y="1916399"/>
              <a:chExt cx="4741267" cy="14923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C93B2C3A-118D-35DD-ED96-510139EF6D6D}"/>
                      </a:ext>
                    </a:extLst>
                  </p:cNvPr>
                  <p:cNvSpPr txBox="1"/>
                  <p:nvPr/>
                </p:nvSpPr>
                <p:spPr bwMode="auto">
                  <a:xfrm>
                    <a:off x="7450732" y="1916399"/>
                    <a:ext cx="4741267" cy="82195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𝑜𝑛</m:t>
                              </m:r>
                            </m:sub>
                            <m:sup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a:rPr lang="fr-FR" sz="24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oMath>
                      </m:oMathPara>
                    </a14:m>
                    <a:endParaRPr lang="fr-FR" sz="2400" dirty="0"/>
                  </a:p>
                </p:txBody>
              </p:sp>
            </mc:Choice>
            <mc:Fallback xmlns="">
              <p:sp>
                <p:nvSpPr>
                  <p:cNvPr id="15" name="ZoneTexte 14">
                    <a:extLst>
                      <a:ext uri="{FF2B5EF4-FFF2-40B4-BE49-F238E27FC236}">
                        <a16:creationId xmlns:a16="http://schemas.microsoft.com/office/drawing/2014/main" id="{C93B2C3A-118D-35DD-ED96-510139EF6D6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7450732" y="1916399"/>
                    <a:ext cx="4741267" cy="82195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ZoneTexte 7">
                <a:extLst>
                  <a:ext uri="{FF2B5EF4-FFF2-40B4-BE49-F238E27FC236}">
                    <a16:creationId xmlns:a16="http://schemas.microsoft.com/office/drawing/2014/main" id="{AE7C712A-3AC1-2FA1-2825-620BC1868DF1}"/>
                  </a:ext>
                </a:extLst>
              </p:cNvPr>
              <p:cNvSpPr txBox="1"/>
              <p:nvPr/>
            </p:nvSpPr>
            <p:spPr bwMode="auto">
              <a:xfrm>
                <a:off x="8825031" y="3008647"/>
                <a:ext cx="19926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Loi Dornic</a:t>
                </a:r>
              </a:p>
            </p:txBody>
          </p:sp>
        </p:grpSp>
      </p:grp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5A077712-610F-0C35-E9B2-A82EE917252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25721" y="2557238"/>
            <a:ext cx="1761395" cy="1982827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C3E3933-A948-8A9A-8F25-201476A6B46E}"/>
                  </a:ext>
                </a:extLst>
              </p:cNvPr>
              <p:cNvSpPr txBox="1"/>
              <p:nvPr/>
            </p:nvSpPr>
            <p:spPr bwMode="auto">
              <a:xfrm>
                <a:off x="4490518" y="4135289"/>
                <a:ext cx="6846789" cy="1697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2400" dirty="0">
                    <a:latin typeface="Calibri Light"/>
                  </a:rPr>
                  <a:t> est une fonction (inconnue)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400" dirty="0">
                  <a:latin typeface="Calibri Ligh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Calibri Light"/>
                  </a:rPr>
                  <a:t>=&gt; Equation difficile à intégrer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sz="24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0C3E3933-A948-8A9A-8F25-201476A6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90518" y="4135289"/>
                <a:ext cx="6846789" cy="1697068"/>
              </a:xfrm>
              <a:prstGeom prst="rect">
                <a:avLst/>
              </a:prstGeom>
              <a:blipFill>
                <a:blip r:embed="rId5"/>
                <a:stretch>
                  <a:fillRect l="-12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1160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PLAN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23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3E76AC-14D5-5109-A85A-5D9F8A166E4B}"/>
              </a:ext>
            </a:extLst>
          </p:cNvPr>
          <p:cNvSpPr txBox="1"/>
          <p:nvPr/>
        </p:nvSpPr>
        <p:spPr bwMode="auto">
          <a:xfrm>
            <a:off x="1280159" y="1011509"/>
            <a:ext cx="6431281" cy="487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Introduction</a:t>
            </a: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 Light"/>
              </a:rPr>
              <a:t>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Modélisation physique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latin typeface="Calibri Light"/>
              </a:rPr>
              <a:t>Simulations numériques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Modèles de prédiction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288141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SIMULATIONS NUMERIQUES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24</a:t>
            </a:fld>
            <a:endParaRPr lang="fr-FR" dirty="0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986755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Inférence des grandeurs mécaniques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Modélisation d’une fissure de longueur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blipFill>
                <a:blip r:embed="rId2"/>
                <a:stretch>
                  <a:fillRect t="-5172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ED9D76B4-4CFC-D93A-8581-A79C181D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/>
              <p:nvPr/>
            </p:nvSpPr>
            <p:spPr>
              <a:xfrm>
                <a:off x="674914" y="1990741"/>
                <a:ext cx="6738322" cy="588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Réduire le contact selon la longueur de fissure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1990741"/>
                <a:ext cx="6738322" cy="588110"/>
              </a:xfrm>
              <a:prstGeom prst="rect">
                <a:avLst/>
              </a:prstGeom>
              <a:blipFill>
                <a:blip r:embed="rId4"/>
                <a:stretch>
                  <a:fillRect l="-1267" b="-23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939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SIMULATIONS NUMERIQUES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25</a:t>
            </a:fld>
            <a:endParaRPr lang="fr-FR" dirty="0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8324370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Inférence des grandeurs mécaniques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Modélisation d’une fissure de longueur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blipFill>
                <a:blip r:embed="rId2"/>
                <a:stretch>
                  <a:fillRect t="-5172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ED9D76B4-4CFC-D93A-8581-A79C181D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/>
              <p:nvPr/>
            </p:nvSpPr>
            <p:spPr>
              <a:xfrm>
                <a:off x="674914" y="1990741"/>
                <a:ext cx="6738322" cy="1142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Réduire le contact selon la longueur de fissure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4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Injecter un courant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dans le module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1990741"/>
                <a:ext cx="6738322" cy="1142108"/>
              </a:xfrm>
              <a:prstGeom prst="rect">
                <a:avLst/>
              </a:prstGeom>
              <a:blipFill>
                <a:blip r:embed="rId4"/>
                <a:stretch>
                  <a:fillRect l="-1267"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405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SIMULATIONS NUMERIQUES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26</a:t>
            </a:fld>
            <a:endParaRPr lang="fr-FR" dirty="0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519831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Inférence des grandeurs mécaniques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Modélisation d’une fissure de longueur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blipFill>
                <a:blip r:embed="rId2"/>
                <a:stretch>
                  <a:fillRect t="-5172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ED9D76B4-4CFC-D93A-8581-A79C181D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/>
              <p:nvPr/>
            </p:nvSpPr>
            <p:spPr>
              <a:xfrm>
                <a:off x="674914" y="1990741"/>
                <a:ext cx="6738322" cy="16970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Réduire le contact selon la longueur de fissure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4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Injecter un courant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dans le module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Obtenir le profil de température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1990741"/>
                <a:ext cx="6738322" cy="1697068"/>
              </a:xfrm>
              <a:prstGeom prst="rect">
                <a:avLst/>
              </a:prstGeom>
              <a:blipFill>
                <a:blip r:embed="rId4"/>
                <a:stretch>
                  <a:fillRect l="-1267" b="-75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0997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SIMULATIONS NUMERIQUES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27</a:t>
            </a:fld>
            <a:endParaRPr lang="fr-FR" dirty="0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219126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Inférence des grandeurs mécaniques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Modélisation d’une fissure de longueur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blipFill>
                <a:blip r:embed="rId2"/>
                <a:stretch>
                  <a:fillRect t="-5172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ED9D76B4-4CFC-D93A-8581-A79C181D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/>
              <p:nvPr/>
            </p:nvSpPr>
            <p:spPr>
              <a:xfrm>
                <a:off x="674914" y="1990741"/>
                <a:ext cx="6738322" cy="28041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Réduire le contact selon la longueur de fissure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4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Injecter un courant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dans le module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Obtenir le profil de température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Récupérer les quantités d’intérêt (Déplacement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>
                    <a:latin typeface="+mj-lt"/>
                  </a:rPr>
                  <a:t>, Déformation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400" dirty="0">
                    <a:latin typeface="+mj-lt"/>
                  </a:rPr>
                  <a:t>, Contrainte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400" dirty="0">
                    <a:latin typeface="+mj-lt"/>
                  </a:rPr>
                  <a:t> etc.) 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1990741"/>
                <a:ext cx="6738322" cy="2804101"/>
              </a:xfrm>
              <a:prstGeom prst="rect">
                <a:avLst/>
              </a:prstGeom>
              <a:blipFill>
                <a:blip r:embed="rId4"/>
                <a:stretch>
                  <a:fillRect l="-1267" r="-1448" b="-4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181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SIMULATIONS NUMERIQUES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28</a:t>
            </a:fld>
            <a:endParaRPr lang="fr-FR" dirty="0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2154820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Inférence des grandeurs mécaniques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Modélisation d’une fissure de longueur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blipFill>
                <a:blip r:embed="rId2"/>
                <a:stretch>
                  <a:fillRect t="-5172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ED9D76B4-4CFC-D93A-8581-A79C181D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/>
              <p:nvPr/>
            </p:nvSpPr>
            <p:spPr>
              <a:xfrm>
                <a:off x="674914" y="1990741"/>
                <a:ext cx="6738322" cy="3912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Réduire le contact selon la longueur de fissure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4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Injecter un courant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dans le module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Obtenir le profil de température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Récupérer les quantités d’intérêt (Déplacement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>
                    <a:latin typeface="+mj-lt"/>
                  </a:rPr>
                  <a:t>, Déformation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400" dirty="0">
                    <a:latin typeface="+mj-lt"/>
                  </a:rPr>
                  <a:t>, Contrainte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400" dirty="0">
                    <a:latin typeface="+mj-lt"/>
                  </a:rPr>
                  <a:t> etc.) 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Répéter pour chaque cycle en inférant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correspondante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1990741"/>
                <a:ext cx="6738322" cy="3912097"/>
              </a:xfrm>
              <a:prstGeom prst="rect">
                <a:avLst/>
              </a:prstGeom>
              <a:blipFill>
                <a:blip r:embed="rId4"/>
                <a:stretch>
                  <a:fillRect l="-1267" r="-1810" b="-2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46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1716283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8CE315-79AE-A65B-B1B2-C3FC1A508768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Contexte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EEB5D7B7-6ADF-FC8B-2ADF-173984B55A94}"/>
              </a:ext>
            </a:extLst>
          </p:cNvPr>
          <p:cNvGrpSpPr/>
          <p:nvPr/>
        </p:nvGrpSpPr>
        <p:grpSpPr>
          <a:xfrm>
            <a:off x="6897514" y="3156862"/>
            <a:ext cx="5134179" cy="2611299"/>
            <a:chOff x="5572942" y="3442831"/>
            <a:chExt cx="6262943" cy="2744686"/>
          </a:xfrm>
        </p:grpSpPr>
        <p:pic>
          <p:nvPicPr>
            <p:cNvPr id="4" name="Image 3" descr="Une image contenant croquis, diagramme, texte, ligne&#10;&#10;Description générée automatiquement">
              <a:extLst>
                <a:ext uri="{FF2B5EF4-FFF2-40B4-BE49-F238E27FC236}">
                  <a16:creationId xmlns:a16="http://schemas.microsoft.com/office/drawing/2014/main" id="{5826FAF5-11DB-54F8-7A35-8472A07367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942" y="3442831"/>
              <a:ext cx="6262943" cy="2286351"/>
            </a:xfrm>
            <a:prstGeom prst="rect">
              <a:avLst/>
            </a:prstGeom>
          </p:spPr>
        </p:pic>
        <p:sp>
          <p:nvSpPr>
            <p:cNvPr id="9" name="TextShape 3">
              <a:extLst>
                <a:ext uri="{FF2B5EF4-FFF2-40B4-BE49-F238E27FC236}">
                  <a16:creationId xmlns:a16="http://schemas.microsoft.com/office/drawing/2014/main" id="{F0017BAB-190B-396A-C93C-B4CEA2D2D8B0}"/>
                </a:ext>
              </a:extLst>
            </p:cNvPr>
            <p:cNvSpPr/>
            <p:nvPr/>
          </p:nvSpPr>
          <p:spPr>
            <a:xfrm>
              <a:off x="5604352" y="5723357"/>
              <a:ext cx="6200121" cy="46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 dirty="0">
                  <a:solidFill>
                    <a:srgbClr val="000000"/>
                  </a:solidFill>
                  <a:latin typeface="+mj-lt"/>
                  <a:ea typeface="DejaVu Sans"/>
                </a:rPr>
                <a:t>Architecture d’un module de puissance [1]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33104E7-7B7B-3ADF-41FA-772A3B6BC426}"/>
                  </a:ext>
                </a:extLst>
              </p:cNvPr>
              <p:cNvSpPr txBox="1"/>
              <p:nvPr/>
            </p:nvSpPr>
            <p:spPr bwMode="auto">
              <a:xfrm>
                <a:off x="565580" y="2122770"/>
                <a:ext cx="6109539" cy="4001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Calibri Light"/>
                  </a:rPr>
                  <a:t>Etudier la fiabilité des modules de puissance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Calibri Light"/>
                  </a:rPr>
                  <a:t>Problème multidisciplinaire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fr-FR" sz="2400" dirty="0">
                    <a:latin typeface="Calibri Light"/>
                  </a:rPr>
                  <a:t> : durée de vie totale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FR" sz="2400" dirty="0">
                    <a:latin typeface="Calibri Light"/>
                  </a:rPr>
                  <a:t> : durée d’utilisation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fr-FR" sz="2400" dirty="0">
                    <a:latin typeface="Calibri Light"/>
                  </a:rPr>
                  <a:t> : durée de vie restante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latin typeface="Calibri Ligh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33104E7-7B7B-3ADF-41FA-772A3B6BC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5580" y="2122770"/>
                <a:ext cx="6109539" cy="4001929"/>
              </a:xfrm>
              <a:prstGeom prst="rect">
                <a:avLst/>
              </a:prstGeom>
              <a:blipFill>
                <a:blip r:embed="rId3"/>
                <a:stretch>
                  <a:fillRect l="-1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30213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SIMULATIONS NUMERIQUES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29</a:t>
            </a:fld>
            <a:endParaRPr lang="fr-FR" dirty="0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6632955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Inférence des grandeurs mécaniques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/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000" dirty="0">
                    <a:latin typeface="+mj-lt"/>
                  </a:rPr>
                  <a:t>Modélisation d’une fissure de longueur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03D16207-72CE-212E-827E-57CE52E41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3236" y="5436212"/>
                <a:ext cx="4356969" cy="707886"/>
              </a:xfrm>
              <a:prstGeom prst="rect">
                <a:avLst/>
              </a:prstGeom>
              <a:blipFill>
                <a:blip r:embed="rId2"/>
                <a:stretch>
                  <a:fillRect t="-5172" r="-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A diagram of an electrical contact lens&#10;&#10;Description automatically generated">
            <a:extLst>
              <a:ext uri="{FF2B5EF4-FFF2-40B4-BE49-F238E27FC236}">
                <a16:creationId xmlns:a16="http://schemas.microsoft.com/office/drawing/2014/main" id="{ED9D76B4-4CFC-D93A-8581-A79C181DC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36" y="2150477"/>
            <a:ext cx="4356969" cy="3166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/>
              <p:nvPr/>
            </p:nvSpPr>
            <p:spPr>
              <a:xfrm>
                <a:off x="674914" y="1990741"/>
                <a:ext cx="6738322" cy="39120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Réduire le contact selon la longueur de fissure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fr-FR" sz="24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Injecter un courant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𝑙𝑜𝑎𝑑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dans le module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Obtenir le profil de température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Récupérer les quantités d’intérêt (Déplacement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fr-FR" sz="2400" dirty="0">
                    <a:latin typeface="+mj-lt"/>
                  </a:rPr>
                  <a:t>, Déformation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fr-FR" sz="2400" dirty="0">
                    <a:latin typeface="+mj-lt"/>
                  </a:rPr>
                  <a:t>, Contrainte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fr-FR" sz="2400" dirty="0">
                    <a:latin typeface="+mj-lt"/>
                  </a:rPr>
                  <a:t> etc.) 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Répéter pour </a:t>
                </a:r>
                <a:r>
                  <a:rPr lang="fr-FR" sz="2400" strike="sngStrike" dirty="0">
                    <a:solidFill>
                      <a:srgbClr val="FF0000"/>
                    </a:solidFill>
                    <a:latin typeface="+mj-lt"/>
                  </a:rPr>
                  <a:t>chaque cycle</a:t>
                </a:r>
                <a:r>
                  <a:rPr lang="fr-FR" sz="2400" dirty="0">
                    <a:latin typeface="+mj-lt"/>
                  </a:rPr>
                  <a:t> en inférant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correspondante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E8FA503C-1CFB-3348-F84B-1433561F0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14" y="1990741"/>
                <a:ext cx="6738322" cy="3912097"/>
              </a:xfrm>
              <a:prstGeom prst="rect">
                <a:avLst/>
              </a:prstGeom>
              <a:blipFill>
                <a:blip r:embed="rId4"/>
                <a:stretch>
                  <a:fillRect l="-1267" r="-1810" b="-28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7694FF0-9F44-86E3-42ED-EABD417DCC12}"/>
              </a:ext>
            </a:extLst>
          </p:cNvPr>
          <p:cNvCxnSpPr/>
          <p:nvPr/>
        </p:nvCxnSpPr>
        <p:spPr>
          <a:xfrm flipH="1" flipV="1">
            <a:off x="4212771" y="5317060"/>
            <a:ext cx="936172" cy="4305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4C287BA-5AAF-692B-1018-F9F2F103A664}"/>
              </a:ext>
            </a:extLst>
          </p:cNvPr>
          <p:cNvSpPr txBox="1"/>
          <p:nvPr/>
        </p:nvSpPr>
        <p:spPr>
          <a:xfrm>
            <a:off x="5290457" y="5637447"/>
            <a:ext cx="13171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FF0000"/>
                </a:solidFill>
                <a:latin typeface="+mj-lt"/>
              </a:rPr>
              <a:t>Coûteux</a:t>
            </a:r>
            <a:r>
              <a:rPr lang="fr-FR" sz="1800" dirty="0">
                <a:latin typeface="+mj-lt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23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PLAN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30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3E76AC-14D5-5109-A85A-5D9F8A166E4B}"/>
              </a:ext>
            </a:extLst>
          </p:cNvPr>
          <p:cNvSpPr txBox="1"/>
          <p:nvPr/>
        </p:nvSpPr>
        <p:spPr bwMode="auto">
          <a:xfrm>
            <a:off x="1280159" y="1011509"/>
            <a:ext cx="6431281" cy="487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Introduction</a:t>
            </a: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 Light"/>
              </a:rPr>
              <a:t>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Modélisation physique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Simulations numériques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latin typeface="Calibri Light"/>
              </a:rPr>
              <a:t>Modèles de prédiction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42140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MODELES DE PREDICTION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31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233761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Premier couplage physique-données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8125F690-6C00-6584-BEBE-218AB49645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336408"/>
                  </p:ext>
                </p:extLst>
              </p:nvPr>
            </p:nvGraphicFramePr>
            <p:xfrm>
              <a:off x="1045028" y="2054498"/>
              <a:ext cx="5192485" cy="4124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497">
                      <a:extLst>
                        <a:ext uri="{9D8B030D-6E8A-4147-A177-3AD203B41FA5}">
                          <a16:colId xmlns:a16="http://schemas.microsoft.com/office/drawing/2014/main" val="42029275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3396959162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851317831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68012088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2637594348"/>
                        </a:ext>
                      </a:extLst>
                    </a:gridCol>
                  </a:tblGrid>
                  <a:tr h="6011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𝒍𝒐𝒂𝒅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1993"/>
                      </a:ext>
                    </a:extLst>
                  </a:tr>
                  <a:tr h="772897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53632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57635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847288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07346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62952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58251"/>
                      </a:ext>
                    </a:extLst>
                  </a:tr>
                  <a:tr h="772897"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60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8125F690-6C00-6584-BEBE-218AB49645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61336408"/>
                  </p:ext>
                </p:extLst>
              </p:nvPr>
            </p:nvGraphicFramePr>
            <p:xfrm>
              <a:off x="1045028" y="2054498"/>
              <a:ext cx="5192485" cy="4124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497">
                      <a:extLst>
                        <a:ext uri="{9D8B030D-6E8A-4147-A177-3AD203B41FA5}">
                          <a16:colId xmlns:a16="http://schemas.microsoft.com/office/drawing/2014/main" val="42029275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3396959162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851317831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68012088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26375943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85" t="-1905" r="-401170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1176" t="-1905" r="-303529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905" r="-20175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1765" t="-1905" r="-10294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99415" t="-1905" r="-2339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199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53632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57635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847288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07346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62952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5825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6092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4608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MODELES DE PREDICTION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32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8446058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Premier couplage physique-données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8125F690-6C00-6584-BEBE-218AB49645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5028" y="2054498"/>
              <a:ext cx="5192485" cy="4124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497">
                      <a:extLst>
                        <a:ext uri="{9D8B030D-6E8A-4147-A177-3AD203B41FA5}">
                          <a16:colId xmlns:a16="http://schemas.microsoft.com/office/drawing/2014/main" val="42029275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3396959162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851317831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68012088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2637594348"/>
                        </a:ext>
                      </a:extLst>
                    </a:gridCol>
                  </a:tblGrid>
                  <a:tr h="6011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𝒍𝒐𝒂𝒅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1993"/>
                      </a:ext>
                    </a:extLst>
                  </a:tr>
                  <a:tr h="772897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53632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57635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847288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07346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62952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58251"/>
                      </a:ext>
                    </a:extLst>
                  </a:tr>
                  <a:tr h="772897"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60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8125F690-6C00-6584-BEBE-218AB49645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5028" y="2054498"/>
              <a:ext cx="5192485" cy="4124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497">
                      <a:extLst>
                        <a:ext uri="{9D8B030D-6E8A-4147-A177-3AD203B41FA5}">
                          <a16:colId xmlns:a16="http://schemas.microsoft.com/office/drawing/2014/main" val="42029275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3396959162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851317831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68012088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26375943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85" t="-1905" r="-401170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1176" t="-1905" r="-303529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905" r="-20175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1765" t="-1905" r="-10294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99415" t="-1905" r="-2339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199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53632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57635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847288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07346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62952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5825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609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D61C193-507D-D5C3-2488-58A9FB30A8F1}"/>
              </a:ext>
            </a:extLst>
          </p:cNvPr>
          <p:cNvCxnSpPr/>
          <p:nvPr/>
        </p:nvCxnSpPr>
        <p:spPr>
          <a:xfrm>
            <a:off x="6335486" y="4180114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00D653E1-BA43-6E7B-D19D-A8B4121533CC}"/>
              </a:ext>
            </a:extLst>
          </p:cNvPr>
          <p:cNvSpPr/>
          <p:nvPr/>
        </p:nvSpPr>
        <p:spPr>
          <a:xfrm>
            <a:off x="8479971" y="2117681"/>
            <a:ext cx="511629" cy="4124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357F6B-2EB8-A029-8D56-DA60EE480BC3}"/>
              </a:ext>
            </a:extLst>
          </p:cNvPr>
          <p:cNvSpPr txBox="1"/>
          <p:nvPr/>
        </p:nvSpPr>
        <p:spPr>
          <a:xfrm>
            <a:off x="6689270" y="3652059"/>
            <a:ext cx="133894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800" dirty="0">
                <a:latin typeface="+mj-lt"/>
              </a:rPr>
              <a:t>Régression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E17C86-5782-53C1-DAAF-EDE1F4526F6A}"/>
              </a:ext>
            </a:extLst>
          </p:cNvPr>
          <p:cNvSpPr txBox="1"/>
          <p:nvPr/>
        </p:nvSpPr>
        <p:spPr>
          <a:xfrm>
            <a:off x="8684086" y="2380877"/>
            <a:ext cx="29092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j-lt"/>
              </a:rPr>
              <a:t>Régression polynomiale</a:t>
            </a:r>
            <a:endParaRPr lang="fr-FR" sz="18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j-lt"/>
              </a:rPr>
              <a:t>Support </a:t>
            </a:r>
            <a:r>
              <a:rPr lang="fr-FR" dirty="0" err="1">
                <a:latin typeface="+mj-lt"/>
              </a:rPr>
              <a:t>vector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regression</a:t>
            </a:r>
            <a:endParaRPr lang="fr-FR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1800" dirty="0">
                <a:latin typeface="+mj-lt"/>
              </a:rPr>
              <a:t>For</a:t>
            </a:r>
            <a:r>
              <a:rPr lang="fr-FR" dirty="0">
                <a:latin typeface="+mj-lt"/>
              </a:rPr>
              <a:t>êt aléatoire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1800" dirty="0">
                <a:latin typeface="+mj-lt"/>
              </a:rPr>
              <a:t>Réseaux de neurones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j-lt"/>
              </a:rPr>
              <a:t>Etc. </a:t>
            </a:r>
            <a:endParaRPr lang="fr-FR" sz="1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16527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MODELES DE PREDICTION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33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550705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Premier couplage physique-données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8125F690-6C00-6584-BEBE-218AB49645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5028" y="2054498"/>
              <a:ext cx="5192485" cy="4124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497">
                      <a:extLst>
                        <a:ext uri="{9D8B030D-6E8A-4147-A177-3AD203B41FA5}">
                          <a16:colId xmlns:a16="http://schemas.microsoft.com/office/drawing/2014/main" val="42029275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3396959162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851317831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68012088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2637594348"/>
                        </a:ext>
                      </a:extLst>
                    </a:gridCol>
                  </a:tblGrid>
                  <a:tr h="601142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fr-FR" b="1" i="1" smtClean="0">
                                        <a:latin typeface="Cambria Math" panose="02040503050406030204" pitchFamily="18" charset="0"/>
                                      </a:rPr>
                                      <m:t>𝒍𝒐𝒂𝒅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1" i="1" smtClean="0">
                                    <a:latin typeface="Cambria Math" panose="02040503050406030204" pitchFamily="18" charset="0"/>
                                  </a:rPr>
                                  <m:t>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𝝈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3701993"/>
                      </a:ext>
                    </a:extLst>
                  </a:tr>
                  <a:tr h="772897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53632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57635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847288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07346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62952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58251"/>
                      </a:ext>
                    </a:extLst>
                  </a:tr>
                  <a:tr h="772897"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609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au 3">
                <a:extLst>
                  <a:ext uri="{FF2B5EF4-FFF2-40B4-BE49-F238E27FC236}">
                    <a16:creationId xmlns:a16="http://schemas.microsoft.com/office/drawing/2014/main" id="{8125F690-6C00-6584-BEBE-218AB49645F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045028" y="2054498"/>
              <a:ext cx="5192485" cy="412486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38497">
                      <a:extLst>
                        <a:ext uri="{9D8B030D-6E8A-4147-A177-3AD203B41FA5}">
                          <a16:colId xmlns:a16="http://schemas.microsoft.com/office/drawing/2014/main" val="42029275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3396959162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851317831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680120884"/>
                        </a:ext>
                      </a:extLst>
                    </a:gridCol>
                    <a:gridCol w="1038497">
                      <a:extLst>
                        <a:ext uri="{9D8B030D-6E8A-4147-A177-3AD203B41FA5}">
                          <a16:colId xmlns:a16="http://schemas.microsoft.com/office/drawing/2014/main" val="2637594348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85" t="-1905" r="-401170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1176" t="-1905" r="-303529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905" r="-201754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01765" t="-1905" r="-102941" b="-54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399415" t="-1905" r="-2339" b="-54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70199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7253632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77257635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07847288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63073460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92562952"/>
                      </a:ext>
                    </a:extLst>
                  </a:tr>
                  <a:tr h="3677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+mn-lt"/>
                            </a:rPr>
                            <a:t>…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55825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 err="1">
                              <a:latin typeface="+mn-lt"/>
                            </a:rPr>
                            <a:t>Choisie</a:t>
                          </a:r>
                          <a:r>
                            <a:rPr lang="en-US" sz="1600" dirty="0">
                              <a:latin typeface="+mn-lt"/>
                            </a:rPr>
                            <a:t> au </a:t>
                          </a:r>
                          <a:r>
                            <a:rPr lang="en-US" sz="1600" dirty="0" err="1">
                              <a:latin typeface="+mn-lt"/>
                            </a:rPr>
                            <a:t>préalable</a:t>
                          </a:r>
                          <a:r>
                            <a:rPr lang="en-US" sz="1600" dirty="0">
                              <a:latin typeface="+mn-lt"/>
                            </a:rPr>
                            <a:t> </a:t>
                          </a:r>
                        </a:p>
                        <a:p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600" dirty="0" err="1">
                              <a:latin typeface="+mn-lt"/>
                            </a:rPr>
                            <a:t>Simulée</a:t>
                          </a:r>
                          <a:endParaRPr lang="en-US" sz="1600" dirty="0">
                            <a:latin typeface="+mn-lt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8086092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D61C193-507D-D5C3-2488-58A9FB30A8F1}"/>
              </a:ext>
            </a:extLst>
          </p:cNvPr>
          <p:cNvCxnSpPr/>
          <p:nvPr/>
        </p:nvCxnSpPr>
        <p:spPr>
          <a:xfrm>
            <a:off x="6335486" y="4180114"/>
            <a:ext cx="18614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ccolade ouvrante 9">
            <a:extLst>
              <a:ext uri="{FF2B5EF4-FFF2-40B4-BE49-F238E27FC236}">
                <a16:creationId xmlns:a16="http://schemas.microsoft.com/office/drawing/2014/main" id="{00D653E1-BA43-6E7B-D19D-A8B4121533CC}"/>
              </a:ext>
            </a:extLst>
          </p:cNvPr>
          <p:cNvSpPr/>
          <p:nvPr/>
        </p:nvSpPr>
        <p:spPr>
          <a:xfrm>
            <a:off x="8479971" y="2117681"/>
            <a:ext cx="511629" cy="412486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5357F6B-2EB8-A029-8D56-DA60EE480BC3}"/>
              </a:ext>
            </a:extLst>
          </p:cNvPr>
          <p:cNvSpPr txBox="1"/>
          <p:nvPr/>
        </p:nvSpPr>
        <p:spPr>
          <a:xfrm>
            <a:off x="6689270" y="3652059"/>
            <a:ext cx="1338943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1800" dirty="0">
                <a:latin typeface="+mj-lt"/>
              </a:rPr>
              <a:t>Régression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1E17C86-5782-53C1-DAAF-EDE1F4526F6A}"/>
              </a:ext>
            </a:extLst>
          </p:cNvPr>
          <p:cNvSpPr txBox="1"/>
          <p:nvPr/>
        </p:nvSpPr>
        <p:spPr>
          <a:xfrm>
            <a:off x="8684086" y="2380877"/>
            <a:ext cx="290920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j-lt"/>
              </a:rPr>
              <a:t>Régression polynomiale</a:t>
            </a:r>
            <a:endParaRPr lang="fr-FR" sz="1800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j-lt"/>
              </a:rPr>
              <a:t>Support </a:t>
            </a:r>
            <a:r>
              <a:rPr lang="fr-FR" dirty="0" err="1">
                <a:latin typeface="+mj-lt"/>
              </a:rPr>
              <a:t>vector</a:t>
            </a:r>
            <a:r>
              <a:rPr lang="fr-FR" dirty="0">
                <a:latin typeface="+mj-lt"/>
              </a:rPr>
              <a:t> </a:t>
            </a:r>
            <a:r>
              <a:rPr lang="fr-FR" dirty="0" err="1">
                <a:latin typeface="+mj-lt"/>
              </a:rPr>
              <a:t>regression</a:t>
            </a:r>
            <a:endParaRPr lang="fr-FR" dirty="0">
              <a:latin typeface="+mj-l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1800" dirty="0">
                <a:latin typeface="+mj-lt"/>
              </a:rPr>
              <a:t>For</a:t>
            </a:r>
            <a:r>
              <a:rPr lang="fr-FR" dirty="0">
                <a:latin typeface="+mj-lt"/>
              </a:rPr>
              <a:t>êt aléatoire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1800" dirty="0">
                <a:latin typeface="+mj-lt"/>
              </a:rPr>
              <a:t>Réseaux de neurones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j-lt"/>
              </a:rPr>
              <a:t>Etc. </a:t>
            </a:r>
            <a:endParaRPr lang="fr-FR" sz="18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7DAC4A-41F8-A3BA-C397-6B09BF73841E}"/>
              </a:ext>
            </a:extLst>
          </p:cNvPr>
          <p:cNvSpPr/>
          <p:nvPr/>
        </p:nvSpPr>
        <p:spPr>
          <a:xfrm>
            <a:off x="9002486" y="3713537"/>
            <a:ext cx="2155372" cy="3848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F998A40-C40E-10AC-4550-18045494F2CE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9797143" y="4098372"/>
            <a:ext cx="283029" cy="5715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7DE596C-3B80-81F4-C99A-96CE75B1B66A}"/>
              </a:ext>
            </a:extLst>
          </p:cNvPr>
          <p:cNvSpPr txBox="1"/>
          <p:nvPr/>
        </p:nvSpPr>
        <p:spPr>
          <a:xfrm>
            <a:off x="8735785" y="4660140"/>
            <a:ext cx="305344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dirty="0">
                <a:solidFill>
                  <a:srgbClr val="FF0000"/>
                </a:solidFill>
                <a:latin typeface="+mj-lt"/>
              </a:rPr>
              <a:t>Possibilité d’accélérer la convergence à l’aide des formules physiques</a:t>
            </a:r>
          </a:p>
        </p:txBody>
      </p:sp>
    </p:spTree>
    <p:extLst>
      <p:ext uri="{BB962C8B-B14F-4D97-AF65-F5344CB8AC3E}">
        <p14:creationId xmlns:p14="http://schemas.microsoft.com/office/powerpoint/2010/main" val="40728895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MODELES DE PREDICTION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34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372080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Prédictions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51C4842-D255-2530-4FA8-CB5E2120D20E}"/>
              </a:ext>
            </a:extLst>
          </p:cNvPr>
          <p:cNvSpPr/>
          <p:nvPr/>
        </p:nvSpPr>
        <p:spPr>
          <a:xfrm>
            <a:off x="5431972" y="1018797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/>
              <p:nvPr/>
            </p:nvSpPr>
            <p:spPr>
              <a:xfrm>
                <a:off x="5800022" y="1436604"/>
                <a:ext cx="5919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022" y="1436604"/>
                <a:ext cx="5919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60258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MODELES DE PREDICTION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35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219126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Prédictions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51C4842-D255-2530-4FA8-CB5E2120D20E}"/>
              </a:ext>
            </a:extLst>
          </p:cNvPr>
          <p:cNvSpPr/>
          <p:nvPr/>
        </p:nvSpPr>
        <p:spPr>
          <a:xfrm>
            <a:off x="5431972" y="1018797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78BD9AD-9A0C-3A83-F6EE-56DAEF8AD4F9}"/>
              </a:ext>
            </a:extLst>
          </p:cNvPr>
          <p:cNvSpPr/>
          <p:nvPr/>
        </p:nvSpPr>
        <p:spPr bwMode="auto">
          <a:xfrm>
            <a:off x="8338457" y="2764972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/>
              <p:nvPr/>
            </p:nvSpPr>
            <p:spPr>
              <a:xfrm>
                <a:off x="5800022" y="1436604"/>
                <a:ext cx="5919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022" y="1436604"/>
                <a:ext cx="5919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E14090-F0AE-B03A-F222-0CEB4C026132}"/>
                  </a:ext>
                </a:extLst>
              </p:cNvPr>
              <p:cNvSpPr txBox="1"/>
              <p:nvPr/>
            </p:nvSpPr>
            <p:spPr bwMode="auto">
              <a:xfrm>
                <a:off x="8802462" y="3182779"/>
                <a:ext cx="4000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E14090-F0AE-B03A-F222-0CEB4C02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2462" y="3182779"/>
                <a:ext cx="40004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1B33B555-769B-ACE7-E61F-348E639E9607}"/>
              </a:ext>
            </a:extLst>
          </p:cNvPr>
          <p:cNvCxnSpPr>
            <a:cxnSpLocks/>
            <a:stCxn id="13" idx="6"/>
            <a:endCxn id="15" idx="0"/>
          </p:cNvCxnSpPr>
          <p:nvPr/>
        </p:nvCxnSpPr>
        <p:spPr>
          <a:xfrm>
            <a:off x="6760029" y="1682826"/>
            <a:ext cx="2242457" cy="1082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9361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MODELES DE PREDICTION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36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2132091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Prédictions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51C4842-D255-2530-4FA8-CB5E2120D20E}"/>
              </a:ext>
            </a:extLst>
          </p:cNvPr>
          <p:cNvSpPr/>
          <p:nvPr/>
        </p:nvSpPr>
        <p:spPr>
          <a:xfrm>
            <a:off x="5431972" y="1018797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60D6EE-87A7-440A-0401-DA47E2CD1FCD}"/>
              </a:ext>
            </a:extLst>
          </p:cNvPr>
          <p:cNvSpPr/>
          <p:nvPr/>
        </p:nvSpPr>
        <p:spPr bwMode="auto">
          <a:xfrm>
            <a:off x="5431972" y="4511146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78BD9AD-9A0C-3A83-F6EE-56DAEF8AD4F9}"/>
              </a:ext>
            </a:extLst>
          </p:cNvPr>
          <p:cNvSpPr/>
          <p:nvPr/>
        </p:nvSpPr>
        <p:spPr bwMode="auto">
          <a:xfrm>
            <a:off x="8338457" y="2764972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/>
              <p:nvPr/>
            </p:nvSpPr>
            <p:spPr>
              <a:xfrm>
                <a:off x="5800022" y="1436604"/>
                <a:ext cx="5919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022" y="1436604"/>
                <a:ext cx="5919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E14090-F0AE-B03A-F222-0CEB4C026132}"/>
                  </a:ext>
                </a:extLst>
              </p:cNvPr>
              <p:cNvSpPr txBox="1"/>
              <p:nvPr/>
            </p:nvSpPr>
            <p:spPr bwMode="auto">
              <a:xfrm>
                <a:off x="8802462" y="3182779"/>
                <a:ext cx="4000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E14090-F0AE-B03A-F222-0CEB4C02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2462" y="3182779"/>
                <a:ext cx="40004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66D80BA-FDD7-4C07-1F18-69AC2D9ECF3D}"/>
                  </a:ext>
                </a:extLst>
              </p:cNvPr>
              <p:cNvSpPr txBox="1"/>
              <p:nvPr/>
            </p:nvSpPr>
            <p:spPr bwMode="auto">
              <a:xfrm>
                <a:off x="5699514" y="4682732"/>
                <a:ext cx="792973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66D80BA-FDD7-4C07-1F18-69AC2D9EC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9514" y="4682732"/>
                <a:ext cx="792973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1B33B555-769B-ACE7-E61F-348E639E9607}"/>
              </a:ext>
            </a:extLst>
          </p:cNvPr>
          <p:cNvCxnSpPr>
            <a:cxnSpLocks/>
            <a:stCxn id="13" idx="6"/>
            <a:endCxn id="15" idx="0"/>
          </p:cNvCxnSpPr>
          <p:nvPr/>
        </p:nvCxnSpPr>
        <p:spPr>
          <a:xfrm>
            <a:off x="6760029" y="1682826"/>
            <a:ext cx="2242457" cy="1082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B647F4AC-A721-861F-8BA0-1B7E6184D62D}"/>
              </a:ext>
            </a:extLst>
          </p:cNvPr>
          <p:cNvCxnSpPr>
            <a:stCxn id="15" idx="4"/>
            <a:endCxn id="14" idx="6"/>
          </p:cNvCxnSpPr>
          <p:nvPr/>
        </p:nvCxnSpPr>
        <p:spPr>
          <a:xfrm rot="5400000">
            <a:off x="7340185" y="3512874"/>
            <a:ext cx="1082146" cy="22424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C49F47A4-E317-38B5-3B4B-C8F0EF3B82B9}"/>
              </a:ext>
            </a:extLst>
          </p:cNvPr>
          <p:cNvSpPr txBox="1"/>
          <p:nvPr/>
        </p:nvSpPr>
        <p:spPr>
          <a:xfrm>
            <a:off x="8047522" y="4816079"/>
            <a:ext cx="3102948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trike="sngStrike" dirty="0">
                <a:latin typeface="+mj-lt"/>
              </a:rPr>
              <a:t>Simulations</a:t>
            </a:r>
            <a:r>
              <a:rPr lang="fr-FR" dirty="0">
                <a:latin typeface="+mj-lt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fr-FR" dirty="0">
                <a:latin typeface="+mj-lt"/>
              </a:rPr>
              <a:t>Modèle de régression </a:t>
            </a:r>
          </a:p>
        </p:txBody>
      </p:sp>
    </p:spTree>
    <p:extLst>
      <p:ext uri="{BB962C8B-B14F-4D97-AF65-F5344CB8AC3E}">
        <p14:creationId xmlns:p14="http://schemas.microsoft.com/office/powerpoint/2010/main" val="245187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MODELES DE PREDICTION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37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8588315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Prédictions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51C4842-D255-2530-4FA8-CB5E2120D20E}"/>
              </a:ext>
            </a:extLst>
          </p:cNvPr>
          <p:cNvSpPr/>
          <p:nvPr/>
        </p:nvSpPr>
        <p:spPr>
          <a:xfrm>
            <a:off x="5431972" y="1018797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60D6EE-87A7-440A-0401-DA47E2CD1FCD}"/>
              </a:ext>
            </a:extLst>
          </p:cNvPr>
          <p:cNvSpPr/>
          <p:nvPr/>
        </p:nvSpPr>
        <p:spPr bwMode="auto">
          <a:xfrm>
            <a:off x="5431972" y="4511146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78BD9AD-9A0C-3A83-F6EE-56DAEF8AD4F9}"/>
              </a:ext>
            </a:extLst>
          </p:cNvPr>
          <p:cNvSpPr/>
          <p:nvPr/>
        </p:nvSpPr>
        <p:spPr bwMode="auto">
          <a:xfrm>
            <a:off x="8338457" y="2764972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E27502-514F-A62A-0DC7-A3DBBB1541E1}"/>
              </a:ext>
            </a:extLst>
          </p:cNvPr>
          <p:cNvSpPr/>
          <p:nvPr/>
        </p:nvSpPr>
        <p:spPr bwMode="auto">
          <a:xfrm>
            <a:off x="2650673" y="2764971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/>
              <p:nvPr/>
            </p:nvSpPr>
            <p:spPr>
              <a:xfrm>
                <a:off x="5800022" y="1436604"/>
                <a:ext cx="59195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0022" y="1436604"/>
                <a:ext cx="591957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E14090-F0AE-B03A-F222-0CEB4C026132}"/>
                  </a:ext>
                </a:extLst>
              </p:cNvPr>
              <p:cNvSpPr txBox="1"/>
              <p:nvPr/>
            </p:nvSpPr>
            <p:spPr bwMode="auto">
              <a:xfrm>
                <a:off x="8802462" y="3182779"/>
                <a:ext cx="4000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E14090-F0AE-B03A-F222-0CEB4C02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2462" y="3182779"/>
                <a:ext cx="40004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66D80BA-FDD7-4C07-1F18-69AC2D9ECF3D}"/>
                  </a:ext>
                </a:extLst>
              </p:cNvPr>
              <p:cNvSpPr txBox="1"/>
              <p:nvPr/>
            </p:nvSpPr>
            <p:spPr bwMode="auto">
              <a:xfrm>
                <a:off x="5699514" y="4682732"/>
                <a:ext cx="792973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66D80BA-FDD7-4C07-1F18-69AC2D9EC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9514" y="4682732"/>
                <a:ext cx="792973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F313863-0191-FF4E-E53D-115594ECD047}"/>
                  </a:ext>
                </a:extLst>
              </p:cNvPr>
              <p:cNvSpPr txBox="1"/>
              <p:nvPr/>
            </p:nvSpPr>
            <p:spPr bwMode="auto">
              <a:xfrm>
                <a:off x="2842970" y="2936557"/>
                <a:ext cx="943463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F313863-0191-FF4E-E53D-115594EC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2970" y="2936557"/>
                <a:ext cx="943463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1B33B555-769B-ACE7-E61F-348E639E9607}"/>
              </a:ext>
            </a:extLst>
          </p:cNvPr>
          <p:cNvCxnSpPr>
            <a:cxnSpLocks/>
            <a:stCxn id="13" idx="6"/>
            <a:endCxn id="15" idx="0"/>
          </p:cNvCxnSpPr>
          <p:nvPr/>
        </p:nvCxnSpPr>
        <p:spPr>
          <a:xfrm>
            <a:off x="6760029" y="1682826"/>
            <a:ext cx="2242457" cy="108214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B647F4AC-A721-861F-8BA0-1B7E6184D62D}"/>
              </a:ext>
            </a:extLst>
          </p:cNvPr>
          <p:cNvCxnSpPr>
            <a:stCxn id="15" idx="4"/>
            <a:endCxn id="14" idx="6"/>
          </p:cNvCxnSpPr>
          <p:nvPr/>
        </p:nvCxnSpPr>
        <p:spPr>
          <a:xfrm rot="5400000">
            <a:off x="7340185" y="3512874"/>
            <a:ext cx="1082146" cy="22424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0BB55AD1-373A-090A-9D40-B83B2A341339}"/>
              </a:ext>
            </a:extLst>
          </p:cNvPr>
          <p:cNvCxnSpPr>
            <a:stCxn id="14" idx="2"/>
            <a:endCxn id="16" idx="4"/>
          </p:cNvCxnSpPr>
          <p:nvPr/>
        </p:nvCxnSpPr>
        <p:spPr>
          <a:xfrm rot="10800000">
            <a:off x="3314702" y="4093029"/>
            <a:ext cx="2117270" cy="1082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CDC9592-B9F0-2D7B-9C3A-F7757CBD8074}"/>
                  </a:ext>
                </a:extLst>
              </p:cNvPr>
              <p:cNvSpPr txBox="1"/>
              <p:nvPr/>
            </p:nvSpPr>
            <p:spPr bwMode="auto">
              <a:xfrm>
                <a:off x="1664997" y="4626820"/>
                <a:ext cx="3102948" cy="879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defRPr/>
                </a:pPr>
                <a:r>
                  <a:rPr lang="fr-FR" dirty="0">
                    <a:latin typeface="+mj-lt"/>
                  </a:rPr>
                  <a:t>Loi d’évolution </a:t>
                </a:r>
              </a:p>
              <a:p>
                <a:pPr>
                  <a:lnSpc>
                    <a:spcPct val="150000"/>
                  </a:lnSpc>
                  <a:defRPr/>
                </a:pPr>
                <a:r>
                  <a:rPr lang="fr-FR" dirty="0">
                    <a:latin typeface="+mj-lt"/>
                  </a:rPr>
                  <a:t>Exemple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𝐶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fr-FR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1CDC9592-B9F0-2D7B-9C3A-F7757CBD8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4997" y="4626820"/>
                <a:ext cx="3102948" cy="879664"/>
              </a:xfrm>
              <a:prstGeom prst="rect">
                <a:avLst/>
              </a:prstGeom>
              <a:blipFill>
                <a:blip r:embed="rId6"/>
                <a:stretch>
                  <a:fillRect l="-1572" b="-104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8591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MODELES DE PREDICTION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38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6711390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Prédictions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D51C4842-D255-2530-4FA8-CB5E2120D20E}"/>
              </a:ext>
            </a:extLst>
          </p:cNvPr>
          <p:cNvSpPr/>
          <p:nvPr/>
        </p:nvSpPr>
        <p:spPr>
          <a:xfrm>
            <a:off x="5519656" y="1056115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8060D6EE-87A7-440A-0401-DA47E2CD1FCD}"/>
              </a:ext>
            </a:extLst>
          </p:cNvPr>
          <p:cNvSpPr/>
          <p:nvPr/>
        </p:nvSpPr>
        <p:spPr bwMode="auto">
          <a:xfrm>
            <a:off x="5431972" y="4511146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578BD9AD-9A0C-3A83-F6EE-56DAEF8AD4F9}"/>
              </a:ext>
            </a:extLst>
          </p:cNvPr>
          <p:cNvSpPr/>
          <p:nvPr/>
        </p:nvSpPr>
        <p:spPr bwMode="auto">
          <a:xfrm>
            <a:off x="8338457" y="2764972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DE27502-514F-A62A-0DC7-A3DBBB1541E1}"/>
              </a:ext>
            </a:extLst>
          </p:cNvPr>
          <p:cNvSpPr/>
          <p:nvPr/>
        </p:nvSpPr>
        <p:spPr bwMode="auto">
          <a:xfrm>
            <a:off x="2650673" y="2764971"/>
            <a:ext cx="1328057" cy="132805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/>
              <p:nvPr/>
            </p:nvSpPr>
            <p:spPr>
              <a:xfrm>
                <a:off x="5615997" y="1227701"/>
                <a:ext cx="1135374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fr-FR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904F5E96-B23A-5DB0-D792-7964E157E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997" y="1227701"/>
                <a:ext cx="1135374" cy="984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E14090-F0AE-B03A-F222-0CEB4C026132}"/>
                  </a:ext>
                </a:extLst>
              </p:cNvPr>
              <p:cNvSpPr txBox="1"/>
              <p:nvPr/>
            </p:nvSpPr>
            <p:spPr bwMode="auto">
              <a:xfrm>
                <a:off x="8802462" y="3182779"/>
                <a:ext cx="40004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E0E14090-F0AE-B03A-F222-0CEB4C026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02462" y="3182779"/>
                <a:ext cx="40004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66D80BA-FDD7-4C07-1F18-69AC2D9ECF3D}"/>
                  </a:ext>
                </a:extLst>
              </p:cNvPr>
              <p:cNvSpPr txBox="1"/>
              <p:nvPr/>
            </p:nvSpPr>
            <p:spPr bwMode="auto">
              <a:xfrm>
                <a:off x="5699514" y="4682732"/>
                <a:ext cx="792973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3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566D80BA-FDD7-4C07-1F18-69AC2D9EC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99514" y="4682732"/>
                <a:ext cx="792973" cy="9848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F313863-0191-FF4E-E53D-115594ECD047}"/>
                  </a:ext>
                </a:extLst>
              </p:cNvPr>
              <p:cNvSpPr txBox="1"/>
              <p:nvPr/>
            </p:nvSpPr>
            <p:spPr bwMode="auto">
              <a:xfrm>
                <a:off x="2842970" y="2936557"/>
                <a:ext cx="943463" cy="9848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32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1F313863-0191-FF4E-E53D-115594ECD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2970" y="2936557"/>
                <a:ext cx="943463" cy="9848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eur : en arc 21">
            <a:extLst>
              <a:ext uri="{FF2B5EF4-FFF2-40B4-BE49-F238E27FC236}">
                <a16:creationId xmlns:a16="http://schemas.microsoft.com/office/drawing/2014/main" id="{1B33B555-769B-ACE7-E61F-348E639E9607}"/>
              </a:ext>
            </a:extLst>
          </p:cNvPr>
          <p:cNvCxnSpPr>
            <a:cxnSpLocks/>
            <a:stCxn id="13" idx="6"/>
            <a:endCxn id="15" idx="0"/>
          </p:cNvCxnSpPr>
          <p:nvPr/>
        </p:nvCxnSpPr>
        <p:spPr>
          <a:xfrm>
            <a:off x="6847713" y="1720144"/>
            <a:ext cx="2154773" cy="10448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 : en arc 24">
            <a:extLst>
              <a:ext uri="{FF2B5EF4-FFF2-40B4-BE49-F238E27FC236}">
                <a16:creationId xmlns:a16="http://schemas.microsoft.com/office/drawing/2014/main" id="{B647F4AC-A721-861F-8BA0-1B7E6184D62D}"/>
              </a:ext>
            </a:extLst>
          </p:cNvPr>
          <p:cNvCxnSpPr>
            <a:stCxn id="15" idx="4"/>
            <a:endCxn id="14" idx="6"/>
          </p:cNvCxnSpPr>
          <p:nvPr/>
        </p:nvCxnSpPr>
        <p:spPr>
          <a:xfrm rot="5400000">
            <a:off x="7340185" y="3512874"/>
            <a:ext cx="1082146" cy="224245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 : en arc 26">
            <a:extLst>
              <a:ext uri="{FF2B5EF4-FFF2-40B4-BE49-F238E27FC236}">
                <a16:creationId xmlns:a16="http://schemas.microsoft.com/office/drawing/2014/main" id="{0BB55AD1-373A-090A-9D40-B83B2A341339}"/>
              </a:ext>
            </a:extLst>
          </p:cNvPr>
          <p:cNvCxnSpPr>
            <a:stCxn id="14" idx="2"/>
            <a:endCxn id="16" idx="4"/>
          </p:cNvCxnSpPr>
          <p:nvPr/>
        </p:nvCxnSpPr>
        <p:spPr>
          <a:xfrm rot="10800000">
            <a:off x="3314702" y="4093029"/>
            <a:ext cx="2117270" cy="108214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2F73D5EC-02F0-B986-2D0F-FD4C0680D6C7}"/>
              </a:ext>
            </a:extLst>
          </p:cNvPr>
          <p:cNvCxnSpPr>
            <a:stCxn id="16" idx="0"/>
            <a:endCxn id="13" idx="2"/>
          </p:cNvCxnSpPr>
          <p:nvPr/>
        </p:nvCxnSpPr>
        <p:spPr>
          <a:xfrm rot="5400000" flipH="1" flipV="1">
            <a:off x="3894766" y="1140081"/>
            <a:ext cx="1044827" cy="220495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815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0322931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8CE315-79AE-A65B-B1B2-C3FC1A508768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Problèmes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7B069-6D73-7FB3-DA3A-A8D5EA9D4E9F}"/>
              </a:ext>
            </a:extLst>
          </p:cNvPr>
          <p:cNvSpPr txBox="1"/>
          <p:nvPr/>
        </p:nvSpPr>
        <p:spPr bwMode="auto">
          <a:xfrm>
            <a:off x="565579" y="2122770"/>
            <a:ext cx="1067103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fr-FR" sz="2400" dirty="0">
                <a:latin typeface="Calibri Light"/>
              </a:rPr>
              <a:t>Longue durée de vie pour une démarche expérimentale (dizaine d’années)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90958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PLAN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39</a:t>
            </a:fld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63E76AC-14D5-5109-A85A-5D9F8A166E4B}"/>
              </a:ext>
            </a:extLst>
          </p:cNvPr>
          <p:cNvSpPr txBox="1"/>
          <p:nvPr/>
        </p:nvSpPr>
        <p:spPr bwMode="auto">
          <a:xfrm>
            <a:off x="1280159" y="1011509"/>
            <a:ext cx="6431281" cy="487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Introduction</a:t>
            </a:r>
            <a:r>
              <a:rPr lang="fr-FR" sz="3200" dirty="0">
                <a:solidFill>
                  <a:schemeClr val="bg2">
                    <a:lumMod val="90000"/>
                  </a:schemeClr>
                </a:solidFill>
                <a:latin typeface="Calibri Light"/>
              </a:rPr>
              <a:t>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Modélisation physique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Simulations numériques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solidFill>
                  <a:schemeClr val="bg1">
                    <a:lumMod val="75000"/>
                  </a:schemeClr>
                </a:solidFill>
                <a:latin typeface="Calibri Light"/>
              </a:rPr>
              <a:t>Modèles de prédiction </a:t>
            </a:r>
          </a:p>
          <a:p>
            <a:pPr marL="685800" indent="-685800">
              <a:lnSpc>
                <a:spcPct val="200000"/>
              </a:lnSpc>
              <a:buFont typeface="+mj-lt"/>
              <a:buAutoNum type="arabicPeriod"/>
              <a:defRPr/>
            </a:pPr>
            <a:r>
              <a:rPr lang="fr-FR" sz="3200" dirty="0">
                <a:latin typeface="Calibri Light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5823015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CONCLUSION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40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8411DD-56E5-6EC9-2AC7-335BC09156E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Résumé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CD1F0E-CD4D-3FC5-DAAD-BEAE5202590F}"/>
              </a:ext>
            </a:extLst>
          </p:cNvPr>
          <p:cNvSpPr txBox="1"/>
          <p:nvPr/>
        </p:nvSpPr>
        <p:spPr>
          <a:xfrm>
            <a:off x="1254585" y="2076266"/>
            <a:ext cx="10777107" cy="5021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Calibri Light"/>
              </a:rPr>
              <a:t>La fiabilité des modules de puissance est difficile à étudier à cause des limitation expérimentales (durée, capacité de généraliser)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Calibri Light"/>
              </a:rPr>
              <a:t>Pour résoudre le problème d’expressivité, on utilise des lois d’évolutions, rendues exploitables à l’aide de la régression sur des données simulées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Calibri Light"/>
              </a:rPr>
              <a:t>Le problème d’extrapolation est abordé en utilisant des grandeurs physiques issues des conditions d’extrapolation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fr-FR" sz="2400" dirty="0">
              <a:latin typeface="Calibri Ligh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fr-FR" sz="2400" dirty="0">
              <a:latin typeface="Calibri Light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8495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41</a:t>
            </a:fld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06A7724-CA25-FDF9-B45F-1B2680A0FAF7}"/>
              </a:ext>
            </a:extLst>
          </p:cNvPr>
          <p:cNvSpPr txBox="1"/>
          <p:nvPr/>
        </p:nvSpPr>
        <p:spPr bwMode="auto">
          <a:xfrm>
            <a:off x="513080" y="3013502"/>
            <a:ext cx="1116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4800" dirty="0">
                <a:latin typeface="Calibri Light"/>
              </a:rPr>
              <a:t>Merci pour votre attention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76222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REFERENCES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42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D3050F-0AA9-6989-47A0-2229830D6AB6}"/>
              </a:ext>
            </a:extLst>
          </p:cNvPr>
          <p:cNvSpPr txBox="1"/>
          <p:nvPr/>
        </p:nvSpPr>
        <p:spPr bwMode="auto">
          <a:xfrm>
            <a:off x="141515" y="861976"/>
            <a:ext cx="11890178" cy="5205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000" dirty="0">
                <a:latin typeface="Calibri Light"/>
              </a:rPr>
              <a:t>[1]	</a:t>
            </a:r>
            <a:r>
              <a:rPr lang="en-US" sz="2000" dirty="0">
                <a:latin typeface="+mj-lt"/>
              </a:rPr>
              <a:t>Masson et al. High-temperature die-attaches for </a:t>
            </a:r>
            <a:r>
              <a:rPr lang="en-US" sz="2000" dirty="0" err="1">
                <a:latin typeface="+mj-lt"/>
              </a:rPr>
              <a:t>SiC</a:t>
            </a:r>
            <a:r>
              <a:rPr lang="en-US" sz="2000" dirty="0">
                <a:latin typeface="+mj-lt"/>
              </a:rPr>
              <a:t> power devices, 2011.</a:t>
            </a:r>
            <a:r>
              <a:rPr lang="fr-FR" sz="2000" dirty="0">
                <a:latin typeface="+mj-lt"/>
              </a:rPr>
              <a:t>	</a:t>
            </a:r>
          </a:p>
          <a:p>
            <a:pPr>
              <a:lnSpc>
                <a:spcPct val="150000"/>
              </a:lnSpc>
              <a:defRPr/>
            </a:pPr>
            <a:r>
              <a:rPr lang="fr-FR" sz="2000" dirty="0">
                <a:latin typeface="Calibri Light"/>
              </a:rPr>
              <a:t>[2]	</a:t>
            </a:r>
            <a:r>
              <a:rPr lang="fr-FR" sz="2000" dirty="0" err="1">
                <a:latin typeface="Calibri Light"/>
              </a:rPr>
              <a:t>Thoben</a:t>
            </a:r>
            <a:r>
              <a:rPr lang="fr-FR" sz="2000" dirty="0">
                <a:latin typeface="Calibri Light"/>
              </a:rPr>
              <a:t>, M. &amp; </a:t>
            </a:r>
            <a:r>
              <a:rPr lang="fr-FR" sz="2000" dirty="0" err="1">
                <a:latin typeface="Calibri Light"/>
              </a:rPr>
              <a:t>Mainka</a:t>
            </a:r>
            <a:r>
              <a:rPr lang="fr-FR" sz="2000" dirty="0">
                <a:latin typeface="Calibri Light"/>
              </a:rPr>
              <a:t>, Krzysztof &amp; </a:t>
            </a:r>
            <a:r>
              <a:rPr lang="fr-FR" sz="2000" dirty="0" err="1">
                <a:latin typeface="Calibri Light"/>
              </a:rPr>
              <a:t>Bayerer</a:t>
            </a:r>
            <a:r>
              <a:rPr lang="fr-FR" sz="2000" dirty="0">
                <a:latin typeface="Calibri Light"/>
              </a:rPr>
              <a:t>, Reinhold &amp; Graf, I &amp; Münzer, M. (2008). </a:t>
            </a:r>
            <a:r>
              <a:rPr lang="fr-FR" sz="2000" dirty="0" err="1">
                <a:latin typeface="Calibri Light"/>
              </a:rPr>
              <a:t>From</a:t>
            </a:r>
            <a:r>
              <a:rPr lang="fr-FR" sz="2000" dirty="0">
                <a:latin typeface="Calibri Light"/>
              </a:rPr>
              <a:t> </a:t>
            </a:r>
            <a:r>
              <a:rPr lang="fr-FR" sz="2000" dirty="0" err="1">
                <a:latin typeface="Calibri Light"/>
              </a:rPr>
              <a:t>vehicle</a:t>
            </a:r>
            <a:r>
              <a:rPr lang="fr-FR" sz="2000" dirty="0">
                <a:latin typeface="Calibri Light"/>
              </a:rPr>
              <a:t> drive cycle to </a:t>
            </a:r>
            <a:r>
              <a:rPr lang="fr-FR" sz="2000" dirty="0" err="1">
                <a:latin typeface="Calibri Light"/>
              </a:rPr>
              <a:t>reliability</a:t>
            </a:r>
            <a:r>
              <a:rPr lang="fr-FR" sz="2000" dirty="0">
                <a:latin typeface="Calibri Light"/>
              </a:rPr>
              <a:t> </a:t>
            </a:r>
            <a:r>
              <a:rPr lang="fr-FR" sz="2000" dirty="0" err="1">
                <a:latin typeface="Calibri Light"/>
              </a:rPr>
              <a:t>testing</a:t>
            </a:r>
            <a:r>
              <a:rPr lang="fr-FR" sz="2000" dirty="0">
                <a:latin typeface="Calibri Light"/>
              </a:rPr>
              <a:t> of Power Modules for </a:t>
            </a:r>
            <a:r>
              <a:rPr lang="fr-FR" sz="2000" dirty="0" err="1">
                <a:latin typeface="Calibri Light"/>
              </a:rPr>
              <a:t>hybrid</a:t>
            </a:r>
            <a:r>
              <a:rPr lang="fr-FR" sz="2000" dirty="0">
                <a:latin typeface="Calibri Light"/>
              </a:rPr>
              <a:t> </a:t>
            </a:r>
            <a:r>
              <a:rPr lang="fr-FR" sz="2000" dirty="0" err="1">
                <a:latin typeface="Calibri Light"/>
              </a:rPr>
              <a:t>vehicle</a:t>
            </a:r>
            <a:r>
              <a:rPr lang="fr-FR" sz="2000" dirty="0">
                <a:latin typeface="Calibri Light"/>
              </a:rPr>
              <a:t> </a:t>
            </a:r>
            <a:r>
              <a:rPr lang="fr-FR" sz="2000" dirty="0" err="1">
                <a:latin typeface="Calibri Light"/>
              </a:rPr>
              <a:t>inverter</a:t>
            </a:r>
            <a:r>
              <a:rPr lang="fr-FR" sz="2000" dirty="0">
                <a:latin typeface="Calibri Light"/>
              </a:rPr>
              <a:t>. </a:t>
            </a:r>
          </a:p>
          <a:p>
            <a:pPr>
              <a:lnSpc>
                <a:spcPct val="150000"/>
              </a:lnSpc>
              <a:defRPr/>
            </a:pPr>
            <a:r>
              <a:rPr lang="fr-FR" sz="2000" dirty="0">
                <a:latin typeface="Calibri Light"/>
              </a:rPr>
              <a:t>[3]	</a:t>
            </a:r>
            <a:r>
              <a:rPr lang="en-US" sz="2000" dirty="0"/>
              <a:t> </a:t>
            </a:r>
            <a:r>
              <a:rPr lang="en-US" sz="2000" dirty="0">
                <a:latin typeface="+mj-lt"/>
              </a:rPr>
              <a:t>O. Schilling et al. Power cycling testing and </a:t>
            </a:r>
            <a:r>
              <a:rPr lang="en-US" sz="2000" dirty="0" err="1">
                <a:latin typeface="+mj-lt"/>
              </a:rPr>
              <a:t>fe</a:t>
            </a:r>
            <a:r>
              <a:rPr lang="en-US" sz="2000" dirty="0">
                <a:latin typeface="+mj-lt"/>
              </a:rPr>
              <a:t> modeling focused on al wire </a:t>
            </a:r>
            <a:r>
              <a:rPr lang="en-US" sz="2000" dirty="0" err="1">
                <a:latin typeface="+mj-lt"/>
              </a:rPr>
              <a:t>vond</a:t>
            </a:r>
            <a:r>
              <a:rPr lang="en-US" sz="2000" dirty="0">
                <a:latin typeface="+mj-lt"/>
              </a:rPr>
              <a:t> fatigue in high power </a:t>
            </a:r>
            <a:r>
              <a:rPr lang="en-US" sz="2000" dirty="0" err="1">
                <a:latin typeface="+mj-lt"/>
              </a:rPr>
              <a:t>igbt</a:t>
            </a:r>
            <a:r>
              <a:rPr lang="en-US" sz="2000" dirty="0">
                <a:latin typeface="+mj-lt"/>
              </a:rPr>
              <a:t> modules, Microelectronics Reliability, 2012</a:t>
            </a:r>
            <a:endParaRPr lang="fr-FR" sz="2000" dirty="0">
              <a:latin typeface="+mj-lt"/>
            </a:endParaRPr>
          </a:p>
          <a:p>
            <a:pPr>
              <a:lnSpc>
                <a:spcPct val="150000"/>
              </a:lnSpc>
              <a:defRPr/>
            </a:pPr>
            <a:r>
              <a:rPr lang="fr-FR" sz="2000" dirty="0">
                <a:latin typeface="Calibri Light"/>
              </a:rPr>
              <a:t>[4]	</a:t>
            </a:r>
            <a:r>
              <a:rPr lang="fr-FR" sz="2000" b="0" i="0" dirty="0">
                <a:effectLst/>
                <a:latin typeface="+mj-lt"/>
              </a:rPr>
              <a:t>N. Dornic. Elaboration et comparaison de deux modèles de durée de vie des fils d’interconnexion des modules de puissance, l’un base sur les déformations et l’autre sur les dégradations. PhD </a:t>
            </a:r>
            <a:r>
              <a:rPr lang="fr-FR" sz="2000" b="0" i="0" dirty="0" err="1">
                <a:effectLst/>
                <a:latin typeface="+mj-lt"/>
              </a:rPr>
              <a:t>thesis</a:t>
            </a:r>
            <a:r>
              <a:rPr lang="fr-FR" sz="2000" b="0" i="0" dirty="0">
                <a:effectLst/>
                <a:latin typeface="+mj-lt"/>
              </a:rPr>
              <a:t>, Université Paris-Saclay, 2019.</a:t>
            </a:r>
            <a:endParaRPr lang="fr-FR" sz="2000" dirty="0">
              <a:latin typeface="Calibri Light"/>
            </a:endParaRPr>
          </a:p>
          <a:p>
            <a:pPr>
              <a:lnSpc>
                <a:spcPct val="150000"/>
              </a:lnSpc>
              <a:defRPr/>
            </a:pPr>
            <a:r>
              <a:rPr lang="fr-FR" sz="2000" dirty="0">
                <a:latin typeface="Calibri Light"/>
              </a:rPr>
              <a:t>[5]	</a:t>
            </a:r>
            <a:r>
              <a:rPr lang="en-US" sz="2000" b="0" i="0" dirty="0">
                <a:effectLst/>
                <a:latin typeface="+mj-lt"/>
              </a:rPr>
              <a:t>R. O. Ritchie. Near-threshold fatigue crack propagation in ultra-high strength steel: Influence of load ratio and cyclic strength. 1976</a:t>
            </a:r>
            <a:endParaRPr lang="fr-FR" sz="2400" dirty="0"/>
          </a:p>
          <a:p>
            <a:pPr>
              <a:lnSpc>
                <a:spcPct val="150000"/>
              </a:lnSpc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082746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43</a:t>
            </a:fld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5DBDE18-2305-5B5F-C58E-63600770181D}"/>
                  </a:ext>
                </a:extLst>
              </p:cNvPr>
              <p:cNvSpPr txBox="1"/>
              <p:nvPr/>
            </p:nvSpPr>
            <p:spPr bwMode="auto">
              <a:xfrm>
                <a:off x="919305" y="817701"/>
                <a:ext cx="988677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defRPr/>
                </a:pPr>
                <a:r>
                  <a:rPr lang="fr-FR" sz="3200" dirty="0">
                    <a:solidFill>
                      <a:srgbClr val="1F4E79"/>
                    </a:solidFill>
                    <a:latin typeface="Calibri Light"/>
                  </a:rPr>
                  <a:t>Calcul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3200" b="0" i="0" smtClean="0">
                        <a:solidFill>
                          <a:srgbClr val="1F4E79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3200" b="0" i="1" smtClean="0">
                        <a:solidFill>
                          <a:srgbClr val="1F4E79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fr-FR" sz="3200" dirty="0">
                  <a:solidFill>
                    <a:srgbClr val="1F4E79"/>
                  </a:solidFill>
                  <a:latin typeface="Calibri Light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5DBDE18-2305-5B5F-C58E-63600770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305" y="817701"/>
                <a:ext cx="9886771" cy="939360"/>
              </a:xfrm>
              <a:prstGeom prst="rect">
                <a:avLst/>
              </a:prstGeom>
              <a:blipFill>
                <a:blip r:embed="rId2"/>
                <a:stretch>
                  <a:fillRect l="-1603"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8669E71-F474-844E-B16A-E8CE949BD619}"/>
                  </a:ext>
                </a:extLst>
              </p:cNvPr>
              <p:cNvSpPr txBox="1"/>
              <p:nvPr/>
            </p:nvSpPr>
            <p:spPr>
              <a:xfrm>
                <a:off x="794266" y="2280019"/>
                <a:ext cx="6068961" cy="12331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rad>
                        </m:den>
                      </m:f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8669E71-F474-844E-B16A-E8CE949B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266" y="2280019"/>
                <a:ext cx="6068961" cy="12331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E57CE492-2FCA-D3C3-ABEF-831B29C32E52}"/>
              </a:ext>
            </a:extLst>
          </p:cNvPr>
          <p:cNvSpPr txBox="1"/>
          <p:nvPr/>
        </p:nvSpPr>
        <p:spPr>
          <a:xfrm>
            <a:off x="7031792" y="4764738"/>
            <a:ext cx="485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Coordonnées polaires près de la loi pointe de la fissure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75BDC2-2F36-8BD0-161C-BBE232BBF3CF}"/>
                  </a:ext>
                </a:extLst>
              </p:cNvPr>
              <p:cNvSpPr txBox="1"/>
              <p:nvPr/>
            </p:nvSpPr>
            <p:spPr>
              <a:xfrm>
                <a:off x="1591680" y="4070077"/>
                <a:ext cx="6068961" cy="1368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 : Composante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fr-FR" dirty="0">
                    <a:latin typeface="+mj-lt"/>
                  </a:rPr>
                  <a:t> de la matrice des contraintes </a:t>
                </a:r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</a:rPr>
                      <m:t>𝝈</m:t>
                    </m:r>
                  </m:oMath>
                </a14:m>
                <a:endParaRPr lang="fr-FR" b="1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fr-FR" dirty="0">
                    <a:latin typeface="+mj-lt"/>
                  </a:rPr>
                  <a:t> : Coordonnées polaires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dirty="0">
                    <a:latin typeface="+mj-lt"/>
                  </a:rPr>
                  <a:t>: Fonction trigonométrique connue</a:t>
                </a:r>
              </a:p>
            </p:txBody>
          </p:sp>
        </mc:Choice>
        <mc:Fallback xmlns="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D175BDC2-2F36-8BD0-161C-BBE232BBF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1680" y="4070077"/>
                <a:ext cx="6068961" cy="1368388"/>
              </a:xfrm>
              <a:prstGeom prst="rect">
                <a:avLst/>
              </a:prstGeom>
              <a:blipFill>
                <a:blip r:embed="rId4"/>
                <a:stretch>
                  <a:fillRect l="-602" b="-5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ZoneTexte 7">
            <a:extLst>
              <a:ext uri="{FF2B5EF4-FFF2-40B4-BE49-F238E27FC236}">
                <a16:creationId xmlns:a16="http://schemas.microsoft.com/office/drawing/2014/main" id="{D7080B14-3575-D754-4D75-D07315CFC692}"/>
              </a:ext>
            </a:extLst>
          </p:cNvPr>
          <p:cNvSpPr txBox="1"/>
          <p:nvPr/>
        </p:nvSpPr>
        <p:spPr>
          <a:xfrm>
            <a:off x="1908362" y="3494621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Equation d’Irwin</a:t>
            </a:r>
          </a:p>
        </p:txBody>
      </p:sp>
      <p:pic>
        <p:nvPicPr>
          <p:cNvPr id="9" name="Picture 9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4D0DEC33-7FAB-28A8-A6D4-1C7CB5BE4B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425" y="2703515"/>
            <a:ext cx="46958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04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44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5DBDE18-2305-5B5F-C58E-63600770181D}"/>
                  </a:ext>
                </a:extLst>
              </p:cNvPr>
              <p:cNvSpPr txBox="1"/>
              <p:nvPr/>
            </p:nvSpPr>
            <p:spPr bwMode="auto">
              <a:xfrm>
                <a:off x="919305" y="817701"/>
                <a:ext cx="988677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defRPr/>
                </a:pPr>
                <a:r>
                  <a:rPr lang="fr-FR" sz="3200" dirty="0">
                    <a:solidFill>
                      <a:srgbClr val="1F4E79"/>
                    </a:solidFill>
                    <a:latin typeface="Calibri Light"/>
                  </a:rPr>
                  <a:t>Equivalence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3200" b="0" i="1" smtClean="0">
                        <a:solidFill>
                          <a:srgbClr val="1F4E79"/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endParaRPr lang="fr-FR" sz="3200" dirty="0">
                  <a:solidFill>
                    <a:srgbClr val="1F4E79"/>
                  </a:solidFill>
                  <a:latin typeface="Calibri Light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5DBDE18-2305-5B5F-C58E-63600770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305" y="817701"/>
                <a:ext cx="9886771" cy="939360"/>
              </a:xfrm>
              <a:prstGeom prst="rect">
                <a:avLst/>
              </a:prstGeom>
              <a:blipFill>
                <a:blip r:embed="rId2"/>
                <a:stretch>
                  <a:fillRect l="-1603"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e 9">
            <a:extLst>
              <a:ext uri="{FF2B5EF4-FFF2-40B4-BE49-F238E27FC236}">
                <a16:creationId xmlns:a16="http://schemas.microsoft.com/office/drawing/2014/main" id="{C831AAB3-BD13-7CCF-D5A1-A21A5A3D72C6}"/>
              </a:ext>
            </a:extLst>
          </p:cNvPr>
          <p:cNvGrpSpPr/>
          <p:nvPr/>
        </p:nvGrpSpPr>
        <p:grpSpPr>
          <a:xfrm>
            <a:off x="1157545" y="1847007"/>
            <a:ext cx="9876911" cy="3904974"/>
            <a:chOff x="1249129" y="1847007"/>
            <a:chExt cx="9876911" cy="39049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D7C3F9F9-3A45-18B2-F62B-9D5670EFB278}"/>
                    </a:ext>
                  </a:extLst>
                </p:cNvPr>
                <p:cNvSpPr txBox="1"/>
                <p:nvPr/>
              </p:nvSpPr>
              <p:spPr bwMode="auto">
                <a:xfrm>
                  <a:off x="1477508" y="5246458"/>
                  <a:ext cx="9420152" cy="50552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/>
                  </a:pPr>
                  <a:r>
                    <a:rPr lang="fr-FR" sz="2000" dirty="0">
                      <a:latin typeface="+mj-lt"/>
                    </a:rPr>
                    <a:t>Base de données des tests destructive qui donne la relation entre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a14:m>
                  <a:r>
                    <a:rPr lang="fr-FR" sz="2000" dirty="0">
                      <a:latin typeface="+mj-lt"/>
                    </a:rPr>
                    <a:t> et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a14:m>
                  <a:endParaRPr lang="fr-FR" sz="2000" dirty="0">
                    <a:latin typeface="+mj-lt"/>
                  </a:endParaRPr>
                </a:p>
              </p:txBody>
            </p:sp>
          </mc:Choice>
          <mc:Fallback xmlns="">
            <p:sp>
              <p:nvSpPr>
                <p:cNvPr id="3" name="ZoneTexte 2">
                  <a:extLst>
                    <a:ext uri="{FF2B5EF4-FFF2-40B4-BE49-F238E27FC236}">
                      <a16:creationId xmlns:a16="http://schemas.microsoft.com/office/drawing/2014/main" id="{D7C3F9F9-3A45-18B2-F62B-9D5670EFB2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77508" y="5246458"/>
                  <a:ext cx="9420152" cy="505523"/>
                </a:xfrm>
                <a:prstGeom prst="rect">
                  <a:avLst/>
                </a:prstGeom>
                <a:blipFill>
                  <a:blip r:embed="rId3"/>
                  <a:stretch>
                    <a:fillRect b="-204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4DA6103F-F155-D06B-48AE-4B068F02C915}"/>
                </a:ext>
              </a:extLst>
            </p:cNvPr>
            <p:cNvGrpSpPr/>
            <p:nvPr/>
          </p:nvGrpSpPr>
          <p:grpSpPr>
            <a:xfrm>
              <a:off x="1249129" y="1847007"/>
              <a:ext cx="9876911" cy="3381993"/>
              <a:chOff x="1111125" y="1847007"/>
              <a:chExt cx="9876911" cy="3381993"/>
            </a:xfrm>
          </p:grpSpPr>
          <p:pic>
            <p:nvPicPr>
              <p:cNvPr id="5" name="Picture 8" descr="A graph of blue dots&#10;&#10;Description automatically generated">
                <a:extLst>
                  <a:ext uri="{FF2B5EF4-FFF2-40B4-BE49-F238E27FC236}">
                    <a16:creationId xmlns:a16="http://schemas.microsoft.com/office/drawing/2014/main" id="{E4AAEF75-EA1F-D81A-311F-A5A0F2BCA2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556459" y="1847007"/>
                <a:ext cx="4431577" cy="3381993"/>
              </a:xfrm>
              <a:prstGeom prst="rect">
                <a:avLst/>
              </a:prstGeom>
            </p:spPr>
          </p:pic>
          <p:pic>
            <p:nvPicPr>
              <p:cNvPr id="8" name="Picture 10" descr="A graph of blue dots&#10;&#10;Description automatically generated">
                <a:extLst>
                  <a:ext uri="{FF2B5EF4-FFF2-40B4-BE49-F238E27FC236}">
                    <a16:creationId xmlns:a16="http://schemas.microsoft.com/office/drawing/2014/main" id="{96177DA7-30A9-AB0C-8C50-613ACB2E11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1125" y="1884409"/>
                <a:ext cx="4524417" cy="330718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2576437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45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5DBDE18-2305-5B5F-C58E-63600770181D}"/>
                  </a:ext>
                </a:extLst>
              </p:cNvPr>
              <p:cNvSpPr txBox="1"/>
              <p:nvPr/>
            </p:nvSpPr>
            <p:spPr bwMode="auto">
              <a:xfrm>
                <a:off x="919305" y="817701"/>
                <a:ext cx="9886771" cy="9393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  <a:defRPr/>
                </a:pPr>
                <a:r>
                  <a:rPr lang="fr-FR" sz="3200" dirty="0">
                    <a:solidFill>
                      <a:srgbClr val="1F4E79"/>
                    </a:solidFill>
                    <a:latin typeface="Calibri Light"/>
                  </a:rPr>
                  <a:t>Equivalence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3200" b="0" i="1" smtClean="0">
                        <a:solidFill>
                          <a:srgbClr val="1F4E79"/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3200" b="0" i="1" smtClean="0">
                            <a:solidFill>
                              <a:srgbClr val="1F4E79"/>
                            </a:solidFill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</m:oMath>
                </a14:m>
                <a:endParaRPr lang="fr-FR" sz="3200" dirty="0">
                  <a:solidFill>
                    <a:srgbClr val="1F4E79"/>
                  </a:solidFill>
                  <a:latin typeface="Calibri Light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25DBDE18-2305-5B5F-C58E-636007701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19305" y="817701"/>
                <a:ext cx="9886771" cy="939360"/>
              </a:xfrm>
              <a:prstGeom prst="rect">
                <a:avLst/>
              </a:prstGeom>
              <a:blipFill>
                <a:blip r:embed="rId2"/>
                <a:stretch>
                  <a:fillRect l="-1603" b="-20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43F32C62-CD2E-4624-2E4F-F3E6E518CA9B}"/>
              </a:ext>
            </a:extLst>
          </p:cNvPr>
          <p:cNvSpPr txBox="1"/>
          <p:nvPr/>
        </p:nvSpPr>
        <p:spPr>
          <a:xfrm>
            <a:off x="1149176" y="1990741"/>
            <a:ext cx="6049098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+mj-lt"/>
              </a:rPr>
              <a:t>Possibilité de modéliser la relation à l’aide d’une régression exponentielle vu la forme de nuage des points</a:t>
            </a:r>
          </a:p>
        </p:txBody>
      </p:sp>
      <p:pic>
        <p:nvPicPr>
          <p:cNvPr id="12" name="Picture 6" descr="A graph with blue dots and red line&#10;&#10;Description automatically generated">
            <a:extLst>
              <a:ext uri="{FF2B5EF4-FFF2-40B4-BE49-F238E27FC236}">
                <a16:creationId xmlns:a16="http://schemas.microsoft.com/office/drawing/2014/main" id="{BD2F8DF0-D3CD-9BD6-6FF9-1ECCFFAEA3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0" y="1287381"/>
            <a:ext cx="3186076" cy="2431480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5588054F-B344-B2C7-D239-55FF99B7C789}"/>
              </a:ext>
            </a:extLst>
          </p:cNvPr>
          <p:cNvSpPr txBox="1"/>
          <p:nvPr/>
        </p:nvSpPr>
        <p:spPr bwMode="auto">
          <a:xfrm>
            <a:off x="6931736" y="4453006"/>
            <a:ext cx="4713514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400" dirty="0">
                <a:latin typeface="+mj-lt"/>
              </a:rPr>
              <a:t>Une approche probabiliste est préférée vu la variance</a:t>
            </a:r>
          </a:p>
        </p:txBody>
      </p:sp>
      <p:pic>
        <p:nvPicPr>
          <p:cNvPr id="14" name="Picture 8" descr="A graph with blue and orange dots&#10;&#10;Description automatically generated">
            <a:extLst>
              <a:ext uri="{FF2B5EF4-FFF2-40B4-BE49-F238E27FC236}">
                <a16:creationId xmlns:a16="http://schemas.microsoft.com/office/drawing/2014/main" id="{810B2CF3-9DF8-6AA8-0197-82091A4A93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761" y="3687808"/>
            <a:ext cx="3403868" cy="2597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1444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46</a:t>
            </a:fld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988677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Validité de la loi de Paris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8D624A8-7DE3-E34F-84F1-B967FA9FF4F3}"/>
              </a:ext>
            </a:extLst>
          </p:cNvPr>
          <p:cNvSpPr txBox="1"/>
          <p:nvPr/>
        </p:nvSpPr>
        <p:spPr>
          <a:xfrm>
            <a:off x="7873857" y="5405120"/>
            <a:ext cx="38407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Données</a:t>
            </a:r>
            <a:r>
              <a:rPr lang="fr-FR" sz="1600" dirty="0"/>
              <a:t> simulées sur l’échelle logarithmique</a:t>
            </a:r>
          </a:p>
        </p:txBody>
      </p:sp>
      <p:pic>
        <p:nvPicPr>
          <p:cNvPr id="5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FDDAFF97-2A58-1EBB-A629-C9A3FA43F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1" y="2244871"/>
            <a:ext cx="4043680" cy="29831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AA12810E-2BBB-EE09-4EC1-F06136742C90}"/>
                  </a:ext>
                </a:extLst>
              </p:cNvPr>
              <p:cNvSpPr txBox="1"/>
              <p:nvPr/>
            </p:nvSpPr>
            <p:spPr>
              <a:xfrm>
                <a:off x="426720" y="3853068"/>
                <a:ext cx="7985759" cy="1448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sz="18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8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e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fr-FR" sz="1800" b="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⇔</m:t>
                    </m:r>
                    <m:func>
                      <m:func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sz="1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z="1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sSup>
                              <m:sSupPr>
                                <m:ctrlP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 sz="1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fr-FR" sz="1800" b="0" i="1" smtClean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18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fr-FR" i="1" smtClean="0">
                        <a:latin typeface="Cambria Math" panose="02040503050406030204" pitchFamily="18" charset="0"/>
                      </a:rPr>
                      <m:t> ⇔</m:t>
                    </m:r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>
                                  <m:sSubPr>
                                    <m:ctrlP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fr-FR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fr-FR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fr-FR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𝑙𝑜𝑔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800" dirty="0"/>
                  <a:t> 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AA12810E-2BBB-EE09-4EC1-F06136742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" y="3853068"/>
                <a:ext cx="7985759" cy="14485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ZoneTexte 7">
            <a:extLst>
              <a:ext uri="{FF2B5EF4-FFF2-40B4-BE49-F238E27FC236}">
                <a16:creationId xmlns:a16="http://schemas.microsoft.com/office/drawing/2014/main" id="{C89D2DD7-B307-FFEE-76EF-FC04B27452FF}"/>
              </a:ext>
            </a:extLst>
          </p:cNvPr>
          <p:cNvSpPr txBox="1"/>
          <p:nvPr/>
        </p:nvSpPr>
        <p:spPr>
          <a:xfrm>
            <a:off x="2499215" y="5354119"/>
            <a:ext cx="3840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Loi de Paris logarithmique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81E8043-A6EB-D726-66E0-0EABC21C2A19}"/>
                  </a:ext>
                </a:extLst>
              </p:cNvPr>
              <p:cNvSpPr txBox="1"/>
              <p:nvPr/>
            </p:nvSpPr>
            <p:spPr bwMode="auto">
              <a:xfrm>
                <a:off x="1701656" y="2049267"/>
                <a:ext cx="506925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400" dirty="0">
                    <a:latin typeface="+mj-lt"/>
                  </a:rPr>
                  <a:t>50 points de données simulées reliant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sz="24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fr-FR" sz="2400" dirty="0">
                    <a:latin typeface="+mj-lt"/>
                  </a:rPr>
                  <a:t> 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fr-FR" sz="2400" dirty="0">
                    <a:latin typeface="+mj-lt"/>
                  </a:rPr>
                  <a:t>La loi de Paris est une loi linéaire sur l’échelle logarithmique 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81E8043-A6EB-D726-66E0-0EABC21C2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01656" y="2049267"/>
                <a:ext cx="5069257" cy="1569660"/>
              </a:xfrm>
              <a:prstGeom prst="rect">
                <a:avLst/>
              </a:prstGeom>
              <a:blipFill>
                <a:blip r:embed="rId4"/>
                <a:stretch>
                  <a:fillRect l="-1563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7022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PHYSIQUE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988677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Validité de la loi de Paris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BB940BA-CEEB-807C-4761-51C19FCF5BDA}"/>
                  </a:ext>
                </a:extLst>
              </p:cNvPr>
              <p:cNvSpPr txBox="1"/>
              <p:nvPr/>
            </p:nvSpPr>
            <p:spPr>
              <a:xfrm>
                <a:off x="495124" y="1757061"/>
                <a:ext cx="7669162" cy="12931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=4.499×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=0.589 </m:t>
                    </m:r>
                  </m:oMath>
                </a14:m>
                <a:endParaRPr lang="en-US" sz="2400" b="0" dirty="0"/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smtClean="0">
                        <a:latin typeface="Cambria Math" panose="02040503050406030204" pitchFamily="18" charset="0"/>
                      </a:rPr>
                      <m:t>=0.075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>
                          <m:f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=1.429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𝑀𝑃𝑎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BB940BA-CEEB-807C-4761-51C19FCF5B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24" y="1757061"/>
                <a:ext cx="7669162" cy="1293111"/>
              </a:xfrm>
              <a:prstGeom prst="rect">
                <a:avLst/>
              </a:prstGeom>
              <a:blipFill>
                <a:blip r:embed="rId2"/>
                <a:stretch>
                  <a:fillRect l="-10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3E65F0B7-A7ED-FD02-092D-5E7B1329E3B3}"/>
              </a:ext>
            </a:extLst>
          </p:cNvPr>
          <p:cNvSpPr txBox="1"/>
          <p:nvPr/>
        </p:nvSpPr>
        <p:spPr>
          <a:xfrm>
            <a:off x="7874700" y="5405120"/>
            <a:ext cx="3840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+mj-lt"/>
              </a:rPr>
              <a:t>Régression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 err="1">
                <a:latin typeface="+mj-lt"/>
              </a:rPr>
              <a:t>linéaire</a:t>
            </a:r>
            <a:r>
              <a:rPr lang="en-US" sz="1600" dirty="0">
                <a:latin typeface="+mj-lt"/>
              </a:rPr>
              <a:t> sur les données </a:t>
            </a:r>
            <a:r>
              <a:rPr lang="en-US" sz="1600" dirty="0" err="1">
                <a:latin typeface="+mj-lt"/>
              </a:rPr>
              <a:t>simulées</a:t>
            </a:r>
            <a:r>
              <a:rPr lang="en-US" sz="1600" dirty="0">
                <a:latin typeface="+mj-lt"/>
              </a:rPr>
              <a:t> pour </a:t>
            </a:r>
            <a:r>
              <a:rPr lang="en-US" sz="1600" dirty="0" err="1">
                <a:latin typeface="+mj-lt"/>
              </a:rPr>
              <a:t>estimer</a:t>
            </a:r>
            <a:r>
              <a:rPr lang="en-US" sz="1600" dirty="0">
                <a:latin typeface="+mj-lt"/>
              </a:rPr>
              <a:t> les coefficients de la </a:t>
            </a:r>
            <a:r>
              <a:rPr lang="en-US" sz="1600" dirty="0" err="1">
                <a:latin typeface="+mj-lt"/>
              </a:rPr>
              <a:t>loi</a:t>
            </a:r>
            <a:r>
              <a:rPr lang="en-US" sz="1600" dirty="0">
                <a:latin typeface="+mj-lt"/>
              </a:rPr>
              <a:t> de Paris </a:t>
            </a:r>
          </a:p>
        </p:txBody>
      </p:sp>
      <p:pic>
        <p:nvPicPr>
          <p:cNvPr id="12" name="Picture 8" descr="A graph with a red line and blue dots&#10;&#10;Description automatically generated">
            <a:extLst>
              <a:ext uri="{FF2B5EF4-FFF2-40B4-BE49-F238E27FC236}">
                <a16:creationId xmlns:a16="http://schemas.microsoft.com/office/drawing/2014/main" id="{DBDEDFFA-A5D9-F2F7-81A1-FFA31804B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246400"/>
            <a:ext cx="4045368" cy="2984400"/>
          </a:xfrm>
          <a:prstGeom prst="rect">
            <a:avLst/>
          </a:prstGeom>
        </p:spPr>
      </p:pic>
      <p:pic>
        <p:nvPicPr>
          <p:cNvPr id="13" name="Image 12" descr="Une image contenant texte, Police, capture d’écran, blanc">
            <a:extLst>
              <a:ext uri="{FF2B5EF4-FFF2-40B4-BE49-F238E27FC236}">
                <a16:creationId xmlns:a16="http://schemas.microsoft.com/office/drawing/2014/main" id="{769B1C43-7695-ED0D-8B23-F00F016AD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652" y="3691825"/>
            <a:ext cx="4242348" cy="1451330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5019F369-65B0-2FF8-DC48-0A0262DADC1C}"/>
              </a:ext>
            </a:extLst>
          </p:cNvPr>
          <p:cNvSpPr txBox="1"/>
          <p:nvPr/>
        </p:nvSpPr>
        <p:spPr>
          <a:xfrm>
            <a:off x="1943046" y="5582003"/>
            <a:ext cx="4089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Coefficients de la loi de Paris dans la littérature </a:t>
            </a:r>
          </a:p>
        </p:txBody>
      </p:sp>
    </p:spTree>
    <p:extLst>
      <p:ext uri="{BB962C8B-B14F-4D97-AF65-F5344CB8AC3E}">
        <p14:creationId xmlns:p14="http://schemas.microsoft.com/office/powerpoint/2010/main" val="25854532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SIMULATIONS NUMERIQUES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48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10576743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Modèle géométrique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F719694E-131A-3ACC-1A81-C52FD7095915}"/>
              </a:ext>
            </a:extLst>
          </p:cNvPr>
          <p:cNvGrpSpPr/>
          <p:nvPr/>
        </p:nvGrpSpPr>
        <p:grpSpPr>
          <a:xfrm>
            <a:off x="788389" y="2078709"/>
            <a:ext cx="10615222" cy="3824759"/>
            <a:chOff x="854017" y="2078709"/>
            <a:chExt cx="10615222" cy="3824759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40C3739C-7904-A3C0-E62C-C2DCE35E7BAF}"/>
                </a:ext>
              </a:extLst>
            </p:cNvPr>
            <p:cNvSpPr txBox="1"/>
            <p:nvPr/>
          </p:nvSpPr>
          <p:spPr>
            <a:xfrm>
              <a:off x="854017" y="5195582"/>
              <a:ext cx="416035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+mj-lt"/>
                </a:rPr>
                <a:t>Modèle géométrique complet du module de puissance</a:t>
              </a:r>
            </a:p>
          </p:txBody>
        </p:sp>
        <p:pic>
          <p:nvPicPr>
            <p:cNvPr id="9" name="Picture 8" descr="A computer generated electronic device&#10;&#10;Description automatically generated with medium confidence">
              <a:extLst>
                <a:ext uri="{FF2B5EF4-FFF2-40B4-BE49-F238E27FC236}">
                  <a16:creationId xmlns:a16="http://schemas.microsoft.com/office/drawing/2014/main" id="{19246D4C-B142-ED6E-A514-D38B91DD9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017" y="2078709"/>
              <a:ext cx="4160355" cy="2986753"/>
            </a:xfrm>
            <a:prstGeom prst="rect">
              <a:avLst/>
            </a:prstGeom>
          </p:spPr>
        </p:pic>
        <p:pic>
          <p:nvPicPr>
            <p:cNvPr id="10" name="Picture 10" descr="A diagram of a structure&#10;&#10;Description automatically generated">
              <a:extLst>
                <a:ext uri="{FF2B5EF4-FFF2-40B4-BE49-F238E27FC236}">
                  <a16:creationId xmlns:a16="http://schemas.microsoft.com/office/drawing/2014/main" id="{80535754-AD3D-B508-D6EF-4D6B7EAEA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54289" y="2084137"/>
              <a:ext cx="5314950" cy="2981325"/>
            </a:xfrm>
            <a:prstGeom prst="rect">
              <a:avLst/>
            </a:prstGeom>
          </p:spPr>
        </p:pic>
        <p:sp>
          <p:nvSpPr>
            <p:cNvPr id="11" name="ZoneTexte 7">
              <a:extLst>
                <a:ext uri="{FF2B5EF4-FFF2-40B4-BE49-F238E27FC236}">
                  <a16:creationId xmlns:a16="http://schemas.microsoft.com/office/drawing/2014/main" id="{E7117E59-7D0D-06AB-A9CD-F9CAB92182DF}"/>
                </a:ext>
              </a:extLst>
            </p:cNvPr>
            <p:cNvSpPr txBox="1"/>
            <p:nvPr/>
          </p:nvSpPr>
          <p:spPr>
            <a:xfrm>
              <a:off x="6154290" y="5212291"/>
              <a:ext cx="53149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>
                  <a:latin typeface="+mj-lt"/>
                </a:rPr>
                <a:t>Modèle géométrique simplifié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7269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4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789422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8CE315-79AE-A65B-B1B2-C3FC1A508768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Problèmes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7B069-6D73-7FB3-DA3A-A8D5EA9D4E9F}"/>
              </a:ext>
            </a:extLst>
          </p:cNvPr>
          <p:cNvSpPr txBox="1"/>
          <p:nvPr/>
        </p:nvSpPr>
        <p:spPr bwMode="auto">
          <a:xfrm>
            <a:off x="565579" y="2122770"/>
            <a:ext cx="1067103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fr-FR" sz="2400" dirty="0">
                <a:latin typeface="Calibri Light"/>
              </a:rPr>
              <a:t>Longue durée de vie pour une démarche expérimentale (dizaine d’années)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3348DD-2C92-77BD-6874-3F9CA452745F}"/>
              </a:ext>
            </a:extLst>
          </p:cNvPr>
          <p:cNvSpPr txBox="1"/>
          <p:nvPr/>
        </p:nvSpPr>
        <p:spPr bwMode="auto">
          <a:xfrm>
            <a:off x="1360662" y="2742530"/>
            <a:ext cx="1067103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400" dirty="0">
                <a:solidFill>
                  <a:srgbClr val="FF0000"/>
                </a:solidFill>
                <a:latin typeface="Calibri Light"/>
              </a:rPr>
              <a:t>=&gt; Amplification des contraintes</a:t>
            </a:r>
          </a:p>
          <a:p>
            <a:pPr>
              <a:lnSpc>
                <a:spcPct val="150000"/>
              </a:lnSpc>
              <a:defRPr/>
            </a:pPr>
            <a:endParaRPr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261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HYBRIDE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>
                <a:latin typeface="+mj-lt"/>
              </a:rPr>
              <a:t>49</a:t>
            </a:fld>
            <a:endParaRPr lang="fr-FR" dirty="0">
              <a:latin typeface="+mj-l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988677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+mj-lt"/>
              </a:rPr>
              <a:t>Inférence dans le cas d’une validité partielle</a:t>
            </a:r>
          </a:p>
        </p:txBody>
      </p:sp>
      <p:pic>
        <p:nvPicPr>
          <p:cNvPr id="10" name="Picture 19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95B74AF0-D8E4-64CB-8A41-46ECAA956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791" y="1876705"/>
            <a:ext cx="9925050" cy="4200525"/>
          </a:xfrm>
          <a:prstGeom prst="rect">
            <a:avLst/>
          </a:prstGeom>
        </p:spPr>
      </p:pic>
      <p:sp>
        <p:nvSpPr>
          <p:cNvPr id="11" name="TextBox 12">
            <a:extLst>
              <a:ext uri="{FF2B5EF4-FFF2-40B4-BE49-F238E27FC236}">
                <a16:creationId xmlns:a16="http://schemas.microsoft.com/office/drawing/2014/main" id="{F5D5D342-391A-DCAB-FC36-CED6412E6F70}"/>
              </a:ext>
            </a:extLst>
          </p:cNvPr>
          <p:cNvSpPr txBox="1"/>
          <p:nvPr/>
        </p:nvSpPr>
        <p:spPr>
          <a:xfrm>
            <a:off x="180259" y="3474580"/>
            <a:ext cx="16849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latin typeface="+mj-lt"/>
              </a:rPr>
              <a:t>Vérifier :</a:t>
            </a:r>
            <a:endParaRPr lang="fr-FR" sz="32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59A3A1-716A-41B2-E8F8-2C22C28F6080}"/>
                  </a:ext>
                </a:extLst>
              </p:cNvPr>
              <p:cNvSpPr txBox="1"/>
              <p:nvPr/>
            </p:nvSpPr>
            <p:spPr>
              <a:xfrm>
                <a:off x="4175696" y="4365000"/>
                <a:ext cx="25064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59A3A1-716A-41B2-E8F8-2C22C28F6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5696" y="4365000"/>
                <a:ext cx="250646" cy="307777"/>
              </a:xfrm>
              <a:prstGeom prst="rect">
                <a:avLst/>
              </a:prstGeom>
              <a:blipFill>
                <a:blip r:embed="rId3"/>
                <a:stretch>
                  <a:fillRect l="-2439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F7A4EF10-6330-FAFC-9125-937B52E0DF99}"/>
                  </a:ext>
                </a:extLst>
              </p:cNvPr>
              <p:cNvSpPr txBox="1"/>
              <p:nvPr/>
            </p:nvSpPr>
            <p:spPr>
              <a:xfrm>
                <a:off x="1959480" y="3574800"/>
                <a:ext cx="421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fr-F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3" name="TextBox 13">
                <a:extLst>
                  <a:ext uri="{FF2B5EF4-FFF2-40B4-BE49-F238E27FC236}">
                    <a16:creationId xmlns:a16="http://schemas.microsoft.com/office/drawing/2014/main" id="{F7A4EF10-6330-FAFC-9125-937B52E0D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9480" y="3574800"/>
                <a:ext cx="421654" cy="369332"/>
              </a:xfrm>
              <a:prstGeom prst="rect">
                <a:avLst/>
              </a:prstGeom>
              <a:blipFill>
                <a:blip r:embed="rId4"/>
                <a:stretch>
                  <a:fillRect l="-15714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C17974FA-FF1E-F809-1878-58ED2892EA5F}"/>
                  </a:ext>
                </a:extLst>
              </p:cNvPr>
              <p:cNvSpPr txBox="1"/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z="2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fr-F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4" name="TextBox 14">
                <a:extLst>
                  <a:ext uri="{FF2B5EF4-FFF2-40B4-BE49-F238E27FC236}">
                    <a16:creationId xmlns:a16="http://schemas.microsoft.com/office/drawing/2014/main" id="{C17974FA-FF1E-F809-1878-58ED2892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840" y="4344679"/>
                <a:ext cx="410112" cy="307777"/>
              </a:xfrm>
              <a:prstGeom prst="rect">
                <a:avLst/>
              </a:prstGeom>
              <a:blipFill>
                <a:blip r:embed="rId5"/>
                <a:stretch>
                  <a:fillRect l="-13433" r="-10448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FE19FFCC-A221-A7F7-C0F0-B2BE9159CF8F}"/>
                  </a:ext>
                </a:extLst>
              </p:cNvPr>
              <p:cNvSpPr txBox="1"/>
              <p:nvPr/>
            </p:nvSpPr>
            <p:spPr>
              <a:xfrm>
                <a:off x="7214488" y="4354837"/>
                <a:ext cx="39049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FE19FFCC-A221-A7F7-C0F0-B2BE9159C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4488" y="4354837"/>
                <a:ext cx="390492" cy="307777"/>
              </a:xfrm>
              <a:prstGeom prst="rect">
                <a:avLst/>
              </a:prstGeom>
              <a:blipFill>
                <a:blip r:embed="rId6"/>
                <a:stretch>
                  <a:fillRect l="-15385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20AA8D54-4EF3-39DE-F333-74053240DB56}"/>
                  </a:ext>
                </a:extLst>
              </p:cNvPr>
              <p:cNvSpPr txBox="1"/>
              <p:nvPr/>
            </p:nvSpPr>
            <p:spPr>
              <a:xfrm>
                <a:off x="8417956" y="4371354"/>
                <a:ext cx="9667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F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20AA8D54-4EF3-39DE-F333-74053240D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7956" y="4371354"/>
                <a:ext cx="966740" cy="307777"/>
              </a:xfrm>
              <a:prstGeom prst="rect">
                <a:avLst/>
              </a:prstGeom>
              <a:blipFill>
                <a:blip r:embed="rId7"/>
                <a:stretch>
                  <a:fillRect l="-4430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896D2612-E199-AA98-6FC9-178DEFA5E703}"/>
                  </a:ext>
                </a:extLst>
              </p:cNvPr>
              <p:cNvSpPr txBox="1"/>
              <p:nvPr/>
            </p:nvSpPr>
            <p:spPr>
              <a:xfrm>
                <a:off x="9807069" y="4354837"/>
                <a:ext cx="1152397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𝛿</m:t>
                      </m:r>
                      <m:sSub>
                        <m:sSubPr>
                          <m:ctrlPr>
                            <a:rPr lang="fr-F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FR" sz="2000" b="0" i="1" smtClean="0">
                              <a:latin typeface="Cambria Math" panose="02040503050406030204" pitchFamily="18" charset="0"/>
                            </a:rPr>
                            <m:t>𝑐𝑒</m:t>
                          </m:r>
                        </m:sub>
                      </m:sSub>
                    </m:oMath>
                  </m:oMathPara>
                </a14:m>
                <a:endParaRPr lang="fr-FR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17" name="TextBox 17">
                <a:extLst>
                  <a:ext uri="{FF2B5EF4-FFF2-40B4-BE49-F238E27FC236}">
                    <a16:creationId xmlns:a16="http://schemas.microsoft.com/office/drawing/2014/main" id="{896D2612-E199-AA98-6FC9-178DEFA5E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069" y="4354837"/>
                <a:ext cx="1152397" cy="307777"/>
              </a:xfrm>
              <a:prstGeom prst="rect">
                <a:avLst/>
              </a:prstGeom>
              <a:blipFill>
                <a:blip r:embed="rId8"/>
                <a:stretch>
                  <a:fillRect l="-5291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20">
            <a:extLst>
              <a:ext uri="{FF2B5EF4-FFF2-40B4-BE49-F238E27FC236}">
                <a16:creationId xmlns:a16="http://schemas.microsoft.com/office/drawing/2014/main" id="{209A3302-6925-ABB9-B81A-2D2FD1297CB9}"/>
              </a:ext>
            </a:extLst>
          </p:cNvPr>
          <p:cNvSpPr txBox="1"/>
          <p:nvPr/>
        </p:nvSpPr>
        <p:spPr>
          <a:xfrm>
            <a:off x="2489028" y="4525242"/>
            <a:ext cx="119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Dans le régime de Paris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37D25068-ED6F-2112-5A46-AACED3574D59}"/>
              </a:ext>
            </a:extLst>
          </p:cNvPr>
          <p:cNvSpPr txBox="1"/>
          <p:nvPr/>
        </p:nvSpPr>
        <p:spPr>
          <a:xfrm>
            <a:off x="2489028" y="2229260"/>
            <a:ext cx="1192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+mj-lt"/>
              </a:rPr>
              <a:t>Hors régime de Paris</a:t>
            </a: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E79CEC5A-4504-99E8-B799-A13EA6A9ACAF}"/>
              </a:ext>
            </a:extLst>
          </p:cNvPr>
          <p:cNvSpPr txBox="1"/>
          <p:nvPr/>
        </p:nvSpPr>
        <p:spPr>
          <a:xfrm>
            <a:off x="3711594" y="2631440"/>
            <a:ext cx="2224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latin typeface="+mj-lt"/>
              </a:rPr>
              <a:t>Modelé Data (Interpolation polynomiale)</a:t>
            </a:r>
          </a:p>
        </p:txBody>
      </p:sp>
    </p:spTree>
    <p:extLst>
      <p:ext uri="{BB962C8B-B14F-4D97-AF65-F5344CB8AC3E}">
        <p14:creationId xmlns:p14="http://schemas.microsoft.com/office/powerpoint/2010/main" val="33327609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HYBRIDE</a:t>
            </a: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50</a:t>
            </a:fld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B4D57401-E087-222D-F6BF-2B6CB20D541B}"/>
              </a:ext>
            </a:extLst>
          </p:cNvPr>
          <p:cNvGrpSpPr/>
          <p:nvPr/>
        </p:nvGrpSpPr>
        <p:grpSpPr>
          <a:xfrm>
            <a:off x="696000" y="1080000"/>
            <a:ext cx="10800000" cy="4680000"/>
            <a:chOff x="720000" y="1080000"/>
            <a:chExt cx="10800000" cy="4680000"/>
          </a:xfrm>
        </p:grpSpPr>
        <p:pic>
          <p:nvPicPr>
            <p:cNvPr id="4" name="Picture 8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7872964A-3FBD-A1DF-2D90-B2C0E7B019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080000"/>
              <a:ext cx="2884500" cy="2160000"/>
            </a:xfrm>
            <a:prstGeom prst="rect">
              <a:avLst/>
            </a:prstGeom>
          </p:spPr>
        </p:pic>
        <p:pic>
          <p:nvPicPr>
            <p:cNvPr id="5" name="Picture 10" descr="A graph with a line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12D5E53D-4D36-41F4-C402-49087E7DE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080000"/>
              <a:ext cx="2880000" cy="2160000"/>
            </a:xfrm>
            <a:prstGeom prst="rect">
              <a:avLst/>
            </a:prstGeom>
          </p:spPr>
        </p:pic>
        <p:pic>
          <p:nvPicPr>
            <p:cNvPr id="8" name="Picture 12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C567B911-D9F0-8450-A6B1-5035CEC3C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1080000"/>
              <a:ext cx="2880000" cy="2160000"/>
            </a:xfrm>
            <a:prstGeom prst="rect">
              <a:avLst/>
            </a:prstGeom>
          </p:spPr>
        </p:pic>
        <p:pic>
          <p:nvPicPr>
            <p:cNvPr id="9" name="Picture 14" descr="A graph with blue line and orange line&#10;&#10;Description automatically generated">
              <a:extLst>
                <a:ext uri="{FF2B5EF4-FFF2-40B4-BE49-F238E27FC236}">
                  <a16:creationId xmlns:a16="http://schemas.microsoft.com/office/drawing/2014/main" id="{678BF7B2-5588-6CE9-A563-28DF16B70511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50" y="3600000"/>
              <a:ext cx="2880000" cy="2160000"/>
            </a:xfrm>
            <a:prstGeom prst="rect">
              <a:avLst/>
            </a:prstGeom>
          </p:spPr>
        </p:pic>
        <p:pic>
          <p:nvPicPr>
            <p:cNvPr id="13" name="Picture 16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03B282E7-6EE8-E218-C75F-3A2451A9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3600000"/>
              <a:ext cx="2880000" cy="2160000"/>
            </a:xfrm>
            <a:prstGeom prst="rect">
              <a:avLst/>
            </a:prstGeom>
          </p:spPr>
        </p:pic>
        <p:pic>
          <p:nvPicPr>
            <p:cNvPr id="14" name="Picture 18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2BAC8671-68A7-52B9-1D41-A5A7739DE2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3600000"/>
              <a:ext cx="2880000" cy="2160000"/>
            </a:xfrm>
            <a:prstGeom prst="rect">
              <a:avLst/>
            </a:prstGeom>
          </p:spPr>
        </p:pic>
      </p:grpSp>
      <p:sp>
        <p:nvSpPr>
          <p:cNvPr id="15" name="ZoneTexte 7">
            <a:extLst>
              <a:ext uri="{FF2B5EF4-FFF2-40B4-BE49-F238E27FC236}">
                <a16:creationId xmlns:a16="http://schemas.microsoft.com/office/drawing/2014/main" id="{0E813F63-1CAE-DE7E-B41B-6EAE8239FC89}"/>
              </a:ext>
            </a:extLst>
          </p:cNvPr>
          <p:cNvSpPr txBox="1"/>
          <p:nvPr/>
        </p:nvSpPr>
        <p:spPr>
          <a:xfrm>
            <a:off x="0" y="588744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Prédictions en observant 10% des données test</a:t>
            </a:r>
          </a:p>
        </p:txBody>
      </p:sp>
    </p:spTree>
    <p:extLst>
      <p:ext uri="{BB962C8B-B14F-4D97-AF65-F5344CB8AC3E}">
        <p14:creationId xmlns:p14="http://schemas.microsoft.com/office/powerpoint/2010/main" val="1797882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HYBRIDE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51</a:t>
            </a:fld>
            <a:endParaRPr lang="fr-FR"/>
          </a:p>
        </p:txBody>
      </p:sp>
      <p:sp>
        <p:nvSpPr>
          <p:cNvPr id="2" name="ZoneTexte 7">
            <a:extLst>
              <a:ext uri="{FF2B5EF4-FFF2-40B4-BE49-F238E27FC236}">
                <a16:creationId xmlns:a16="http://schemas.microsoft.com/office/drawing/2014/main" id="{A28DF88D-390B-D8F7-E33E-59C25E270FEB}"/>
              </a:ext>
            </a:extLst>
          </p:cNvPr>
          <p:cNvSpPr txBox="1"/>
          <p:nvPr/>
        </p:nvSpPr>
        <p:spPr>
          <a:xfrm>
            <a:off x="0" y="588744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Prédictions en observant 20% des données test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C5CE027-450D-376C-8236-931DEAE76E9B}"/>
              </a:ext>
            </a:extLst>
          </p:cNvPr>
          <p:cNvGrpSpPr/>
          <p:nvPr/>
        </p:nvGrpSpPr>
        <p:grpSpPr>
          <a:xfrm>
            <a:off x="696000" y="1080000"/>
            <a:ext cx="10800000" cy="4680000"/>
            <a:chOff x="720000" y="1080000"/>
            <a:chExt cx="10800000" cy="4680000"/>
          </a:xfrm>
        </p:grpSpPr>
        <p:pic>
          <p:nvPicPr>
            <p:cNvPr id="11" name="Picture 5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36D46625-A736-AE01-4455-628C6DF967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2" name="Picture 7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AF61C598-152C-F995-6110-8A4AFDFE68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6" name="Picture 11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B52BB01D-746A-7EFC-B7FD-E3FEEE87B9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7" name="Picture 15" descr="A graph with blue and orange lines&#10;&#10;Description automatically generated">
              <a:extLst>
                <a:ext uri="{FF2B5EF4-FFF2-40B4-BE49-F238E27FC236}">
                  <a16:creationId xmlns:a16="http://schemas.microsoft.com/office/drawing/2014/main" id="{4D576350-856B-8F98-D294-175B3730D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3600000"/>
              <a:ext cx="2880000" cy="2160000"/>
            </a:xfrm>
            <a:prstGeom prst="rect">
              <a:avLst/>
            </a:prstGeom>
          </p:spPr>
        </p:pic>
        <p:pic>
          <p:nvPicPr>
            <p:cNvPr id="18" name="Picture 20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F1A7028A-BDED-BD24-E2B4-F7D566E6D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3600000"/>
              <a:ext cx="2880000" cy="2160000"/>
            </a:xfrm>
            <a:prstGeom prst="rect">
              <a:avLst/>
            </a:prstGeom>
          </p:spPr>
        </p:pic>
        <p:pic>
          <p:nvPicPr>
            <p:cNvPr id="19" name="Picture 22" descr="A graph with a line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17B634D0-B315-4516-A0D9-D6453BA8F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3600000"/>
              <a:ext cx="28800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22604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HYBRIDE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52</a:t>
            </a:fld>
            <a:endParaRPr lang="fr-FR"/>
          </a:p>
        </p:txBody>
      </p:sp>
      <p:sp>
        <p:nvSpPr>
          <p:cNvPr id="3" name="ZoneTexte 7">
            <a:extLst>
              <a:ext uri="{FF2B5EF4-FFF2-40B4-BE49-F238E27FC236}">
                <a16:creationId xmlns:a16="http://schemas.microsoft.com/office/drawing/2014/main" id="{6B91591D-D274-DCEF-54ED-899EC80FF7C3}"/>
              </a:ext>
            </a:extLst>
          </p:cNvPr>
          <p:cNvSpPr txBox="1"/>
          <p:nvPr/>
        </p:nvSpPr>
        <p:spPr>
          <a:xfrm>
            <a:off x="0" y="5887440"/>
            <a:ext cx="1219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+mj-lt"/>
              </a:rPr>
              <a:t>Prédictions en observant 30% des données test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0D5E213B-EC04-E695-ADAE-E4DFA9F7979A}"/>
              </a:ext>
            </a:extLst>
          </p:cNvPr>
          <p:cNvGrpSpPr/>
          <p:nvPr/>
        </p:nvGrpSpPr>
        <p:grpSpPr>
          <a:xfrm>
            <a:off x="693750" y="1080000"/>
            <a:ext cx="10804500" cy="4680000"/>
            <a:chOff x="720000" y="1080000"/>
            <a:chExt cx="10804500" cy="4680000"/>
          </a:xfrm>
        </p:grpSpPr>
        <p:pic>
          <p:nvPicPr>
            <p:cNvPr id="5" name="Picture 7" descr="A graph with numbers and a line&#10;&#10;Description automatically generated">
              <a:extLst>
                <a:ext uri="{FF2B5EF4-FFF2-40B4-BE49-F238E27FC236}">
                  <a16:creationId xmlns:a16="http://schemas.microsoft.com/office/drawing/2014/main" id="{DD5F8861-380D-AE8A-E5BC-5CD33F8D9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1080000"/>
              <a:ext cx="2880000" cy="2160000"/>
            </a:xfrm>
            <a:prstGeom prst="rect">
              <a:avLst/>
            </a:prstGeom>
          </p:spPr>
        </p:pic>
        <p:pic>
          <p:nvPicPr>
            <p:cNvPr id="8" name="Picture 11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DB60BA61-256A-D18A-FB02-F8059567C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1080000"/>
              <a:ext cx="2880000" cy="2160000"/>
            </a:xfrm>
            <a:prstGeom prst="rect">
              <a:avLst/>
            </a:prstGeom>
          </p:spPr>
        </p:pic>
        <p:pic>
          <p:nvPicPr>
            <p:cNvPr id="9" name="Picture 15" descr="A graph with a line and numbers&#10;&#10;Description automatically generated">
              <a:extLst>
                <a:ext uri="{FF2B5EF4-FFF2-40B4-BE49-F238E27FC236}">
                  <a16:creationId xmlns:a16="http://schemas.microsoft.com/office/drawing/2014/main" id="{72B8AF9B-88AF-D9C4-63CB-8F5866F57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1080000"/>
              <a:ext cx="2880000" cy="2160000"/>
            </a:xfrm>
            <a:prstGeom prst="rect">
              <a:avLst/>
            </a:prstGeom>
          </p:spPr>
        </p:pic>
        <p:pic>
          <p:nvPicPr>
            <p:cNvPr id="13" name="Picture 20" descr="A graph with blue line and orange line&#10;&#10;Description automatically generated">
              <a:extLst>
                <a:ext uri="{FF2B5EF4-FFF2-40B4-BE49-F238E27FC236}">
                  <a16:creationId xmlns:a16="http://schemas.microsoft.com/office/drawing/2014/main" id="{2DB2A1D2-6752-C7D5-A4A2-52CCF7DEB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00" y="3600000"/>
              <a:ext cx="2880000" cy="2160000"/>
            </a:xfrm>
            <a:prstGeom prst="rect">
              <a:avLst/>
            </a:prstGeom>
          </p:spPr>
        </p:pic>
        <p:pic>
          <p:nvPicPr>
            <p:cNvPr id="14" name="Picture 22" descr="A graph with a line and a blue line&#10;&#10;Description automatically generated">
              <a:extLst>
                <a:ext uri="{FF2B5EF4-FFF2-40B4-BE49-F238E27FC236}">
                  <a16:creationId xmlns:a16="http://schemas.microsoft.com/office/drawing/2014/main" id="{5C9E4ED8-EE01-EB43-DCA8-7A1617CB2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0000" y="3600000"/>
              <a:ext cx="2880000" cy="2160000"/>
            </a:xfrm>
            <a:prstGeom prst="rect">
              <a:avLst/>
            </a:prstGeom>
          </p:spPr>
        </p:pic>
        <p:pic>
          <p:nvPicPr>
            <p:cNvPr id="15" name="Picture 24" descr="A graph with a line and numbers&#10;&#10;Description automatically generated with medium confidence">
              <a:extLst>
                <a:ext uri="{FF2B5EF4-FFF2-40B4-BE49-F238E27FC236}">
                  <a16:creationId xmlns:a16="http://schemas.microsoft.com/office/drawing/2014/main" id="{A1F341F7-D16A-8D51-2F69-9F06E4520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0000" y="3600000"/>
              <a:ext cx="2884500" cy="21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8669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MODELES DE PREDICTION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53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988677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Deuxième couplage physique-données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7C3F9F9-3A45-18B2-F62B-9D5670EFB278}"/>
                  </a:ext>
                </a:extLst>
              </p:cNvPr>
              <p:cNvSpPr txBox="1"/>
              <p:nvPr/>
            </p:nvSpPr>
            <p:spPr bwMode="auto">
              <a:xfrm>
                <a:off x="1385924" y="1833261"/>
                <a:ext cx="9420152" cy="5021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Chaque couple de valeurs consécutives constitue une transition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sous l’ensemble des conditions :  </a:t>
                </a:r>
                <a14:m>
                  <m:oMath xmlns:m="http://schemas.openxmlformats.org/officeDocument/2006/math"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fr-FR" sz="2400" dirty="0">
                    <a:latin typeface="+mj-lt"/>
                  </a:rPr>
                  <a:t> 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On obtient une base de données de valeurs de transitions </a:t>
                </a:r>
                <a14:m>
                  <m:oMath xmlns:m="http://schemas.openxmlformats.org/officeDocument/2006/math">
                    <m:r>
                      <a:rPr lang="fr-FR" sz="2400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sz="24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On calcule les paramètres physiques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2400" dirty="0">
                    <a:latin typeface="+mj-lt"/>
                  </a:rPr>
                  <a:t> correspondant à chaque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fr-FR" sz="24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400" dirty="0">
                    <a:latin typeface="+mj-lt"/>
                  </a:rPr>
                  <a:t>On obtient une loi de transition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fr-F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sz="2400" dirty="0">
                    <a:latin typeface="+mj-lt"/>
                  </a:rPr>
                  <a:t>, </a:t>
                </a:r>
                <a14:m>
                  <m:oMath xmlns:m="http://schemas.openxmlformats.org/officeDocument/2006/math">
                    <m:r>
                      <a:rPr lang="fr-FR" sz="24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fr-FR" sz="2400" dirty="0">
                    <a:latin typeface="+mj-lt"/>
                  </a:rPr>
                  <a:t> à trouver à l’aide d’un algorithme selon notre choix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endParaRPr lang="fr-FR" sz="2400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D7C3F9F9-3A45-18B2-F62B-9D5670EFB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5924" y="1833261"/>
                <a:ext cx="9420152" cy="5021055"/>
              </a:xfrm>
              <a:prstGeom prst="rect">
                <a:avLst/>
              </a:prstGeom>
              <a:blipFill>
                <a:blip r:embed="rId2"/>
                <a:stretch>
                  <a:fillRect l="-841" r="-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016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HYBRIDE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54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988677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Validité de la loi de Paris</a:t>
            </a:r>
          </a:p>
        </p:txBody>
      </p:sp>
      <p:sp>
        <p:nvSpPr>
          <p:cNvPr id="3" name="TextShape 3">
            <a:extLst>
              <a:ext uri="{FF2B5EF4-FFF2-40B4-BE49-F238E27FC236}">
                <a16:creationId xmlns:a16="http://schemas.microsoft.com/office/drawing/2014/main" id="{520DE280-B1E4-BBB9-A929-AC22C87CFBCA}"/>
              </a:ext>
            </a:extLst>
          </p:cNvPr>
          <p:cNvSpPr/>
          <p:nvPr/>
        </p:nvSpPr>
        <p:spPr>
          <a:xfrm>
            <a:off x="7498104" y="5487591"/>
            <a:ext cx="4005932" cy="46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+mj-lt"/>
                <a:ea typeface="DejaVu Sans"/>
              </a:rPr>
              <a:t>Paramètres et résultats des modèles les plus précis pour la phase 1</a:t>
            </a:r>
            <a:endParaRPr lang="fr-FR" b="0" strike="noStrike" spc="-1" dirty="0">
              <a:solidFill>
                <a:srgbClr val="000000"/>
              </a:solidFill>
              <a:latin typeface="+mj-lt"/>
              <a:ea typeface="DejaVu Sans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6E451AE-6BA3-A256-FAC8-CC6013E2B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45829"/>
              </p:ext>
            </p:extLst>
          </p:nvPr>
        </p:nvGraphicFramePr>
        <p:xfrm>
          <a:off x="6897502" y="2202558"/>
          <a:ext cx="5207136" cy="30530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301784">
                  <a:extLst>
                    <a:ext uri="{9D8B030D-6E8A-4147-A177-3AD203B41FA5}">
                      <a16:colId xmlns:a16="http://schemas.microsoft.com/office/drawing/2014/main" val="3404987680"/>
                    </a:ext>
                  </a:extLst>
                </a:gridCol>
                <a:gridCol w="1301784">
                  <a:extLst>
                    <a:ext uri="{9D8B030D-6E8A-4147-A177-3AD203B41FA5}">
                      <a16:colId xmlns:a16="http://schemas.microsoft.com/office/drawing/2014/main" val="3162633173"/>
                    </a:ext>
                  </a:extLst>
                </a:gridCol>
                <a:gridCol w="1301784">
                  <a:extLst>
                    <a:ext uri="{9D8B030D-6E8A-4147-A177-3AD203B41FA5}">
                      <a16:colId xmlns:a16="http://schemas.microsoft.com/office/drawing/2014/main" val="3663398452"/>
                    </a:ext>
                  </a:extLst>
                </a:gridCol>
                <a:gridCol w="1301784">
                  <a:extLst>
                    <a:ext uri="{9D8B030D-6E8A-4147-A177-3AD203B41FA5}">
                      <a16:colId xmlns:a16="http://schemas.microsoft.com/office/drawing/2014/main" val="29848880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Gamma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Exponentielle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18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Méthode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Maximum vraisemblance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Maximum vraisemblance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Maximum vraisemblance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542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24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Bruit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Non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05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Normalisation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Oui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9346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Filtrage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Oui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Non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838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RMSBT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noProof="0" dirty="0"/>
                        <a:t>0,60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0,00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0,13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916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RBT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b="1" noProof="0" dirty="0"/>
                        <a:t>0,84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0,4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noProof="0" dirty="0"/>
                        <a:t>0,38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3107591"/>
                  </a:ext>
                </a:extLst>
              </a:tr>
            </a:tbl>
          </a:graphicData>
        </a:graphic>
      </p:graphicFrame>
      <p:pic>
        <p:nvPicPr>
          <p:cNvPr id="5" name="Image 4" descr="Une image contenant texte, ligne, capture d’écran, Tracé&#10;&#10;Description générée automatiquement">
            <a:extLst>
              <a:ext uri="{FF2B5EF4-FFF2-40B4-BE49-F238E27FC236}">
                <a16:creationId xmlns:a16="http://schemas.microsoft.com/office/drawing/2014/main" id="{56531482-145A-8BB3-7672-EE45917B09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" y="2117682"/>
            <a:ext cx="6851804" cy="1630730"/>
          </a:xfrm>
          <a:prstGeom prst="rect">
            <a:avLst/>
          </a:prstGeom>
        </p:spPr>
      </p:pic>
      <p:pic>
        <p:nvPicPr>
          <p:cNvPr id="8" name="Image 7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90016DF9-CCAF-0C1D-3F80-522BFF5C8D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2" y="3883147"/>
            <a:ext cx="6850800" cy="1622269"/>
          </a:xfrm>
          <a:prstGeom prst="rect">
            <a:avLst/>
          </a:prstGeom>
        </p:spPr>
      </p:pic>
      <p:sp>
        <p:nvSpPr>
          <p:cNvPr id="9" name="TextShape 3">
            <a:extLst>
              <a:ext uri="{FF2B5EF4-FFF2-40B4-BE49-F238E27FC236}">
                <a16:creationId xmlns:a16="http://schemas.microsoft.com/office/drawing/2014/main" id="{8341DFE9-D7AF-70F1-C5BA-14CA38E35B3B}"/>
              </a:ext>
            </a:extLst>
          </p:cNvPr>
          <p:cNvSpPr/>
          <p:nvPr/>
        </p:nvSpPr>
        <p:spPr>
          <a:xfrm>
            <a:off x="163031" y="5618346"/>
            <a:ext cx="6648542" cy="46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pc="-1" dirty="0">
                <a:solidFill>
                  <a:srgbClr val="000000"/>
                </a:solidFill>
                <a:latin typeface="+mj-lt"/>
                <a:ea typeface="DejaVu Sans"/>
              </a:rPr>
              <a:t>Graphes de prédictions pour le modèle le plus précis</a:t>
            </a:r>
            <a:endParaRPr lang="fr-FR" b="0" strike="noStrike" spc="-1" dirty="0">
              <a:solidFill>
                <a:srgbClr val="000000"/>
              </a:solidFill>
              <a:latin typeface="+mj-lt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148641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DATA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55</a:t>
            </a:fld>
            <a:endParaRPr lang="fr-FR"/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34C31F0-5612-FFEA-256C-8966ACFF6D57}"/>
              </a:ext>
            </a:extLst>
          </p:cNvPr>
          <p:cNvGrpSpPr/>
          <p:nvPr/>
        </p:nvGrpSpPr>
        <p:grpSpPr>
          <a:xfrm>
            <a:off x="3197251" y="1272416"/>
            <a:ext cx="5038179" cy="4313167"/>
            <a:chOff x="7828735" y="2237807"/>
            <a:chExt cx="4005932" cy="3429464"/>
          </a:xfrm>
        </p:grpSpPr>
        <p:sp>
          <p:nvSpPr>
            <p:cNvPr id="11" name="TextShape 3">
              <a:extLst>
                <a:ext uri="{FF2B5EF4-FFF2-40B4-BE49-F238E27FC236}">
                  <a16:creationId xmlns:a16="http://schemas.microsoft.com/office/drawing/2014/main" id="{1980D9D5-746D-D880-B576-13DF1088B41B}"/>
                </a:ext>
              </a:extLst>
            </p:cNvPr>
            <p:cNvSpPr/>
            <p:nvPr/>
          </p:nvSpPr>
          <p:spPr>
            <a:xfrm>
              <a:off x="7828735" y="5203111"/>
              <a:ext cx="4005932" cy="46416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pc="-1" dirty="0">
                  <a:solidFill>
                    <a:srgbClr val="000000"/>
                  </a:solidFill>
                  <a:latin typeface="+mj-lt"/>
                  <a:ea typeface="DejaVu Sans"/>
                </a:rPr>
                <a:t>Prédictions de l’évolution de l’indicateur de défaillance</a:t>
              </a:r>
              <a:endParaRPr lang="fr-FR" b="0" strike="noStrike" spc="-1" dirty="0">
                <a:solidFill>
                  <a:srgbClr val="000000"/>
                </a:solidFill>
                <a:latin typeface="+mj-lt"/>
                <a:ea typeface="DejaVu Sans"/>
              </a:endParaRPr>
            </a:p>
          </p:txBody>
        </p:sp>
        <p:pic>
          <p:nvPicPr>
            <p:cNvPr id="12" name="Image 11" descr="Une image contenant texte, capture d’écran, diagramme, ligne&#10;&#10;Description générée automatiquement">
              <a:extLst>
                <a:ext uri="{FF2B5EF4-FFF2-40B4-BE49-F238E27FC236}">
                  <a16:creationId xmlns:a16="http://schemas.microsoft.com/office/drawing/2014/main" id="{5A05F625-3B65-5C2D-6B7F-4A8FEFCE4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93965" y="2237807"/>
              <a:ext cx="3875473" cy="28915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00256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DATA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56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988677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Taille de la base de données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C1E54E8-F87A-4479-6644-6A30E8718EA8}"/>
              </a:ext>
            </a:extLst>
          </p:cNvPr>
          <p:cNvSpPr txBox="1"/>
          <p:nvPr/>
        </p:nvSpPr>
        <p:spPr>
          <a:xfrm>
            <a:off x="1524000" y="1990741"/>
            <a:ext cx="8316686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+mj-lt"/>
              </a:rPr>
              <a:t>12 expériences (12 conditions de test différentes)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+mj-lt"/>
              </a:rPr>
              <a:t>6 modules par test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fr-FR" sz="2800" dirty="0">
                <a:latin typeface="+mj-lt"/>
              </a:rPr>
              <a:t>De 20 à 110 points de mesure par module </a:t>
            </a:r>
          </a:p>
        </p:txBody>
      </p:sp>
    </p:spTree>
    <p:extLst>
      <p:ext uri="{BB962C8B-B14F-4D97-AF65-F5344CB8AC3E}">
        <p14:creationId xmlns:p14="http://schemas.microsoft.com/office/powerpoint/2010/main" val="7962872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DATA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57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988677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Vitesse de l’inférence : Exemple de ResNet50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C1E54E8-F87A-4479-6644-6A30E8718EA8}"/>
                  </a:ext>
                </a:extLst>
              </p:cNvPr>
              <p:cNvSpPr txBox="1"/>
              <p:nvPr/>
            </p:nvSpPr>
            <p:spPr>
              <a:xfrm>
                <a:off x="1524000" y="1990741"/>
                <a:ext cx="8316686" cy="19645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800" dirty="0">
                    <a:latin typeface="+mj-lt"/>
                  </a:rPr>
                  <a:t>Vitesse de l’inférence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≈20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𝑚𝑠</m:t>
                    </m:r>
                  </m:oMath>
                </a14:m>
                <a:endParaRPr lang="fr-FR" sz="28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800" dirty="0">
                    <a:latin typeface="+mj-lt"/>
                  </a:rPr>
                  <a:t>Nombre de paramètres </a:t>
                </a:r>
                <a14:m>
                  <m:oMath xmlns:m="http://schemas.openxmlformats.org/officeDocument/2006/math"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≈25 000 000</m:t>
                    </m:r>
                  </m:oMath>
                </a14:m>
                <a:endParaRPr lang="fr-FR" sz="2800" dirty="0">
                  <a:latin typeface="+mj-lt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fr-FR" sz="2800" dirty="0">
                    <a:latin typeface="+mj-lt"/>
                  </a:rPr>
                  <a:t>Taille de l’entrée </a:t>
                </a:r>
                <a14:m>
                  <m:oMath xmlns:m="http://schemas.openxmlformats.org/officeDocument/2006/math">
                    <m:r>
                      <a:rPr lang="fr-FR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2800" b="0" i="1" smtClean="0">
                        <a:latin typeface="Cambria Math" panose="02040503050406030204" pitchFamily="18" charset="0"/>
                      </a:rPr>
                      <m:t>224×224</m:t>
                    </m:r>
                  </m:oMath>
                </a14:m>
                <a:endParaRPr lang="fr-FR" sz="2800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EC1E54E8-F87A-4479-6644-6A30E8718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1990741"/>
                <a:ext cx="8316686" cy="1964512"/>
              </a:xfrm>
              <a:prstGeom prst="rect">
                <a:avLst/>
              </a:prstGeom>
              <a:blipFill>
                <a:blip r:embed="rId2"/>
                <a:stretch>
                  <a:fillRect l="-1320" b="-8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0015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MODELISATION DATA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58</a:t>
            </a:fld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5DBDE18-2305-5B5F-C58E-63600770181D}"/>
              </a:ext>
            </a:extLst>
          </p:cNvPr>
          <p:cNvSpPr txBox="1"/>
          <p:nvPr/>
        </p:nvSpPr>
        <p:spPr bwMode="auto">
          <a:xfrm>
            <a:off x="919305" y="817701"/>
            <a:ext cx="988677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Calcul de l’intervalle de confiance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Encre 2">
                <a:extLst>
                  <a:ext uri="{FF2B5EF4-FFF2-40B4-BE49-F238E27FC236}">
                    <a16:creationId xmlns:a16="http://schemas.microsoft.com/office/drawing/2014/main" id="{913425C8-2BE8-706A-5203-CF499689FEE4}"/>
                  </a:ext>
                </a:extLst>
              </p14:cNvPr>
              <p14:cNvContentPartPr/>
              <p14:nvPr/>
            </p14:nvContentPartPr>
            <p14:xfrm>
              <a:off x="11502255" y="1120200"/>
              <a:ext cx="54000" cy="2160"/>
            </p14:xfrm>
          </p:contentPart>
        </mc:Choice>
        <mc:Fallback xmlns="">
          <p:pic>
            <p:nvPicPr>
              <p:cNvPr id="3" name="Encre 2">
                <a:extLst>
                  <a:ext uri="{FF2B5EF4-FFF2-40B4-BE49-F238E27FC236}">
                    <a16:creationId xmlns:a16="http://schemas.microsoft.com/office/drawing/2014/main" id="{913425C8-2BE8-706A-5203-CF499689F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39672" y="1057200"/>
                <a:ext cx="178808" cy="127800"/>
              </a:xfrm>
              <a:prstGeom prst="rect">
                <a:avLst/>
              </a:prstGeom>
            </p:spPr>
          </p:pic>
        </mc:Fallback>
      </mc:AlternateContent>
      <p:pic>
        <p:nvPicPr>
          <p:cNvPr id="4" name="Image 3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33E75CA0-EAAE-C9FE-8734-E65100BFC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6" y="1805836"/>
            <a:ext cx="5568753" cy="4154923"/>
          </a:xfrm>
          <a:prstGeom prst="rect">
            <a:avLst/>
          </a:prstGeom>
        </p:spPr>
      </p:pic>
      <p:pic>
        <p:nvPicPr>
          <p:cNvPr id="5" name="Image 4" descr="Une image contenant capture d’écran, ligne">
            <a:extLst>
              <a:ext uri="{FF2B5EF4-FFF2-40B4-BE49-F238E27FC236}">
                <a16:creationId xmlns:a16="http://schemas.microsoft.com/office/drawing/2014/main" id="{5CD00500-924C-48DD-1130-0968A19793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393284" y="3992013"/>
            <a:ext cx="878785" cy="661353"/>
          </a:xfrm>
          <a:prstGeom prst="rect">
            <a:avLst/>
          </a:prstGeom>
        </p:spPr>
      </p:pic>
      <p:pic>
        <p:nvPicPr>
          <p:cNvPr id="8" name="Image 7" descr="Une image contenant texte, capture d’écran, Tracé, ligne">
            <a:extLst>
              <a:ext uri="{FF2B5EF4-FFF2-40B4-BE49-F238E27FC236}">
                <a16:creationId xmlns:a16="http://schemas.microsoft.com/office/drawing/2014/main" id="{4A34537D-5106-BFE6-3CBD-315A275ED6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290813" y="1790621"/>
            <a:ext cx="1618181" cy="1222064"/>
          </a:xfrm>
          <a:prstGeom prst="rect">
            <a:avLst/>
          </a:prstGeom>
        </p:spPr>
      </p:pic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FA94C08-D573-F1D7-EF67-80EEB83C668A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3616960" y="2401654"/>
            <a:ext cx="3871912" cy="1843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Picture 4">
            <a:extLst>
              <a:ext uri="{FF2B5EF4-FFF2-40B4-BE49-F238E27FC236}">
                <a16:creationId xmlns:a16="http://schemas.microsoft.com/office/drawing/2014/main" id="{5EB5B7BC-5AC9-6714-6D1A-D62C730CE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022472" y="1773225"/>
            <a:ext cx="1638004" cy="1237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DB61D935-D160-F168-EB3B-BCE6608AF900}"/>
              </a:ext>
            </a:extLst>
          </p:cNvPr>
          <p:cNvCxnSpPr>
            <a:stCxn id="8" idx="0"/>
            <a:endCxn id="13" idx="2"/>
          </p:cNvCxnSpPr>
          <p:nvPr/>
        </p:nvCxnSpPr>
        <p:spPr>
          <a:xfrm flipV="1">
            <a:off x="8710936" y="2391743"/>
            <a:ext cx="1512021" cy="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Shape 3">
            <a:extLst>
              <a:ext uri="{FF2B5EF4-FFF2-40B4-BE49-F238E27FC236}">
                <a16:creationId xmlns:a16="http://schemas.microsoft.com/office/drawing/2014/main" id="{F35D99B8-A02F-6268-E4F8-2EB9C0884E6F}"/>
              </a:ext>
            </a:extLst>
          </p:cNvPr>
          <p:cNvSpPr/>
          <p:nvPr/>
        </p:nvSpPr>
        <p:spPr>
          <a:xfrm>
            <a:off x="2912604" y="3596082"/>
            <a:ext cx="1178791" cy="283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spc="-1" dirty="0">
                <a:solidFill>
                  <a:srgbClr val="000000"/>
                </a:solidFill>
                <a:latin typeface="Arial"/>
                <a:ea typeface="DejaVu Sans"/>
              </a:rPr>
              <a:t>Réalisations</a:t>
            </a:r>
            <a:endParaRPr lang="fr-FR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" name="TextShape 3">
            <a:extLst>
              <a:ext uri="{FF2B5EF4-FFF2-40B4-BE49-F238E27FC236}">
                <a16:creationId xmlns:a16="http://schemas.microsoft.com/office/drawing/2014/main" id="{C8EA60CB-30F0-BD36-A3DC-A5CCA4301304}"/>
              </a:ext>
            </a:extLst>
          </p:cNvPr>
          <p:cNvSpPr/>
          <p:nvPr/>
        </p:nvSpPr>
        <p:spPr>
          <a:xfrm>
            <a:off x="7488871" y="3405515"/>
            <a:ext cx="1178791" cy="283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spc="-1" dirty="0">
                <a:solidFill>
                  <a:srgbClr val="000000"/>
                </a:solidFill>
                <a:latin typeface="Arial"/>
                <a:ea typeface="DejaVu Sans"/>
              </a:rPr>
              <a:t>Loi de probabilité</a:t>
            </a:r>
            <a:endParaRPr lang="fr-FR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TextShape 3">
            <a:extLst>
              <a:ext uri="{FF2B5EF4-FFF2-40B4-BE49-F238E27FC236}">
                <a16:creationId xmlns:a16="http://schemas.microsoft.com/office/drawing/2014/main" id="{BDC16F6B-B0B2-68E7-B2B1-867FFE0DCC76}"/>
              </a:ext>
            </a:extLst>
          </p:cNvPr>
          <p:cNvSpPr/>
          <p:nvPr/>
        </p:nvSpPr>
        <p:spPr>
          <a:xfrm>
            <a:off x="10353554" y="3433069"/>
            <a:ext cx="1178791" cy="283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spc="-1" dirty="0">
                <a:solidFill>
                  <a:srgbClr val="000000"/>
                </a:solidFill>
                <a:latin typeface="Arial"/>
                <a:ea typeface="DejaVu Sans"/>
              </a:rPr>
              <a:t>Intervalle de confiance</a:t>
            </a:r>
            <a:endParaRPr lang="fr-FR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TextShape 3">
            <a:extLst>
              <a:ext uri="{FF2B5EF4-FFF2-40B4-BE49-F238E27FC236}">
                <a16:creationId xmlns:a16="http://schemas.microsoft.com/office/drawing/2014/main" id="{8BBDA3F4-7503-CE30-898C-9B6D795A38B9}"/>
              </a:ext>
            </a:extLst>
          </p:cNvPr>
          <p:cNvSpPr/>
          <p:nvPr/>
        </p:nvSpPr>
        <p:spPr>
          <a:xfrm rot="20064756">
            <a:off x="4738957" y="3301582"/>
            <a:ext cx="2040008" cy="20024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spc="-1" dirty="0">
                <a:solidFill>
                  <a:srgbClr val="000000"/>
                </a:solidFill>
                <a:latin typeface="Arial"/>
                <a:ea typeface="DejaVu Sans"/>
              </a:rPr>
              <a:t>Théorème central limite </a:t>
            </a:r>
            <a:endParaRPr lang="fr-FR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" name="TextShape 3">
            <a:extLst>
              <a:ext uri="{FF2B5EF4-FFF2-40B4-BE49-F238E27FC236}">
                <a16:creationId xmlns:a16="http://schemas.microsoft.com/office/drawing/2014/main" id="{36F13CA0-4FFD-8A18-AAFF-9859A0D0EEDB}"/>
              </a:ext>
            </a:extLst>
          </p:cNvPr>
          <p:cNvSpPr/>
          <p:nvPr/>
        </p:nvSpPr>
        <p:spPr>
          <a:xfrm>
            <a:off x="8813414" y="2172294"/>
            <a:ext cx="1178791" cy="28362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fr-FR" sz="1200" spc="-1" dirty="0">
                <a:solidFill>
                  <a:srgbClr val="000000"/>
                </a:solidFill>
                <a:latin typeface="Arial"/>
                <a:ea typeface="DejaVu Sans"/>
              </a:rPr>
              <a:t>Calcul des quantiles</a:t>
            </a:r>
            <a:endParaRPr lang="fr-FR" sz="1200" b="0" strike="noStrike" spc="-1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5200645-9228-6F04-A3F2-51318E8AD1D0}"/>
                  </a:ext>
                </a:extLst>
              </p:cNvPr>
              <p:cNvSpPr txBox="1"/>
              <p:nvPr/>
            </p:nvSpPr>
            <p:spPr>
              <a:xfrm>
                <a:off x="6154065" y="3767533"/>
                <a:ext cx="5985765" cy="2556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>
                    <a:latin typeface="+mj-lt"/>
                  </a:rPr>
                  <a:t> : Variable aléatoire inconnue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fr-FR" sz="1400" dirty="0">
                  <a:latin typeface="+mj-lt"/>
                </a:endParaRP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400" dirty="0">
                    <a:latin typeface="+mj-lt"/>
                  </a:rPr>
                  <a:t> réalisations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fr-FR" sz="1400" dirty="0">
                    <a:latin typeface="+mj-lt"/>
                  </a:rPr>
                  <a:t> (obtenues selon l’algorithme d’échantillonnage)</a:t>
                </a:r>
              </a:p>
              <a:p>
                <a:pPr marL="342900" indent="-342900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𝑐𝑒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𝒩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400" dirty="0">
                    <a:latin typeface="+mj-lt"/>
                  </a:rPr>
                  <a:t> avec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𝑐𝑒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m:rPr>
                        <m:lit/>
                      </m:rP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latin typeface="+mj-lt"/>
                  </a:rPr>
                  <a:t> : la moyenne des réalisations et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fr-FR" sz="14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𝑐𝑒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fr-FR" sz="14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b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fr-FR" sz="1400" dirty="0">
                    <a:latin typeface="+mj-lt"/>
                  </a:rPr>
                  <a:t> l’écart type des réalisations 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85200645-9228-6F04-A3F2-51318E8AD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4065" y="3767533"/>
                <a:ext cx="5985765" cy="2556662"/>
              </a:xfrm>
              <a:prstGeom prst="rect">
                <a:avLst/>
              </a:prstGeom>
              <a:blipFill>
                <a:blip r:embed="rId8"/>
                <a:stretch>
                  <a:fillRect l="-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3683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5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8780270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8CE315-79AE-A65B-B1B2-C3FC1A508768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Problèmes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7B069-6D73-7FB3-DA3A-A8D5EA9D4E9F}"/>
              </a:ext>
            </a:extLst>
          </p:cNvPr>
          <p:cNvSpPr txBox="1"/>
          <p:nvPr/>
        </p:nvSpPr>
        <p:spPr bwMode="auto">
          <a:xfrm>
            <a:off x="565579" y="2122770"/>
            <a:ext cx="10671031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fr-FR" sz="2400" dirty="0">
                <a:latin typeface="Calibri Light"/>
              </a:rPr>
              <a:t>Longue durée de vie pour une démarche expérimentale (dizaine d’années)</a:t>
            </a:r>
          </a:p>
          <a:p>
            <a:pPr marL="457200" indent="-457200">
              <a:lnSpc>
                <a:spcPct val="700000"/>
              </a:lnSpc>
              <a:buFont typeface="+mj-lt"/>
              <a:buAutoNum type="arabicPeriod"/>
              <a:defRPr/>
            </a:pPr>
            <a:r>
              <a:rPr lang="fr-FR" sz="2400" dirty="0">
                <a:latin typeface="Calibri Light"/>
              </a:rPr>
              <a:t>Régime de fonctionnement normal difficile à modéliser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3348DD-2C92-77BD-6874-3F9CA452745F}"/>
              </a:ext>
            </a:extLst>
          </p:cNvPr>
          <p:cNvSpPr txBox="1"/>
          <p:nvPr/>
        </p:nvSpPr>
        <p:spPr bwMode="auto">
          <a:xfrm>
            <a:off x="1360662" y="2742530"/>
            <a:ext cx="10671031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400" dirty="0">
                <a:solidFill>
                  <a:srgbClr val="FF0000"/>
                </a:solidFill>
                <a:latin typeface="Calibri Light"/>
              </a:rPr>
              <a:t>=&gt; Amplification des contraintes</a:t>
            </a:r>
          </a:p>
          <a:p>
            <a:pPr>
              <a:lnSpc>
                <a:spcPct val="150000"/>
              </a:lnSpc>
              <a:defRPr/>
            </a:pPr>
            <a:endParaRPr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18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6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7894226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8CE315-79AE-A65B-B1B2-C3FC1A508768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 dirty="0">
                <a:solidFill>
                  <a:srgbClr val="1F4E79"/>
                </a:solidFill>
                <a:latin typeface="Calibri Light"/>
              </a:rPr>
              <a:t>Problèmes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7B069-6D73-7FB3-DA3A-A8D5EA9D4E9F}"/>
              </a:ext>
            </a:extLst>
          </p:cNvPr>
          <p:cNvSpPr txBox="1"/>
          <p:nvPr/>
        </p:nvSpPr>
        <p:spPr bwMode="auto">
          <a:xfrm>
            <a:off x="565579" y="2122770"/>
            <a:ext cx="10671031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fr-FR" sz="2400" dirty="0">
                <a:latin typeface="Calibri Light"/>
              </a:rPr>
              <a:t>Longue durée de vie pour une démarche expérimentale (dizaine d’années)</a:t>
            </a:r>
          </a:p>
          <a:p>
            <a:pPr marL="457200" indent="-457200">
              <a:lnSpc>
                <a:spcPct val="700000"/>
              </a:lnSpc>
              <a:buFont typeface="+mj-lt"/>
              <a:buAutoNum type="arabicPeriod"/>
              <a:defRPr/>
            </a:pPr>
            <a:r>
              <a:rPr lang="fr-FR" sz="2400" dirty="0">
                <a:latin typeface="Calibri Light"/>
              </a:rPr>
              <a:t>Régime de fonctionnement normal difficile à modéliser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sz="24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3348DD-2C92-77BD-6874-3F9CA452745F}"/>
              </a:ext>
            </a:extLst>
          </p:cNvPr>
          <p:cNvSpPr txBox="1"/>
          <p:nvPr/>
        </p:nvSpPr>
        <p:spPr bwMode="auto">
          <a:xfrm>
            <a:off x="1360662" y="2742530"/>
            <a:ext cx="10671031" cy="3728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fr-FR" sz="2400" dirty="0">
                <a:solidFill>
                  <a:srgbClr val="FF0000"/>
                </a:solidFill>
                <a:latin typeface="Calibri Light"/>
              </a:rPr>
              <a:t>=&gt; Amplification des contraintes</a:t>
            </a:r>
          </a:p>
          <a:p>
            <a:pPr>
              <a:lnSpc>
                <a:spcPct val="700000"/>
              </a:lnSpc>
              <a:defRPr/>
            </a:pPr>
            <a:r>
              <a:rPr lang="fr-FR" sz="2400" dirty="0">
                <a:solidFill>
                  <a:srgbClr val="FF0000"/>
                </a:solidFill>
                <a:latin typeface="Calibri Light"/>
              </a:rPr>
              <a:t>=&gt; Simplification du profil de mission</a:t>
            </a:r>
          </a:p>
          <a:p>
            <a:pPr>
              <a:lnSpc>
                <a:spcPct val="150000"/>
              </a:lnSpc>
              <a:defRPr/>
            </a:pPr>
            <a:endParaRPr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09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7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2191269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68E57AEE-2A04-C7B8-BA34-352359B4C958}"/>
              </a:ext>
            </a:extLst>
          </p:cNvPr>
          <p:cNvGrpSpPr/>
          <p:nvPr/>
        </p:nvGrpSpPr>
        <p:grpSpPr>
          <a:xfrm>
            <a:off x="7117057" y="2075407"/>
            <a:ext cx="3934800" cy="3799912"/>
            <a:chOff x="7502291" y="1639444"/>
            <a:chExt cx="3934800" cy="3799912"/>
          </a:xfrm>
        </p:grpSpPr>
        <p:pic>
          <p:nvPicPr>
            <p:cNvPr id="9" name="Image 8" descr="Une image contenant texte, capture d’écran, ligne, Parallèle&#10;&#10;Description générée automatiquement">
              <a:extLst>
                <a:ext uri="{FF2B5EF4-FFF2-40B4-BE49-F238E27FC236}">
                  <a16:creationId xmlns:a16="http://schemas.microsoft.com/office/drawing/2014/main" id="{FC656C30-9234-2B89-87B4-0D910CBA2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02291" y="1639444"/>
              <a:ext cx="3934800" cy="3024615"/>
            </a:xfrm>
            <a:prstGeom prst="rect">
              <a:avLst/>
            </a:prstGeom>
          </p:spPr>
        </p:pic>
        <p:sp>
          <p:nvSpPr>
            <p:cNvPr id="10" name="TextShape 3">
              <a:extLst>
                <a:ext uri="{FF2B5EF4-FFF2-40B4-BE49-F238E27FC236}">
                  <a16:creationId xmlns:a16="http://schemas.microsoft.com/office/drawing/2014/main" id="{EBA2E42D-10ED-8D74-C3F0-30CBC15991BB}"/>
                </a:ext>
              </a:extLst>
            </p:cNvPr>
            <p:cNvSpPr/>
            <p:nvPr/>
          </p:nvSpPr>
          <p:spPr bwMode="auto">
            <a:xfrm>
              <a:off x="7502291" y="4997753"/>
              <a:ext cx="3934800" cy="44160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 dirty="0">
                  <a:solidFill>
                    <a:srgbClr val="000000"/>
                  </a:solidFill>
                  <a:latin typeface="+mj-lt"/>
                  <a:ea typeface="DejaVu Sans"/>
                </a:rPr>
                <a:t>Illustration d’un profil de mission expérimental 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7D84581D-25A8-2D7D-3337-26AABD62565B}"/>
              </a:ext>
            </a:extLst>
          </p:cNvPr>
          <p:cNvGrpSpPr/>
          <p:nvPr/>
        </p:nvGrpSpPr>
        <p:grpSpPr>
          <a:xfrm>
            <a:off x="870361" y="2111014"/>
            <a:ext cx="4845980" cy="3728698"/>
            <a:chOff x="1006180" y="1801182"/>
            <a:chExt cx="4845980" cy="3728698"/>
          </a:xfrm>
        </p:grpSpPr>
        <p:pic>
          <p:nvPicPr>
            <p:cNvPr id="13" name="Image 12" descr="Une image contenant texte, capture d’écran, Tracé, ligne&#10;&#10;Description générée automatiquement">
              <a:extLst>
                <a:ext uri="{FF2B5EF4-FFF2-40B4-BE49-F238E27FC236}">
                  <a16:creationId xmlns:a16="http://schemas.microsoft.com/office/drawing/2014/main" id="{6D288621-18B8-5DD2-9B5A-D5F131E55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34780" y="1801182"/>
              <a:ext cx="4388780" cy="2793483"/>
            </a:xfrm>
            <a:prstGeom prst="rect">
              <a:avLst/>
            </a:prstGeom>
          </p:spPr>
        </p:pic>
        <p:sp>
          <p:nvSpPr>
            <p:cNvPr id="14" name="TextShape 3">
              <a:extLst>
                <a:ext uri="{FF2B5EF4-FFF2-40B4-BE49-F238E27FC236}">
                  <a16:creationId xmlns:a16="http://schemas.microsoft.com/office/drawing/2014/main" id="{31699FDF-3E2A-E4A0-AB22-598209FE9A1C}"/>
                </a:ext>
              </a:extLst>
            </p:cNvPr>
            <p:cNvSpPr/>
            <p:nvPr/>
          </p:nvSpPr>
          <p:spPr bwMode="auto">
            <a:xfrm>
              <a:off x="1006180" y="5088277"/>
              <a:ext cx="4845980" cy="441603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fr-FR" sz="2000" b="0" strike="noStrike" spc="-1" dirty="0">
                  <a:solidFill>
                    <a:srgbClr val="000000"/>
                  </a:solidFill>
                  <a:latin typeface="+mj-lt"/>
                  <a:ea typeface="DejaVu Sans"/>
                </a:rPr>
                <a:t>Profil de mission réel [2]</a:t>
              </a:r>
            </a:p>
          </p:txBody>
        </p:sp>
      </p:grpSp>
      <p:sp>
        <p:nvSpPr>
          <p:cNvPr id="17" name="ZoneTexte 16">
            <a:extLst>
              <a:ext uri="{FF2B5EF4-FFF2-40B4-BE49-F238E27FC236}">
                <a16:creationId xmlns:a16="http://schemas.microsoft.com/office/drawing/2014/main" id="{EF45802A-83DF-DAB7-167E-733E274DBC59}"/>
              </a:ext>
            </a:extLst>
          </p:cNvPr>
          <p:cNvSpPr txBox="1"/>
          <p:nvPr/>
        </p:nvSpPr>
        <p:spPr>
          <a:xfrm>
            <a:off x="1367980" y="1087908"/>
            <a:ext cx="9456039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fr-FR" sz="2400" dirty="0">
                <a:latin typeface="Calibri Light"/>
              </a:rPr>
              <a:t>Comparaison entre profil de mission réel et profil de mission expérimental </a:t>
            </a:r>
          </a:p>
        </p:txBody>
      </p:sp>
    </p:spTree>
    <p:extLst>
      <p:ext uri="{BB962C8B-B14F-4D97-AF65-F5344CB8AC3E}">
        <p14:creationId xmlns:p14="http://schemas.microsoft.com/office/powerpoint/2010/main" val="2809750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INTRODUCTION</a:t>
            </a:r>
            <a:endParaRPr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91D6902-461B-0740-9872-CBE2385BB7C3}" type="slidenum">
              <a:rPr lang="fr-FR"/>
              <a:t>8</a:t>
            </a:fld>
            <a:endParaRPr lang="fr-FR"/>
          </a:p>
        </p:txBody>
      </p:sp>
      <p:sp>
        <p:nvSpPr>
          <p:cNvPr id="5" name="Block Arc 42">
            <a:extLst>
              <a:ext uri="{FF2B5EF4-FFF2-40B4-BE49-F238E27FC236}">
                <a16:creationId xmlns:a16="http://schemas.microsoft.com/office/drawing/2014/main" id="{FF7C495E-FC4A-37D9-F0F9-1F2F5F9358F9}"/>
              </a:ext>
            </a:extLst>
          </p:cNvPr>
          <p:cNvSpPr/>
          <p:nvPr/>
        </p:nvSpPr>
        <p:spPr>
          <a:xfrm flipH="1">
            <a:off x="10302240" y="49667"/>
            <a:ext cx="503836" cy="492660"/>
          </a:xfrm>
          <a:prstGeom prst="blockArc">
            <a:avLst>
              <a:gd name="adj1" fmla="val 20207622"/>
              <a:gd name="adj2" fmla="val 16331239"/>
              <a:gd name="adj3" fmla="val 8827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val 41">
            <a:extLst>
              <a:ext uri="{FF2B5EF4-FFF2-40B4-BE49-F238E27FC236}">
                <a16:creationId xmlns:a16="http://schemas.microsoft.com/office/drawing/2014/main" id="{F174DFEC-F3B4-7F80-C875-AA868FA2DEB8}"/>
              </a:ext>
            </a:extLst>
          </p:cNvPr>
          <p:cNvSpPr/>
          <p:nvPr/>
        </p:nvSpPr>
        <p:spPr>
          <a:xfrm>
            <a:off x="10326400" y="73377"/>
            <a:ext cx="466445" cy="456098"/>
          </a:xfrm>
          <a:prstGeom prst="ellipse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sz="1600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48CE315-79AE-A65B-B1B2-C3FC1A508768}"/>
              </a:ext>
            </a:extLst>
          </p:cNvPr>
          <p:cNvSpPr txBox="1"/>
          <p:nvPr/>
        </p:nvSpPr>
        <p:spPr bwMode="auto">
          <a:xfrm>
            <a:off x="919305" y="817701"/>
            <a:ext cx="6431281" cy="939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fr-FR" sz="3200">
                <a:solidFill>
                  <a:srgbClr val="1F4E79"/>
                </a:solidFill>
                <a:latin typeface="Calibri Light"/>
              </a:rPr>
              <a:t>Problématique</a:t>
            </a:r>
            <a:endParaRPr lang="fr-FR" sz="3200" dirty="0">
              <a:solidFill>
                <a:srgbClr val="1F4E79"/>
              </a:solidFill>
              <a:latin typeface="Calibri Light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3E24231C-8CCD-7355-9925-A2DA723FA5A9}"/>
              </a:ext>
            </a:extLst>
          </p:cNvPr>
          <p:cNvSpPr txBox="1"/>
          <p:nvPr/>
        </p:nvSpPr>
        <p:spPr bwMode="auto">
          <a:xfrm>
            <a:off x="1367981" y="2839928"/>
            <a:ext cx="9456039" cy="1697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fr-FR" sz="2400" dirty="0">
                <a:latin typeface="Calibri Light"/>
              </a:rPr>
              <a:t>Etant donné un </a:t>
            </a:r>
            <a:r>
              <a:rPr lang="fr-FR" sz="2400" dirty="0">
                <a:solidFill>
                  <a:srgbClr val="FF0000"/>
                </a:solidFill>
                <a:latin typeface="Calibri Light"/>
              </a:rPr>
              <a:t>profil de mission </a:t>
            </a:r>
            <a:r>
              <a:rPr lang="fr-FR" sz="2400" dirty="0">
                <a:latin typeface="Calibri Light"/>
              </a:rPr>
              <a:t>(et une série d’observation), comment déterminer la durée de vie restante d’un module de puissance à partir des tests </a:t>
            </a:r>
            <a:r>
              <a:rPr lang="fr-FR" sz="2400" dirty="0">
                <a:solidFill>
                  <a:srgbClr val="FF0000"/>
                </a:solidFill>
                <a:latin typeface="Calibri Light"/>
              </a:rPr>
              <a:t>accélérés</a:t>
            </a:r>
            <a:r>
              <a:rPr lang="fr-FR" sz="2400" dirty="0">
                <a:latin typeface="Calibri Light"/>
              </a:rPr>
              <a:t> ?   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FBB0162-6F47-A30C-EE62-97B82248620A}"/>
              </a:ext>
            </a:extLst>
          </p:cNvPr>
          <p:cNvCxnSpPr>
            <a:cxnSpLocks/>
          </p:cNvCxnSpPr>
          <p:nvPr/>
        </p:nvCxnSpPr>
        <p:spPr>
          <a:xfrm flipH="1">
            <a:off x="4988560" y="2296992"/>
            <a:ext cx="1107440" cy="70020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6846B4A-F73F-2982-E577-FF9B8EA6E0FC}"/>
              </a:ext>
            </a:extLst>
          </p:cNvPr>
          <p:cNvCxnSpPr/>
          <p:nvPr/>
        </p:nvCxnSpPr>
        <p:spPr>
          <a:xfrm flipH="1" flipV="1">
            <a:off x="6339840" y="4536996"/>
            <a:ext cx="690880" cy="746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7476643E-1865-15FC-5885-CEAEF27C011D}"/>
              </a:ext>
            </a:extLst>
          </p:cNvPr>
          <p:cNvSpPr txBox="1"/>
          <p:nvPr/>
        </p:nvSpPr>
        <p:spPr>
          <a:xfrm>
            <a:off x="6096000" y="1939210"/>
            <a:ext cx="3822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Calibri Light"/>
              </a:rPr>
              <a:t>Expressivité : </a:t>
            </a:r>
            <a:r>
              <a:rPr lang="fr-FR" sz="2000" dirty="0">
                <a:latin typeface="Calibri Light"/>
              </a:rPr>
              <a:t>Complexité du profil réel</a:t>
            </a:r>
            <a:endParaRPr lang="en-US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EBE924-496C-7A51-EE35-E5D31AEE650A}"/>
              </a:ext>
            </a:extLst>
          </p:cNvPr>
          <p:cNvSpPr txBox="1"/>
          <p:nvPr/>
        </p:nvSpPr>
        <p:spPr bwMode="auto">
          <a:xfrm>
            <a:off x="7016164" y="5050216"/>
            <a:ext cx="38224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rgbClr val="FF0000"/>
                </a:solidFill>
                <a:latin typeface="Calibri Light"/>
              </a:rPr>
              <a:t>Extrapolation : </a:t>
            </a:r>
            <a:r>
              <a:rPr lang="fr-FR" sz="2000" dirty="0">
                <a:latin typeface="Calibri Light"/>
              </a:rPr>
              <a:t>Ecart entre expérience et réalité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3272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2747</TotalTime>
  <Words>2111</Words>
  <Application>Microsoft Office PowerPoint</Application>
  <DocSecurity>0</DocSecurity>
  <PresentationFormat>Grand écran</PresentationFormat>
  <Paragraphs>557</Paragraphs>
  <Slides>59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7" baseType="lpstr">
      <vt:lpstr>Aptos</vt:lpstr>
      <vt:lpstr>Arial</vt:lpstr>
      <vt:lpstr>Calibri</vt:lpstr>
      <vt:lpstr>Calibri Light</vt:lpstr>
      <vt:lpstr>Cambria Math</vt:lpstr>
      <vt:lpstr>Roboto</vt:lpstr>
      <vt:lpstr>Wingdings</vt:lpstr>
      <vt:lpstr>Thème Office</vt:lpstr>
      <vt:lpstr>Présentation PowerPoint</vt:lpstr>
      <vt:lpstr>PLAN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INTRODUCTION</vt:lpstr>
      <vt:lpstr>PLAN</vt:lpstr>
      <vt:lpstr>MODELISATION PHYSIQUE</vt:lpstr>
      <vt:lpstr>MODELISATION PHYSIQUE</vt:lpstr>
      <vt:lpstr>MODELISATION PHYSIQUE</vt:lpstr>
      <vt:lpstr>MODELISATION PHYSIQUE</vt:lpstr>
      <vt:lpstr>MODELISATION PHYSIQUE</vt:lpstr>
      <vt:lpstr>MODELISATION PHYSIQUE</vt:lpstr>
      <vt:lpstr>MODELISATION PHYSIQUE</vt:lpstr>
      <vt:lpstr>MODELISATION PHYSIQUE</vt:lpstr>
      <vt:lpstr>MODELISATION PHYSIQUE</vt:lpstr>
      <vt:lpstr>MODELISATION PHYSIQUE</vt:lpstr>
      <vt:lpstr>MODELISATION PHYSIQUE</vt:lpstr>
      <vt:lpstr>PLAN</vt:lpstr>
      <vt:lpstr>SIMULATIONS NUMERIQUES</vt:lpstr>
      <vt:lpstr>SIMULATIONS NUMERIQUES</vt:lpstr>
      <vt:lpstr>SIMULATIONS NUMERIQUES</vt:lpstr>
      <vt:lpstr>SIMULATIONS NUMERIQUES</vt:lpstr>
      <vt:lpstr>SIMULATIONS NUMERIQUES</vt:lpstr>
      <vt:lpstr>SIMULATIONS NUMERIQUES</vt:lpstr>
      <vt:lpstr>PLAN</vt:lpstr>
      <vt:lpstr>MODELES DE PREDICTION</vt:lpstr>
      <vt:lpstr>MODELES DE PREDICTION</vt:lpstr>
      <vt:lpstr>MODELES DE PREDICTION</vt:lpstr>
      <vt:lpstr>MODELES DE PREDICTION</vt:lpstr>
      <vt:lpstr>MODELES DE PREDICTION</vt:lpstr>
      <vt:lpstr>MODELES DE PREDICTION</vt:lpstr>
      <vt:lpstr>MODELES DE PREDICTION</vt:lpstr>
      <vt:lpstr>MODELES DE PREDICTION</vt:lpstr>
      <vt:lpstr>PLAN</vt:lpstr>
      <vt:lpstr>CONCLUSION</vt:lpstr>
      <vt:lpstr>Présentation PowerPoint</vt:lpstr>
      <vt:lpstr>REFERENCES</vt:lpstr>
      <vt:lpstr>MODELISATION PHYSIQUE</vt:lpstr>
      <vt:lpstr>MODELISATION PHYSIQUE</vt:lpstr>
      <vt:lpstr>MODELISATION PHYSIQUE</vt:lpstr>
      <vt:lpstr>MODELISATION PHYSIQUE</vt:lpstr>
      <vt:lpstr>MODELISATION PHYSIQUE</vt:lpstr>
      <vt:lpstr>SIMULATIONS NUMERIQUES</vt:lpstr>
      <vt:lpstr>MODELISATION HYBRIDE</vt:lpstr>
      <vt:lpstr>MODELISATION HYBRIDE</vt:lpstr>
      <vt:lpstr>MODELISATION HYBRIDE</vt:lpstr>
      <vt:lpstr>MODELISATION HYBRIDE</vt:lpstr>
      <vt:lpstr>MODELES DE PREDICTION</vt:lpstr>
      <vt:lpstr>MODELISATION HYBRIDE</vt:lpstr>
      <vt:lpstr>MODELISATION DATA</vt:lpstr>
      <vt:lpstr>MODELISATION DATA</vt:lpstr>
      <vt:lpstr>MODELISATION DATA</vt:lpstr>
      <vt:lpstr>MODELISATION DATA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Zoubir Khatir</dc:creator>
  <cp:keywords/>
  <dc:description/>
  <cp:lastModifiedBy>lux jamil</cp:lastModifiedBy>
  <cp:revision>21</cp:revision>
  <dcterms:created xsi:type="dcterms:W3CDTF">2023-09-21T14:55:25Z</dcterms:created>
  <dcterms:modified xsi:type="dcterms:W3CDTF">2024-07-02T22:46:30Z</dcterms:modified>
  <cp:category/>
  <dc:identifier/>
  <cp:contentStatus/>
  <dc:language/>
  <cp:version/>
</cp:coreProperties>
</file>