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56"/>
  </p:notesMasterIdLst>
  <p:handoutMasterIdLst>
    <p:handoutMasterId r:id="rId57"/>
  </p:handoutMasterIdLst>
  <p:sldIdLst>
    <p:sldId id="296" r:id="rId2"/>
    <p:sldId id="256" r:id="rId3"/>
    <p:sldId id="304" r:id="rId4"/>
    <p:sldId id="299" r:id="rId5"/>
    <p:sldId id="271" r:id="rId6"/>
    <p:sldId id="308" r:id="rId7"/>
    <p:sldId id="305" r:id="rId8"/>
    <p:sldId id="309" r:id="rId9"/>
    <p:sldId id="306" r:id="rId10"/>
    <p:sldId id="307" r:id="rId11"/>
    <p:sldId id="278" r:id="rId12"/>
    <p:sldId id="274" r:id="rId13"/>
    <p:sldId id="315" r:id="rId14"/>
    <p:sldId id="260" r:id="rId15"/>
    <p:sldId id="310" r:id="rId16"/>
    <p:sldId id="262" r:id="rId17"/>
    <p:sldId id="293" r:id="rId18"/>
    <p:sldId id="311" r:id="rId19"/>
    <p:sldId id="264" r:id="rId20"/>
    <p:sldId id="316" r:id="rId21"/>
    <p:sldId id="275" r:id="rId22"/>
    <p:sldId id="317" r:id="rId23"/>
    <p:sldId id="297" r:id="rId24"/>
    <p:sldId id="267" r:id="rId25"/>
    <p:sldId id="318" r:id="rId26"/>
    <p:sldId id="286" r:id="rId27"/>
    <p:sldId id="319" r:id="rId28"/>
    <p:sldId id="279" r:id="rId29"/>
    <p:sldId id="320" r:id="rId30"/>
    <p:sldId id="295" r:id="rId31"/>
    <p:sldId id="273" r:id="rId32"/>
    <p:sldId id="294" r:id="rId33"/>
    <p:sldId id="321" r:id="rId34"/>
    <p:sldId id="289" r:id="rId35"/>
    <p:sldId id="322" r:id="rId36"/>
    <p:sldId id="300" r:id="rId37"/>
    <p:sldId id="283" r:id="rId38"/>
    <p:sldId id="323" r:id="rId39"/>
    <p:sldId id="302" r:id="rId40"/>
    <p:sldId id="284" r:id="rId41"/>
    <p:sldId id="324" r:id="rId42"/>
    <p:sldId id="285" r:id="rId43"/>
    <p:sldId id="325" r:id="rId44"/>
    <p:sldId id="303" r:id="rId45"/>
    <p:sldId id="312" r:id="rId46"/>
    <p:sldId id="288" r:id="rId47"/>
    <p:sldId id="282" r:id="rId48"/>
    <p:sldId id="326" r:id="rId49"/>
    <p:sldId id="290" r:id="rId50"/>
    <p:sldId id="313" r:id="rId51"/>
    <p:sldId id="292" r:id="rId52"/>
    <p:sldId id="280" r:id="rId53"/>
    <p:sldId id="314" r:id="rId54"/>
    <p:sldId id="27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6106CCF4-44EB-47FD-8FD7-75D3EFA3BDE8}">
          <p14:sldIdLst>
            <p14:sldId id="296"/>
            <p14:sldId id="256"/>
          </p14:sldIdLst>
        </p14:section>
        <p14:section name="Presentation" id="{BC5747B1-C279-4D2A-AF6C-543A0B680714}">
          <p14:sldIdLst>
            <p14:sldId id="304"/>
            <p14:sldId id="299"/>
            <p14:sldId id="271"/>
            <p14:sldId id="308"/>
            <p14:sldId id="305"/>
            <p14:sldId id="309"/>
            <p14:sldId id="306"/>
            <p14:sldId id="307"/>
            <p14:sldId id="278"/>
            <p14:sldId id="274"/>
            <p14:sldId id="315"/>
            <p14:sldId id="260"/>
            <p14:sldId id="310"/>
            <p14:sldId id="262"/>
            <p14:sldId id="293"/>
            <p14:sldId id="311"/>
            <p14:sldId id="264"/>
            <p14:sldId id="316"/>
            <p14:sldId id="275"/>
            <p14:sldId id="317"/>
            <p14:sldId id="297"/>
            <p14:sldId id="267"/>
            <p14:sldId id="318"/>
            <p14:sldId id="286"/>
            <p14:sldId id="319"/>
            <p14:sldId id="279"/>
            <p14:sldId id="320"/>
            <p14:sldId id="295"/>
            <p14:sldId id="273"/>
            <p14:sldId id="294"/>
            <p14:sldId id="321"/>
            <p14:sldId id="289"/>
            <p14:sldId id="322"/>
            <p14:sldId id="300"/>
            <p14:sldId id="283"/>
            <p14:sldId id="323"/>
            <p14:sldId id="302"/>
            <p14:sldId id="284"/>
            <p14:sldId id="324"/>
            <p14:sldId id="285"/>
            <p14:sldId id="325"/>
            <p14:sldId id="303"/>
            <p14:sldId id="312"/>
            <p14:sldId id="288"/>
            <p14:sldId id="282"/>
            <p14:sldId id="326"/>
            <p14:sldId id="290"/>
            <p14:sldId id="313"/>
            <p14:sldId id="292"/>
            <p14:sldId id="280"/>
            <p14:sldId id="314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FDC"/>
    <a:srgbClr val="76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532" autoAdjust="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2C85-3298-45F3-B5A0-22B7293F5D90}" type="datetimeFigureOut">
              <a:rPr lang="en-AU" smtClean="0"/>
              <a:t>25/11/2011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D6719-E2E8-4BFA-907D-30358F1D30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45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7C8B3-1069-4A6D-89B6-7576B02DEFE3}" type="datetimeFigureOut">
              <a:rPr lang="en-AU" smtClean="0"/>
              <a:t>25/11/2011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F48B-E17C-4963-AC98-AD2AD72209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7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3645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55DF68F4-120C-4A1C-9DB2-B13D5A467E56}" type="datetime1">
              <a:rPr lang="en-AU" smtClean="0"/>
              <a:t>25/11/2011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74BFF663-89A5-43EA-B876-0B4D6682294D}" type="datetime1">
              <a:rPr lang="en-AU" smtClean="0"/>
              <a:t>25/11/2011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5029200"/>
          </a:xfrm>
        </p:spPr>
        <p:txBody>
          <a:bodyPr/>
          <a:lstStyle>
            <a:lvl1pPr>
              <a:buClrTx/>
              <a:defRPr/>
            </a:lvl1pPr>
            <a:lvl2pPr marL="548640" indent="-274320">
              <a:buClrTx/>
              <a:buFont typeface="Georgia" pitchFamily="18" charset="0"/>
              <a:buChar char="−"/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534400" cy="7589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977352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white">
          <a:xfrm>
            <a:off x="0" y="-27384"/>
            <a:ext cx="9144000" cy="106200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89853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301077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301077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248460"/>
            <a:ext cx="4041648" cy="3818404"/>
          </a:xfrm>
        </p:spPr>
        <p:txBody>
          <a:bodyPr/>
          <a:lstStyle>
            <a:lvl1pPr>
              <a:buClrTx/>
              <a:defRPr/>
            </a:lvl1pPr>
            <a:lvl2pPr marL="548640" indent="-274320">
              <a:buClrTx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248460"/>
            <a:ext cx="4038600" cy="3822192"/>
          </a:xfrm>
        </p:spPr>
        <p:txBody>
          <a:bodyPr/>
          <a:lstStyle>
            <a:lvl1pPr eaLnBrk="1" latinLnBrk="0" hangingPunct="1">
              <a:buClrTx/>
              <a:defRPr/>
            </a:lvl1pPr>
            <a:lvl2pPr marL="548640" indent="-274320" eaLnBrk="1" latinLnBrk="0" hangingPunct="1">
              <a:buClrTx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149352" y="6349662"/>
            <a:ext cx="8842248" cy="43262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kumimoji="0" lang="en-US" dirty="0" smtClean="0">
                <a:solidFill>
                  <a:schemeClr val="bg1"/>
                </a:solidFill>
              </a:rPr>
              <a:t>Fiddler Web Debugger</a:t>
            </a:r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719147"/>
            <a:ext cx="398705" cy="11075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0151BDE9-5D9B-4F11-8484-18002998D0A5}" type="datetime1">
              <a:rPr lang="en-AU" smtClean="0"/>
              <a:t>25/11/2011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66FA678D-6DD2-46DA-A252-22E273AFFE19}" type="datetime1">
              <a:rPr lang="en-AU" smtClean="0"/>
              <a:t>25/11/2011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7050593-57BA-4840-A876-C9CB081A29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050593-57BA-4840-A876-C9CB081A2982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0B5FEB1B-108F-4C41-BB2B-93D38A9ED3FC}" type="datetime1">
              <a:rPr lang="en-AU" smtClean="0"/>
              <a:t>25/11/2011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7050593-57BA-4840-A876-C9CB081A2982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3AA1913B-048C-4C11-B01B-D071E9C86B9B}" type="datetime1">
              <a:rPr lang="en-AU" smtClean="0"/>
              <a:t>25/11/2011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Some footer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27384"/>
            <a:ext cx="9144000" cy="10614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96752"/>
            <a:ext cx="8534400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49662"/>
            <a:ext cx="8842248" cy="43262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kumimoji="0" lang="en-US" dirty="0" smtClean="0">
                <a:solidFill>
                  <a:schemeClr val="bg1"/>
                </a:solidFill>
              </a:rPr>
              <a:t>Fiddler Web Debugger</a:t>
            </a:r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719147"/>
            <a:ext cx="398705" cy="11075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7" r:id="rId3"/>
    <p:sldLayoutId id="2147484035" r:id="rId4"/>
    <p:sldLayoutId id="2147484036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ddler2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hdi-khalili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hdi-khalili.com/fiddler-in-action/part-2" TargetMode="External"/><Relationship Id="rId2" Type="http://schemas.openxmlformats.org/officeDocument/2006/relationships/hyperlink" Target="http://www.mehdi-khalili.com/fiddler-in-action/part-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hdi-khalili.com/fiddler-in-action/part-2" TargetMode="External"/><Relationship Id="rId2" Type="http://schemas.openxmlformats.org/officeDocument/2006/relationships/hyperlink" Target="http://www.mehdi-khalili.com/fiddler-in-action/part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5"/>
          <p:cNvSpPr txBox="1">
            <a:spLocks/>
          </p:cNvSpPr>
          <p:nvPr/>
        </p:nvSpPr>
        <p:spPr>
          <a:xfrm>
            <a:off x="685800" y="2280355"/>
            <a:ext cx="7772400" cy="254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AU" dirty="0">
                <a:latin typeface="Calibri" pitchFamily="34" charset="0"/>
                <a:cs typeface="Calibri" pitchFamily="34" charset="0"/>
              </a:rPr>
              <a:t>Advanced Web Debugging </a:t>
            </a:r>
            <a:endParaRPr lang="en-AU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AU" dirty="0" smtClean="0">
                <a:latin typeface="Calibri" pitchFamily="34" charset="0"/>
                <a:cs typeface="Calibri" pitchFamily="34" charset="0"/>
              </a:rPr>
              <a:t>with Fiddler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Subtitle 6"/>
          <p:cNvSpPr txBox="1">
            <a:spLocks/>
          </p:cNvSpPr>
          <p:nvPr/>
        </p:nvSpPr>
        <p:spPr>
          <a:xfrm>
            <a:off x="3657599" y="476954"/>
            <a:ext cx="5068711" cy="1340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Mehdi Khalili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Readify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Live Backchannel: #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dddbrisbane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#web01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 descr="DDDLogoBrisba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33" y="476086"/>
            <a:ext cx="2685345" cy="1342673"/>
          </a:xfrm>
          <a:prstGeom prst="rect">
            <a:avLst/>
          </a:prstGeom>
        </p:spPr>
      </p:pic>
      <p:pic>
        <p:nvPicPr>
          <p:cNvPr id="17" name="Picture 16" descr="logo_jetbrai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8349" y="5937714"/>
            <a:ext cx="1322451" cy="511663"/>
          </a:xfrm>
          <a:prstGeom prst="rect">
            <a:avLst/>
          </a:prstGeom>
        </p:spPr>
      </p:pic>
      <p:pic>
        <p:nvPicPr>
          <p:cNvPr id="18" name="Picture 17" descr="readify_logo_796x474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4164" y="5836974"/>
            <a:ext cx="1198559" cy="713142"/>
          </a:xfrm>
          <a:prstGeom prst="rect">
            <a:avLst/>
          </a:prstGeom>
        </p:spPr>
      </p:pic>
      <p:pic>
        <p:nvPicPr>
          <p:cNvPr id="19" name="Picture 18" descr="ssw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5421" y="5762639"/>
            <a:ext cx="1101700" cy="861813"/>
          </a:xfrm>
          <a:prstGeom prst="rect">
            <a:avLst/>
          </a:prstGeom>
        </p:spPr>
      </p:pic>
      <p:pic>
        <p:nvPicPr>
          <p:cNvPr id="20" name="Picture 19" descr="QUT_Square_CMY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686" y="5755155"/>
            <a:ext cx="876780" cy="87678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89467" y="5475114"/>
            <a:ext cx="8365066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03" y="5864933"/>
            <a:ext cx="1657350" cy="657225"/>
          </a:xfrm>
          <a:prstGeom prst="rect">
            <a:avLst/>
          </a:prstGeom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19" y="5801829"/>
            <a:ext cx="1245786" cy="78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5245224"/>
          </a:xfrm>
        </p:spPr>
        <p:txBody>
          <a:bodyPr>
            <a:normAutofit/>
          </a:bodyPr>
          <a:lstStyle/>
          <a:p>
            <a:r>
              <a:rPr lang="en-AU" dirty="0" smtClean="0"/>
              <a:t>An HTTP response is composed of:</a:t>
            </a:r>
          </a:p>
          <a:p>
            <a:pPr lvl="1"/>
            <a:r>
              <a:rPr lang="en-AU" dirty="0" smtClean="0"/>
              <a:t>A status code</a:t>
            </a:r>
          </a:p>
          <a:p>
            <a:pPr lvl="1"/>
            <a:r>
              <a:rPr lang="en-AU" dirty="0" smtClean="0"/>
              <a:t>Header lines</a:t>
            </a:r>
          </a:p>
          <a:p>
            <a:pPr lvl="1"/>
            <a:r>
              <a:rPr lang="en-AU" dirty="0" smtClean="0"/>
              <a:t>An optional body</a:t>
            </a:r>
          </a:p>
          <a:p>
            <a:pPr marL="274320" lvl="1" indent="0">
              <a:buNone/>
            </a:pPr>
            <a:endParaRPr lang="en-AU" dirty="0" smtClean="0"/>
          </a:p>
          <a:p>
            <a:pPr marL="274320" lvl="1" indent="0">
              <a:buNone/>
            </a:pPr>
            <a:r>
              <a:rPr lang="en-AU" sz="2300" dirty="0"/>
              <a:t>HTTP/1.1 200 OK</a:t>
            </a:r>
          </a:p>
          <a:p>
            <a:pPr marL="274320" lvl="1" indent="0">
              <a:buNone/>
            </a:pPr>
            <a:r>
              <a:rPr lang="fr-FR" sz="2300" dirty="0"/>
              <a:t>Date: Tue, 22 </a:t>
            </a:r>
            <a:r>
              <a:rPr lang="fr-FR" sz="2300" dirty="0" err="1"/>
              <a:t>Nov</a:t>
            </a:r>
            <a:r>
              <a:rPr lang="fr-FR" sz="2300" dirty="0"/>
              <a:t> 2011 20:38:20 GMT</a:t>
            </a:r>
          </a:p>
          <a:p>
            <a:pPr marL="274320" lvl="1" indent="0">
              <a:buNone/>
            </a:pPr>
            <a:r>
              <a:rPr lang="en-AU" sz="2300" dirty="0"/>
              <a:t>Expires: -1</a:t>
            </a:r>
          </a:p>
          <a:p>
            <a:pPr marL="274320" lvl="1" indent="0">
              <a:buNone/>
            </a:pPr>
            <a:r>
              <a:rPr lang="en-AU" sz="2300" dirty="0"/>
              <a:t>Cache-Control: private, max-age=0</a:t>
            </a:r>
          </a:p>
          <a:p>
            <a:pPr marL="274320" lvl="1" indent="0">
              <a:buNone/>
            </a:pPr>
            <a:r>
              <a:rPr lang="en-AU" sz="2300" dirty="0"/>
              <a:t>Content-Type: text/html; charset=UTF-8</a:t>
            </a:r>
          </a:p>
          <a:p>
            <a:pPr marL="274320" lvl="1" indent="0">
              <a:buNone/>
            </a:pPr>
            <a:r>
              <a:rPr lang="en-AU" sz="2300" dirty="0"/>
              <a:t>Server: </a:t>
            </a:r>
            <a:r>
              <a:rPr lang="en-AU" sz="2300" dirty="0" err="1"/>
              <a:t>gws</a:t>
            </a:r>
            <a:endParaRPr lang="en-AU" sz="2300" dirty="0"/>
          </a:p>
          <a:p>
            <a:pPr marL="274320" lvl="1" indent="0">
              <a:buNone/>
            </a:pPr>
            <a:r>
              <a:rPr lang="en-AU" sz="2300" dirty="0"/>
              <a:t>Content-Length: </a:t>
            </a:r>
            <a:r>
              <a:rPr lang="en-AU" sz="2300" dirty="0" smtClean="0"/>
              <a:t>57556</a:t>
            </a:r>
            <a:endParaRPr lang="en-AU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 Response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9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Back to Fiddler: Where to get it from?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4636" y="1268760"/>
            <a:ext cx="8338128" cy="490578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www.fiddler2.com</a:t>
            </a:r>
            <a:endParaRPr lang="en-AU" dirty="0"/>
          </a:p>
          <a:p>
            <a:pPr marL="914400" lvl="1" indent="-457200">
              <a:buFont typeface="Georgia" pitchFamily="18" charset="0"/>
              <a:buChar char="●"/>
              <a:defRPr/>
            </a:pPr>
            <a:r>
              <a:rPr lang="en-AU" sz="2800" dirty="0"/>
              <a:t>Application</a:t>
            </a:r>
          </a:p>
          <a:p>
            <a:pPr marL="914400" lvl="1" indent="-457200">
              <a:buFont typeface="Georgia" pitchFamily="18" charset="0"/>
              <a:buChar char="●"/>
              <a:defRPr/>
            </a:pPr>
            <a:r>
              <a:rPr lang="en-AU" sz="2800" dirty="0" smtClean="0"/>
              <a:t>Documentation</a:t>
            </a:r>
            <a:endParaRPr lang="en-AU" sz="2800" dirty="0"/>
          </a:p>
          <a:p>
            <a:pPr marL="914400" lvl="1" indent="-457200">
              <a:buFont typeface="Georgia" pitchFamily="18" charset="0"/>
              <a:buChar char="●"/>
              <a:defRPr/>
            </a:pPr>
            <a:r>
              <a:rPr lang="en-AU" sz="2800" dirty="0"/>
              <a:t>Fiddler extensions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8721" y="1513587"/>
            <a:ext cx="8633759" cy="421966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does it work?</a:t>
            </a:r>
            <a:endParaRPr lang="en-AU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b="8425"/>
          <a:stretch/>
        </p:blipFill>
        <p:spPr bwMode="auto">
          <a:xfrm>
            <a:off x="396950" y="1556792"/>
            <a:ext cx="8313587" cy="418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fiddler and </a:t>
            </a:r>
            <a:r>
              <a:rPr lang="en-AU" dirty="0" err="1" smtClean="0"/>
              <a:t>WinINet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83568" y="1484784"/>
            <a:ext cx="7848872" cy="403244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662736" cy="758952"/>
          </a:xfrm>
        </p:spPr>
        <p:txBody>
          <a:bodyPr>
            <a:normAutofit/>
          </a:bodyPr>
          <a:lstStyle/>
          <a:p>
            <a:r>
              <a:rPr lang="en-AU" dirty="0" smtClean="0"/>
              <a:t>If you can use a proxy you can use Fiddler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347864" y="3124200"/>
            <a:ext cx="19050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Fiddler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536383"/>
            <a:ext cx="457200" cy="676593"/>
          </a:xfrm>
          <a:prstGeom prst="roundRect">
            <a:avLst/>
          </a:prstGeom>
          <a:solidFill>
            <a:srgbClr val="729FD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>
            <a:off x="1295400" y="2874680"/>
            <a:ext cx="2052464" cy="5543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197124" y="3543300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08837" y="3124200"/>
            <a:ext cx="2079587" cy="609600"/>
          </a:xfrm>
          <a:prstGeom prst="roundRect">
            <a:avLst/>
          </a:prstGeom>
          <a:solidFill>
            <a:srgbClr val="729FDC"/>
          </a:solidFill>
          <a:ln>
            <a:solidFill>
              <a:schemeClr val="tx1"/>
            </a:solidFill>
            <a:rou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10160" prstMaterial="matte">
            <a:bevelT w="0" h="0"/>
            <a:contourClr>
              <a:srgbClr val="769495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5252864" y="3429000"/>
            <a:ext cx="105597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861420" y="3467100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38200" y="3402411"/>
            <a:ext cx="457200" cy="818677"/>
          </a:xfrm>
          <a:prstGeom prst="roundRect">
            <a:avLst/>
          </a:prstGeom>
          <a:solidFill>
            <a:srgbClr val="729FD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8200" y="4438241"/>
            <a:ext cx="457200" cy="934975"/>
          </a:xfrm>
          <a:prstGeom prst="roundRect">
            <a:avLst/>
          </a:prstGeom>
          <a:solidFill>
            <a:srgbClr val="729FD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 flipV="1">
            <a:off x="1295400" y="3429000"/>
            <a:ext cx="2052464" cy="382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4" idx="1"/>
          </p:cNvCxnSpPr>
          <p:nvPr/>
        </p:nvCxnSpPr>
        <p:spPr>
          <a:xfrm flipV="1">
            <a:off x="1295400" y="3429000"/>
            <a:ext cx="2052464" cy="14767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38200" y="1672208"/>
            <a:ext cx="457200" cy="676672"/>
          </a:xfrm>
          <a:prstGeom prst="roundRect">
            <a:avLst/>
          </a:prstGeom>
          <a:solidFill>
            <a:srgbClr val="729FD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4" idx="1"/>
          </p:cNvCxnSpPr>
          <p:nvPr/>
        </p:nvCxnSpPr>
        <p:spPr>
          <a:xfrm>
            <a:off x="1295400" y="2010544"/>
            <a:ext cx="2052464" cy="14184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What is Fiddler and how does it work?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Alternative tools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Fiddler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FiddlerCore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FiddlerCap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Quick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tour of remaining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Q&amp;A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next?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Alternatives and similar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824536"/>
          </a:xfrm>
        </p:spPr>
        <p:txBody>
          <a:bodyPr>
            <a:normAutofit/>
          </a:bodyPr>
          <a:lstStyle/>
          <a:p>
            <a:r>
              <a:rPr lang="en-AU" dirty="0"/>
              <a:t>Packet Analysers: </a:t>
            </a:r>
            <a:endParaRPr lang="en-AU" dirty="0" smtClean="0"/>
          </a:p>
          <a:p>
            <a:pPr lvl="1"/>
            <a:r>
              <a:rPr lang="en-AU" dirty="0" err="1" smtClean="0"/>
              <a:t>WireShark</a:t>
            </a:r>
            <a:endParaRPr lang="en-AU" dirty="0"/>
          </a:p>
          <a:p>
            <a:pPr lvl="1"/>
            <a:r>
              <a:rPr lang="en-AU" dirty="0" err="1" smtClean="0"/>
              <a:t>NetMon</a:t>
            </a:r>
            <a:endParaRPr lang="en-AU" dirty="0"/>
          </a:p>
          <a:p>
            <a:r>
              <a:rPr lang="en-AU" dirty="0" smtClean="0"/>
              <a:t>Proxies: </a:t>
            </a:r>
          </a:p>
          <a:p>
            <a:pPr lvl="1"/>
            <a:r>
              <a:rPr lang="en-AU" dirty="0" smtClean="0"/>
              <a:t>Charles </a:t>
            </a:r>
          </a:p>
          <a:p>
            <a:pPr lvl="1"/>
            <a:r>
              <a:rPr lang="en-AU" dirty="0" smtClean="0"/>
              <a:t>Burp Suite</a:t>
            </a:r>
          </a:p>
          <a:p>
            <a:r>
              <a:rPr lang="en-AU" dirty="0" smtClean="0"/>
              <a:t>Browser </a:t>
            </a:r>
            <a:r>
              <a:rPr lang="en-AU" dirty="0" err="1" smtClean="0"/>
              <a:t>Dev</a:t>
            </a:r>
            <a:r>
              <a:rPr lang="en-AU" dirty="0" smtClean="0"/>
              <a:t> Tools:</a:t>
            </a:r>
          </a:p>
          <a:p>
            <a:pPr lvl="1"/>
            <a:r>
              <a:rPr lang="en-AU" dirty="0" err="1" smtClean="0"/>
              <a:t>HttpWatch</a:t>
            </a:r>
            <a:r>
              <a:rPr lang="en-AU" dirty="0" smtClean="0"/>
              <a:t> for IE and </a:t>
            </a:r>
            <a:r>
              <a:rPr lang="en-AU" dirty="0" err="1" smtClean="0"/>
              <a:t>FireFox</a:t>
            </a:r>
            <a:endParaRPr lang="en-AU" dirty="0" smtClean="0"/>
          </a:p>
          <a:p>
            <a:pPr lvl="1"/>
            <a:r>
              <a:rPr lang="en-AU" dirty="0" err="1" smtClean="0"/>
              <a:t>FireBug</a:t>
            </a:r>
            <a:r>
              <a:rPr lang="en-AU" dirty="0" smtClean="0"/>
              <a:t> for </a:t>
            </a:r>
            <a:r>
              <a:rPr lang="en-AU" dirty="0" err="1" smtClean="0"/>
              <a:t>FireFox</a:t>
            </a:r>
            <a:endParaRPr lang="en-AU" dirty="0" smtClean="0"/>
          </a:p>
          <a:p>
            <a:pPr lvl="1"/>
            <a:r>
              <a:rPr lang="en-AU" dirty="0" smtClean="0"/>
              <a:t>Chrome developer tools and </a:t>
            </a:r>
            <a:r>
              <a:rPr lang="en-AU" dirty="0" err="1" smtClean="0"/>
              <a:t>FireBug</a:t>
            </a:r>
            <a:r>
              <a:rPr lang="en-AU" dirty="0" smtClean="0"/>
              <a:t> </a:t>
            </a:r>
            <a:r>
              <a:rPr lang="en-AU" dirty="0" err="1" smtClean="0"/>
              <a:t>Lite</a:t>
            </a:r>
            <a:r>
              <a:rPr lang="en-AU" dirty="0" smtClean="0"/>
              <a:t> for Chrome</a:t>
            </a:r>
          </a:p>
          <a:p>
            <a:pPr lvl="1"/>
            <a:r>
              <a:rPr lang="en-AU" dirty="0" smtClean="0"/>
              <a:t>IE </a:t>
            </a:r>
            <a:r>
              <a:rPr lang="en-AU" dirty="0" err="1" smtClean="0"/>
              <a:t>Dev</a:t>
            </a:r>
            <a:r>
              <a:rPr lang="en-AU" dirty="0" smtClean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18534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Sniffer </a:t>
            </a:r>
            <a:r>
              <a:rPr lang="en-AU" dirty="0" err="1" smtClean="0"/>
              <a:t>vs</a:t>
            </a:r>
            <a:r>
              <a:rPr lang="en-AU" dirty="0" smtClean="0"/>
              <a:t> Proxy </a:t>
            </a:r>
            <a:r>
              <a:rPr lang="en-AU" dirty="0" err="1" smtClean="0"/>
              <a:t>vs</a:t>
            </a:r>
            <a:r>
              <a:rPr lang="en-AU" dirty="0" smtClean="0"/>
              <a:t> Browser </a:t>
            </a:r>
            <a:r>
              <a:rPr lang="en-AU" dirty="0" err="1" smtClean="0"/>
              <a:t>Dev</a:t>
            </a:r>
            <a:r>
              <a:rPr lang="en-AU" dirty="0" smtClean="0"/>
              <a:t> Tools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15029"/>
              </p:ext>
            </p:extLst>
          </p:nvPr>
        </p:nvGraphicFramePr>
        <p:xfrm>
          <a:off x="211411" y="1410464"/>
          <a:ext cx="8712967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1473061"/>
                <a:gridCol w="1335251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AU" sz="2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kumimoji="0" lang="en-AU" sz="27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700" b="0" dirty="0" smtClean="0"/>
                        <a:t>Sniffer</a:t>
                      </a:r>
                      <a:endParaRPr lang="en-AU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700" b="0" dirty="0" smtClean="0"/>
                        <a:t>Proxy</a:t>
                      </a:r>
                      <a:endParaRPr lang="en-AU" sz="2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700" b="0" dirty="0" smtClean="0"/>
                        <a:t>Browser Tools</a:t>
                      </a:r>
                      <a:endParaRPr lang="en-AU" sz="27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HTTP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No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Nice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No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From all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Yes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Only</a:t>
                      </a:r>
                      <a:r>
                        <a:rPr lang="en-AU" sz="2400" baseline="0" dirty="0" smtClean="0"/>
                        <a:t> Browser session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traffic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Cached traffic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A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A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What is Fiddler and how does it work?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Alternative tools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Fiddler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FiddlerCore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FiddlerCap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Quick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tour of remaining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Q&amp;A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763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HTTP(S) Traffic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90465" y="3598510"/>
            <a:ext cx="4741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400" b="1" dirty="0" smtClean="0"/>
              <a:t>Result</a:t>
            </a:r>
            <a:r>
              <a:rPr lang="en-AU" sz="1400" b="1" dirty="0"/>
              <a:t> </a:t>
            </a:r>
            <a:r>
              <a:rPr lang="en-AU" sz="1400" dirty="0"/>
              <a:t>- The Result </a:t>
            </a:r>
            <a:r>
              <a:rPr lang="en-AU" sz="1400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AU" sz="1400" b="1" dirty="0" smtClean="0"/>
              <a:t>Protocol</a:t>
            </a:r>
            <a:r>
              <a:rPr lang="en-AU" sz="1400" b="1" dirty="0"/>
              <a:t> </a:t>
            </a:r>
            <a:r>
              <a:rPr lang="en-AU" sz="1400" dirty="0"/>
              <a:t>- </a:t>
            </a:r>
            <a:r>
              <a:rPr lang="en-AU" sz="1400" dirty="0" smtClean="0"/>
              <a:t>HTTP/HTTPS/FTP</a:t>
            </a:r>
          </a:p>
          <a:p>
            <a:pPr>
              <a:lnSpc>
                <a:spcPct val="150000"/>
              </a:lnSpc>
            </a:pPr>
            <a:r>
              <a:rPr lang="en-AU" sz="1400" b="1" dirty="0" smtClean="0"/>
              <a:t>Host</a:t>
            </a:r>
            <a:r>
              <a:rPr lang="en-AU" sz="1400" b="1" dirty="0"/>
              <a:t> </a:t>
            </a:r>
            <a:r>
              <a:rPr lang="en-AU" sz="1400" dirty="0"/>
              <a:t>- The hostname </a:t>
            </a:r>
            <a:endParaRPr lang="en-AU" sz="1400" dirty="0" smtClean="0"/>
          </a:p>
          <a:p>
            <a:pPr>
              <a:lnSpc>
                <a:spcPct val="150000"/>
              </a:lnSpc>
            </a:pPr>
            <a:r>
              <a:rPr lang="en-AU" sz="1400" b="1" dirty="0" smtClean="0"/>
              <a:t>URL</a:t>
            </a:r>
            <a:r>
              <a:rPr lang="en-AU" sz="1400" b="1" dirty="0"/>
              <a:t> </a:t>
            </a:r>
            <a:r>
              <a:rPr lang="en-AU" sz="1400" dirty="0"/>
              <a:t>- The path and file requested from the server</a:t>
            </a:r>
          </a:p>
          <a:p>
            <a:pPr>
              <a:lnSpc>
                <a:spcPct val="150000"/>
              </a:lnSpc>
            </a:pPr>
            <a:r>
              <a:rPr lang="en-AU" sz="1400" b="1" dirty="0"/>
              <a:t>Body </a:t>
            </a:r>
            <a:r>
              <a:rPr lang="en-AU" sz="1400" dirty="0"/>
              <a:t>- The number of bytes in the </a:t>
            </a:r>
            <a:r>
              <a:rPr lang="en-AU" sz="1400" dirty="0" smtClean="0"/>
              <a:t>response </a:t>
            </a:r>
            <a:r>
              <a:rPr lang="en-AU" sz="1400" dirty="0"/>
              <a:t>body</a:t>
            </a:r>
          </a:p>
          <a:p>
            <a:pPr>
              <a:lnSpc>
                <a:spcPct val="150000"/>
              </a:lnSpc>
            </a:pPr>
            <a:r>
              <a:rPr lang="en-AU" sz="1400" b="1" dirty="0"/>
              <a:t>Caching </a:t>
            </a:r>
            <a:r>
              <a:rPr lang="en-AU" sz="1400" dirty="0"/>
              <a:t>-</a:t>
            </a:r>
            <a:r>
              <a:rPr lang="en-AU" sz="1400" b="1" dirty="0"/>
              <a:t> </a:t>
            </a:r>
            <a:r>
              <a:rPr lang="en-AU" sz="1400" dirty="0" smtClean="0"/>
              <a:t>Response's </a:t>
            </a:r>
            <a:r>
              <a:rPr lang="en-AU" sz="1400" dirty="0"/>
              <a:t>Expires or Cache-Control headers</a:t>
            </a:r>
          </a:p>
          <a:p>
            <a:pPr>
              <a:lnSpc>
                <a:spcPct val="150000"/>
              </a:lnSpc>
            </a:pPr>
            <a:r>
              <a:rPr lang="en-AU" sz="1400" b="1" dirty="0"/>
              <a:t>Process</a:t>
            </a:r>
            <a:r>
              <a:rPr lang="en-AU" sz="1400" dirty="0"/>
              <a:t> - The local Windows Process </a:t>
            </a:r>
            <a:endParaRPr lang="en-AU" sz="1400" dirty="0" smtClean="0"/>
          </a:p>
          <a:p>
            <a:pPr>
              <a:lnSpc>
                <a:spcPct val="150000"/>
              </a:lnSpc>
            </a:pPr>
            <a:r>
              <a:rPr lang="en-AU" sz="1400" b="1" dirty="0" smtClean="0"/>
              <a:t>Content-Type</a:t>
            </a:r>
            <a:r>
              <a:rPr lang="en-AU" sz="1400" b="1" dirty="0"/>
              <a:t> </a:t>
            </a:r>
            <a:r>
              <a:rPr lang="en-AU" sz="1400" dirty="0"/>
              <a:t>- The Content-Type </a:t>
            </a:r>
            <a:r>
              <a:rPr lang="en-AU" sz="1400" dirty="0" smtClean="0"/>
              <a:t>header</a:t>
            </a:r>
            <a:endParaRPr lang="en-AU" sz="1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8" y="1124744"/>
            <a:ext cx="8021170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08362"/>
            <a:ext cx="34671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51270"/>
            <a:ext cx="2063763" cy="24617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632848" cy="18722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sz="2800" cap="none" dirty="0" smtClean="0">
                <a:solidFill>
                  <a:schemeClr val="tx1"/>
                </a:solidFill>
              </a:rPr>
              <a:t>Mehdi Khalili</a:t>
            </a:r>
          </a:p>
          <a:p>
            <a:pPr algn="l"/>
            <a:r>
              <a:rPr lang="en-AU" sz="2800" cap="none" dirty="0" smtClean="0">
                <a:solidFill>
                  <a:schemeClr val="tx1"/>
                </a:solidFill>
              </a:rPr>
              <a:t>Readify </a:t>
            </a:r>
          </a:p>
          <a:p>
            <a:pPr algn="l"/>
            <a:r>
              <a:rPr lang="en-AU" sz="2800" cap="none" dirty="0" smtClean="0">
                <a:solidFill>
                  <a:schemeClr val="tx1"/>
                </a:solidFill>
              </a:rPr>
              <a:t>Blog: </a:t>
            </a:r>
            <a:r>
              <a:rPr lang="en-AU" sz="2800" cap="none" dirty="0" smtClean="0">
                <a:hlinkClick r:id="rId3"/>
              </a:rPr>
              <a:t>www.Mehdi-Khalili.com</a:t>
            </a:r>
            <a:endParaRPr lang="en-AU" sz="2800" cap="none" dirty="0" smtClean="0"/>
          </a:p>
          <a:p>
            <a:pPr algn="l"/>
            <a:r>
              <a:rPr lang="en-AU" sz="2800" cap="none" dirty="0" smtClean="0">
                <a:solidFill>
                  <a:schemeClr val="tx1"/>
                </a:solidFill>
              </a:rPr>
              <a:t>Twitter: @</a:t>
            </a:r>
            <a:r>
              <a:rPr lang="en-AU" sz="2800" cap="none" dirty="0" err="1" smtClean="0">
                <a:solidFill>
                  <a:schemeClr val="tx1"/>
                </a:solidFill>
              </a:rPr>
              <a:t>MehdiKhalili</a:t>
            </a:r>
            <a:endParaRPr lang="en-AU" sz="2800" cap="none" dirty="0" smtClean="0">
              <a:solidFill>
                <a:schemeClr val="tx1"/>
              </a:solidFill>
            </a:endParaRPr>
          </a:p>
          <a:p>
            <a:pPr algn="l"/>
            <a:r>
              <a:rPr lang="en-AU" sz="2800" cap="none" dirty="0">
                <a:solidFill>
                  <a:schemeClr val="tx1"/>
                </a:solidFill>
              </a:rPr>
              <a:t>Email: me@mehdi-khalili.com</a:t>
            </a:r>
          </a:p>
          <a:p>
            <a:pPr algn="l"/>
            <a:endParaRPr lang="en-AU" sz="2800" cap="none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836712"/>
            <a:ext cx="4968552" cy="2304256"/>
          </a:xfrm>
        </p:spPr>
        <p:txBody>
          <a:bodyPr>
            <a:normAutofit/>
          </a:bodyPr>
          <a:lstStyle/>
          <a:p>
            <a:pPr algn="l"/>
            <a:r>
              <a:rPr lang="en-AU" sz="2500" dirty="0" smtClean="0">
                <a:solidFill>
                  <a:schemeClr val="tx1"/>
                </a:solidFill>
              </a:rPr>
              <a:t>Advanced Web Debugging with</a:t>
            </a:r>
            <a:r>
              <a:rPr lang="en-AU" sz="8800" dirty="0" smtClean="0">
                <a:solidFill>
                  <a:schemeClr val="tx1"/>
                </a:solidFill>
              </a:rPr>
              <a:t/>
            </a:r>
            <a:br>
              <a:rPr lang="en-AU" sz="8800" dirty="0" smtClean="0">
                <a:solidFill>
                  <a:schemeClr val="tx1"/>
                </a:solidFill>
              </a:rPr>
            </a:br>
            <a:r>
              <a:rPr lang="en-AU" sz="11100" dirty="0" smtClean="0">
                <a:solidFill>
                  <a:schemeClr val="tx1"/>
                </a:solidFill>
              </a:rPr>
              <a:t>Fiddler</a:t>
            </a:r>
            <a:endParaRPr lang="en-AU" sz="1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HTTP Traffic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Traffic Comparison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38" y="1556792"/>
            <a:ext cx="501015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03583"/>
            <a:ext cx="5731103" cy="3017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9512" y="1556792"/>
            <a:ext cx="360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Compare sessions using a diff tool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269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Traffic Comparison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It allows you to compare two sessions</a:t>
            </a:r>
          </a:p>
          <a:p>
            <a:r>
              <a:rPr lang="en-AU" dirty="0" smtClean="0"/>
              <a:t>If you want to compare two traffic profiles then use Traffic Differ extension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Traffic Comparison</a:t>
            </a:r>
          </a:p>
        </p:txBody>
      </p:sp>
    </p:spTree>
    <p:extLst>
      <p:ext uri="{BB962C8B-B14F-4D97-AF65-F5344CB8AC3E}">
        <p14:creationId xmlns:p14="http://schemas.microsoft.com/office/powerpoint/2010/main" val="10867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Statistics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216024" y="1124744"/>
            <a:ext cx="3851920" cy="2376264"/>
          </a:xfrm>
        </p:spPr>
        <p:txBody>
          <a:bodyPr/>
          <a:lstStyle/>
          <a:p>
            <a:pPr marL="109728" indent="0">
              <a:buNone/>
            </a:pPr>
            <a:r>
              <a:rPr lang="en-AU" dirty="0" smtClean="0"/>
              <a:t>Get </a:t>
            </a:r>
            <a:r>
              <a:rPr lang="en-AU" dirty="0"/>
              <a:t>a "total page weight and wait"—the number of requests and the bytes transferred.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48" y="1052736"/>
            <a:ext cx="4457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6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Statistics tab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8" y="1283171"/>
            <a:ext cx="82296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Exec</a:t>
            </a: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72" y="1268760"/>
            <a:ext cx="6105276" cy="483296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82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few handy </a:t>
            </a:r>
            <a:r>
              <a:rPr lang="en-AU" dirty="0" err="1" smtClean="0"/>
              <a:t>QuickExec</a:t>
            </a:r>
            <a:r>
              <a:rPr lang="en-AU" dirty="0" smtClean="0"/>
              <a:t> Commands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93315"/>
            <a:ext cx="2133600" cy="155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Inspectors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106876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Inspectors allow you to visualize requests and responses in meaningful ways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2330" y="2132856"/>
            <a:ext cx="5010150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91234"/>
            <a:ext cx="2200275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50" y="3212976"/>
            <a:ext cx="4552950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182329"/>
            <a:ext cx="5143500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33375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Inspectors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Tight schedule</a:t>
            </a:r>
          </a:p>
          <a:p>
            <a:r>
              <a:rPr lang="en-AU" dirty="0" smtClean="0"/>
              <a:t>Your answer may be in the next slide</a:t>
            </a:r>
          </a:p>
          <a:p>
            <a:r>
              <a:rPr lang="en-AU" dirty="0" smtClean="0"/>
              <a:t>We will have a Q&amp;A at the end</a:t>
            </a:r>
          </a:p>
          <a:p>
            <a:r>
              <a:rPr lang="en-AU" dirty="0" smtClean="0"/>
              <a:t>If we run out of time:</a:t>
            </a:r>
          </a:p>
          <a:p>
            <a:pPr lvl="1"/>
            <a:r>
              <a:rPr lang="en-AU" dirty="0" smtClean="0"/>
              <a:t>Do not hesitate to shoot me an email with your questions</a:t>
            </a:r>
          </a:p>
          <a:p>
            <a:pPr lvl="1"/>
            <a:r>
              <a:rPr lang="en-AU" dirty="0" smtClean="0"/>
              <a:t>You can also read an extensive two part tutorial on my blog:</a:t>
            </a:r>
          </a:p>
          <a:p>
            <a:pPr lvl="2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www.mehdi-khalili.com/fiddler-in-action/part-1</a:t>
            </a:r>
            <a:endParaRPr lang="en-AU" dirty="0" smtClean="0"/>
          </a:p>
          <a:p>
            <a:pPr lvl="2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www.mehdi-khalili.com/fiddler-in-action/part-2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Please leave your questions to the end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75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4572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 Traffic Decryption</a:t>
            </a:r>
            <a:endParaRPr lang="en-AU" dirty="0"/>
          </a:p>
        </p:txBody>
      </p:sp>
      <p:sp>
        <p:nvSpPr>
          <p:cNvPr id="3" name="AutoShape 2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4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12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Fiddler can decrypt HTTPS traffic using the Man-In-The-Middle attack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4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420888"/>
            <a:ext cx="7344816" cy="3816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AU" sz="2800" dirty="0" smtClean="0"/>
              <a:t>Man In The Middle Attack</a:t>
            </a: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 Traffic Decryption</a:t>
            </a:r>
            <a:endParaRPr lang="en-AU" dirty="0"/>
          </a:p>
        </p:txBody>
      </p:sp>
      <p:sp>
        <p:nvSpPr>
          <p:cNvPr id="3" name="AutoShape 2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4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12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Fiddler can decrypt HTTPS traffic using the Man-In-The-Middle attack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3899052"/>
            <a:ext cx="1440160" cy="1054163"/>
          </a:xfrm>
          <a:prstGeom prst="roundRect">
            <a:avLst/>
          </a:prstGeom>
          <a:solidFill>
            <a:srgbClr val="729FDC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Client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44208" y="3904270"/>
            <a:ext cx="1440160" cy="1043726"/>
          </a:xfrm>
          <a:prstGeom prst="roundRect">
            <a:avLst/>
          </a:prstGeom>
          <a:solidFill>
            <a:srgbClr val="729FDC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Server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6272" y="367343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42961" y="4659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83768" y="4140807"/>
            <a:ext cx="3960440" cy="1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83768" y="4659261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07904" y="3772659"/>
            <a:ext cx="1440160" cy="1306946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FF00"/>
                </a:solidFill>
              </a:rPr>
              <a:t>MITM</a:t>
            </a:r>
            <a:endParaRPr lang="en-A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6" grpId="0"/>
      <p:bldP spid="26" grpId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420888"/>
            <a:ext cx="7344816" cy="3816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AU" sz="2800" dirty="0" smtClean="0"/>
              <a:t>Man In The Middle Attack</a:t>
            </a: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 Traffic Decryption</a:t>
            </a:r>
            <a:endParaRPr lang="en-AU" dirty="0"/>
          </a:p>
        </p:txBody>
      </p:sp>
      <p:sp>
        <p:nvSpPr>
          <p:cNvPr id="3" name="AutoShape 2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4" descr="https://www.owasp.org/images/2/21/Main_the_middl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12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Fiddler can decrypt HTTPS traffic using the Man-In-The-Middle attack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3899052"/>
            <a:ext cx="1440160" cy="1054163"/>
          </a:xfrm>
          <a:prstGeom prst="roundRect">
            <a:avLst/>
          </a:prstGeom>
          <a:solidFill>
            <a:srgbClr val="729FDC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Client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44208" y="3904270"/>
            <a:ext cx="1440160" cy="1043726"/>
          </a:xfrm>
          <a:prstGeom prst="roundRect">
            <a:avLst/>
          </a:prstGeom>
          <a:solidFill>
            <a:srgbClr val="729FDC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Server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48064" y="42210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48064" y="4583894"/>
            <a:ext cx="1296144" cy="12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8140" y="378904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8066" y="450912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80112" y="37890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5568" y="45091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07904" y="3772659"/>
            <a:ext cx="1440160" cy="1306946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FF00"/>
                </a:solidFill>
              </a:rPr>
              <a:t>MITM</a:t>
            </a:r>
            <a:endParaRPr lang="en-AU" sz="28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83768" y="4221088"/>
            <a:ext cx="1224136" cy="1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83768" y="458112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Setting up HTTPS decryption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Changing the traffic on the fly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13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You can set </a:t>
            </a:r>
            <a:r>
              <a:rPr lang="en-AU" dirty="0" smtClean="0"/>
              <a:t>breakpoints </a:t>
            </a:r>
            <a:r>
              <a:rPr lang="en-AU" dirty="0" smtClean="0"/>
              <a:t>and change the request and/or response on the </a:t>
            </a:r>
            <a:r>
              <a:rPr lang="en-AU" dirty="0"/>
              <a:t>fly. Fiddler is the </a:t>
            </a:r>
            <a:r>
              <a:rPr lang="en-AU" dirty="0" smtClean="0"/>
              <a:t>MITM.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2" y="2630388"/>
            <a:ext cx="4572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7783012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6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How to set breakpoints </a:t>
            </a:r>
          </a:p>
          <a:p>
            <a:r>
              <a:rPr lang="en-AU" dirty="0" smtClean="0"/>
              <a:t>And </a:t>
            </a:r>
          </a:p>
          <a:p>
            <a:r>
              <a:rPr lang="en-AU" dirty="0" smtClean="0"/>
              <a:t>change Requests and/or responses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Test your JavaScript code with less than perfect response</a:t>
            </a:r>
          </a:p>
          <a:p>
            <a:r>
              <a:rPr lang="en-AU" dirty="0" smtClean="0"/>
              <a:t>Test your website for security holes</a:t>
            </a:r>
          </a:p>
          <a:p>
            <a:r>
              <a:rPr lang="en-AU" dirty="0" smtClean="0"/>
              <a:t>Troubleshoot your third party web client</a:t>
            </a:r>
          </a:p>
          <a:p>
            <a:r>
              <a:rPr lang="en-AU" dirty="0" smtClean="0"/>
              <a:t>Troubleshoot your third party web service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Changing the traffic on the fly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59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Auto Responder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78177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Create a fake web server using Auto Responder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2" y="2630388"/>
            <a:ext cx="4572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26" y="1988840"/>
            <a:ext cx="6783203" cy="4247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4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How to </a:t>
            </a:r>
            <a:r>
              <a:rPr lang="en-AU" dirty="0" smtClean="0"/>
              <a:t>setup and use Auto Responder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Replace a JavaScript or </a:t>
            </a:r>
            <a:r>
              <a:rPr lang="en-AU" dirty="0" err="1" smtClean="0"/>
              <a:t>css</a:t>
            </a:r>
            <a:r>
              <a:rPr lang="en-AU" dirty="0" smtClean="0"/>
              <a:t> or image file</a:t>
            </a:r>
          </a:p>
          <a:p>
            <a:r>
              <a:rPr lang="en-AU" dirty="0" smtClean="0"/>
              <a:t>Replace an entire traffic</a:t>
            </a:r>
          </a:p>
          <a:p>
            <a:r>
              <a:rPr lang="en-AU" dirty="0" smtClean="0"/>
              <a:t>Force a redirection</a:t>
            </a:r>
          </a:p>
          <a:p>
            <a:r>
              <a:rPr lang="en-AU" dirty="0" smtClean="0"/>
              <a:t>Work without a connection!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Auto Responder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7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AU" dirty="0" smtClean="0"/>
              <a:t>What is Fiddler and how does it work?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Alternative tools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Fiddler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err="1" smtClean="0"/>
              <a:t>FiddlerCore</a:t>
            </a:r>
            <a:r>
              <a:rPr lang="en-AU" dirty="0" smtClean="0"/>
              <a:t> and </a:t>
            </a:r>
            <a:r>
              <a:rPr lang="en-AU" dirty="0" err="1" smtClean="0"/>
              <a:t>FiddlerCap</a:t>
            </a:r>
            <a:endParaRPr lang="en-AU" dirty="0" smtClean="0"/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Quick tour of remaining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Q&amp;A</a:t>
            </a:r>
            <a:endParaRPr lang="en-AU" dirty="0" smtClean="0"/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54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 Builder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69"/>
          <a:stretch/>
        </p:blipFill>
        <p:spPr bwMode="auto">
          <a:xfrm>
            <a:off x="1512739" y="1650977"/>
            <a:ext cx="6118522" cy="3027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78177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Create a fake web client using Request Builder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797152"/>
            <a:ext cx="850392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Georgia" pitchFamily="18" charset="0"/>
              <a:buChar char="−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dirty="0" smtClean="0"/>
              <a:t>Avoid coding html pages or test clients. Use Request Builder instead to send a hand rolled request to your server/service</a:t>
            </a:r>
          </a:p>
        </p:txBody>
      </p:sp>
    </p:spTree>
    <p:extLst>
      <p:ext uri="{BB962C8B-B14F-4D97-AF65-F5344CB8AC3E}">
        <p14:creationId xmlns:p14="http://schemas.microsoft.com/office/powerpoint/2010/main" val="10593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How to </a:t>
            </a:r>
            <a:r>
              <a:rPr lang="en-AU" dirty="0" smtClean="0"/>
              <a:t>setup and use request builder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4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Filters</a:t>
            </a:r>
            <a:endParaRPr lang="en-AU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3"/>
          <a:stretch/>
        </p:blipFill>
        <p:spPr bwMode="auto">
          <a:xfrm>
            <a:off x="1492175" y="2123303"/>
            <a:ext cx="5973293" cy="4186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1752" y="1136104"/>
            <a:ext cx="8503920" cy="12127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Georgia" pitchFamily="18" charset="0"/>
              <a:buChar char="−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Filter and flag traffic </a:t>
            </a:r>
            <a:r>
              <a:rPr lang="en-AU" dirty="0" smtClean="0"/>
              <a:t>and perform some </a:t>
            </a:r>
            <a:r>
              <a:rPr lang="en-AU" dirty="0"/>
              <a:t>lightweight </a:t>
            </a:r>
            <a:r>
              <a:rPr lang="en-AU" dirty="0" smtClean="0"/>
              <a:t>modifications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10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quick tour of filters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4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Clean up your </a:t>
            </a:r>
            <a:r>
              <a:rPr lang="en-AU" smtClean="0"/>
              <a:t>Web Sessions </a:t>
            </a:r>
            <a:r>
              <a:rPr lang="en-AU" dirty="0" smtClean="0"/>
              <a:t>page</a:t>
            </a:r>
          </a:p>
          <a:p>
            <a:r>
              <a:rPr lang="en-AU" dirty="0" smtClean="0"/>
              <a:t>Filter out some status codes</a:t>
            </a:r>
          </a:p>
          <a:p>
            <a:r>
              <a:rPr lang="en-AU" dirty="0" smtClean="0"/>
              <a:t>Filter out traffic from some </a:t>
            </a:r>
            <a:r>
              <a:rPr lang="en-AU" dirty="0" err="1" smtClean="0"/>
              <a:t>urls</a:t>
            </a:r>
            <a:endParaRPr lang="en-AU" dirty="0" smtClean="0"/>
          </a:p>
          <a:p>
            <a:r>
              <a:rPr lang="en-AU" dirty="0" smtClean="0"/>
              <a:t>Flag some of the traffic</a:t>
            </a:r>
          </a:p>
          <a:p>
            <a:r>
              <a:rPr lang="en-AU" dirty="0" smtClean="0"/>
              <a:t>Very useful on a high traffic server/machine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5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What is Fiddler and how does it work?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Alternative tools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Fiddler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err="1" smtClean="0"/>
              <a:t>FiddlerCore</a:t>
            </a:r>
            <a:r>
              <a:rPr lang="en-AU" dirty="0" smtClean="0"/>
              <a:t> and </a:t>
            </a:r>
            <a:r>
              <a:rPr lang="en-AU" dirty="0" err="1" smtClean="0"/>
              <a:t>FiddlerCap</a:t>
            </a:r>
            <a:endParaRPr lang="en-AU" dirty="0" smtClean="0"/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tx2"/>
                </a:solidFill>
              </a:rPr>
              <a:t>Quick </a:t>
            </a:r>
            <a:r>
              <a:rPr lang="en-AU" dirty="0">
                <a:solidFill>
                  <a:schemeClr val="tx2"/>
                </a:solidFill>
              </a:rPr>
              <a:t>tour of remaining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tx2"/>
                </a:solidFill>
              </a:rPr>
              <a:t>Q&amp;A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tx2"/>
                </a:solidFill>
              </a:rPr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763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Fiddler Core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638300"/>
            <a:ext cx="3200400" cy="39624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Fiddler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9200" y="4152900"/>
            <a:ext cx="2590800" cy="7620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Fiddler ScriptEngine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2100" y="2324100"/>
            <a:ext cx="1905000" cy="3810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Inspector2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2100" y="2781300"/>
            <a:ext cx="1905000" cy="3810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Inspector2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62100" y="3238500"/>
            <a:ext cx="1905000" cy="3810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IFiddlerExtension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62100" y="3695700"/>
            <a:ext cx="1905000" cy="3810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IFiddlerExtension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4991100"/>
            <a:ext cx="2590800" cy="3810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FiddlerCore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6368" y="2552700"/>
            <a:ext cx="457200" cy="21336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ExecAction.exe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11" idx="3"/>
            <a:endCxn id="4" idx="1"/>
          </p:cNvCxnSpPr>
          <p:nvPr/>
        </p:nvCxnSpPr>
        <p:spPr>
          <a:xfrm>
            <a:off x="683568" y="3619500"/>
            <a:ext cx="230832" cy="0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Rounded Rectangle 12"/>
          <p:cNvSpPr/>
          <p:nvPr/>
        </p:nvSpPr>
        <p:spPr>
          <a:xfrm>
            <a:off x="5410200" y="1556792"/>
            <a:ext cx="3276600" cy="40386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YourApp.exe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2200" y="4869160"/>
            <a:ext cx="1905000" cy="609600"/>
          </a:xfrm>
          <a:prstGeom prst="round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FiddlerCore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24400" y="1243925"/>
            <a:ext cx="76200" cy="48493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6" name="TextBox 14"/>
          <p:cNvSpPr txBox="1"/>
          <p:nvPr/>
        </p:nvSpPr>
        <p:spPr>
          <a:xfrm>
            <a:off x="228600" y="1084674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Fiddler application with extensions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029200" y="1124744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application hosting FiddlerCore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62100" y="4533900"/>
            <a:ext cx="1905000" cy="30480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FiddlerScript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3000" y="5829300"/>
            <a:ext cx="1219200" cy="304800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Xceed*.dll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14600" y="5829300"/>
            <a:ext cx="1447800" cy="304800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Makecert.exe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stCxn id="4" idx="2"/>
            <a:endCxn id="20" idx="0"/>
          </p:cNvCxnSpPr>
          <p:nvPr/>
        </p:nvCxnSpPr>
        <p:spPr>
          <a:xfrm rot="16200000" flipH="1">
            <a:off x="2762250" y="5353050"/>
            <a:ext cx="228600" cy="723900"/>
          </a:xfrm>
          <a:prstGeom prst="straightConnector1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1"/>
          <p:cNvCxnSpPr>
            <a:stCxn id="4" idx="2"/>
            <a:endCxn id="19" idx="0"/>
          </p:cNvCxnSpPr>
          <p:nvPr/>
        </p:nvCxnSpPr>
        <p:spPr>
          <a:xfrm rot="5400000">
            <a:off x="2019300" y="5334000"/>
            <a:ext cx="228600" cy="762000"/>
          </a:xfrm>
          <a:prstGeom prst="straightConnector1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5715000" y="5877272"/>
            <a:ext cx="1219200" cy="304800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25400" cap="flat" cmpd="sng" algn="ctr">
            <a:solidFill>
              <a:sysClr val="window" lastClr="FFFFFF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Xceed*.dll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86600" y="5877272"/>
            <a:ext cx="1447800" cy="304800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25400" cap="flat" cmpd="sng" algn="ctr">
            <a:solidFill>
              <a:sysClr val="window" lastClr="FFFFFF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Makecert.exe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14" idx="2"/>
            <a:endCxn id="24" idx="0"/>
          </p:cNvCxnSpPr>
          <p:nvPr/>
        </p:nvCxnSpPr>
        <p:spPr>
          <a:xfrm>
            <a:off x="7124700" y="5478760"/>
            <a:ext cx="685800" cy="398512"/>
          </a:xfrm>
          <a:prstGeom prst="straightConnector1">
            <a:avLst/>
          </a:prstGeom>
          <a:noFill/>
          <a:ln w="25400" cap="flat" cmpd="sng" algn="ctr">
            <a:solidFill>
              <a:srgbClr val="8064A2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6324600" y="5478760"/>
            <a:ext cx="800100" cy="398512"/>
          </a:xfrm>
          <a:prstGeom prst="straightConnector1">
            <a:avLst/>
          </a:prstGeom>
          <a:noFill/>
          <a:ln w="25400" cap="flat" cmpd="sng" algn="ctr">
            <a:solidFill>
              <a:srgbClr val="8064A2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372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FiddlerCap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4612874"/>
            <a:ext cx="8503920" cy="1696446"/>
          </a:xfrm>
        </p:spPr>
        <p:txBody>
          <a:bodyPr/>
          <a:lstStyle/>
          <a:p>
            <a:pPr marL="566928" indent="-457200"/>
            <a:r>
              <a:rPr lang="en-AU" dirty="0" smtClean="0"/>
              <a:t>Built on top of </a:t>
            </a:r>
            <a:r>
              <a:rPr lang="en-AU" dirty="0" err="1"/>
              <a:t>FiddlerCore</a:t>
            </a:r>
            <a:endParaRPr lang="en-AU" dirty="0"/>
          </a:p>
          <a:p>
            <a:pPr marL="566928" indent="-457200"/>
            <a:r>
              <a:rPr lang="en-AU" dirty="0" smtClean="0"/>
              <a:t>It </a:t>
            </a:r>
            <a:r>
              <a:rPr lang="en-AU" dirty="0"/>
              <a:t>is bin </a:t>
            </a:r>
            <a:r>
              <a:rPr lang="en-AU" dirty="0" smtClean="0"/>
              <a:t>deployable</a:t>
            </a:r>
          </a:p>
          <a:p>
            <a:pPr marL="566928" indent="-457200"/>
            <a:r>
              <a:rPr lang="en-AU" dirty="0" smtClean="0"/>
              <a:t>A handy tool for production support</a:t>
            </a:r>
            <a:endParaRPr lang="en-AU" dirty="0"/>
          </a:p>
          <a:p>
            <a:pPr marL="109728" indent="0">
              <a:buNone/>
            </a:pPr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" b="20479"/>
          <a:stretch/>
        </p:blipFill>
        <p:spPr bwMode="auto">
          <a:xfrm>
            <a:off x="2143125" y="1124744"/>
            <a:ext cx="4857750" cy="3344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1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Fiddler Cap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4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Summary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7445897"/>
              </p:ext>
            </p:extLst>
          </p:nvPr>
        </p:nvGraphicFramePr>
        <p:xfrm>
          <a:off x="301625" y="2204864"/>
          <a:ext cx="8504238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54351"/>
                <a:gridCol w="4449887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Requirement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Feature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Watch the traffic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Web Sessions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Compare two sessions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Web Sessions -&gt; compare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Run commands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QuickExec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Inspect requests</a:t>
                      </a:r>
                      <a:r>
                        <a:rPr lang="en-AU" baseline="0" dirty="0" smtClean="0"/>
                        <a:t> &amp; responses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Inspectors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Fiddle with the traffic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Breakpoints</a:t>
                      </a:r>
                      <a:r>
                        <a:rPr lang="en-AU" baseline="0" dirty="0" smtClean="0"/>
                        <a:t> + Inspectors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Return an HTTP response locally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Auto Responder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Make an HTTP request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Request Builder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Filter</a:t>
                      </a:r>
                      <a:r>
                        <a:rPr lang="en-AU" baseline="0" dirty="0" smtClean="0"/>
                        <a:t> and flag sessions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Filters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Fiddler for end user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FiddlerCap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>
          <a:xfrm>
            <a:off x="301752" y="1136104"/>
            <a:ext cx="8503920" cy="11407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Tx/>
              <a:buSzPct val="70000"/>
              <a:buFont typeface="Georgia" pitchFamily="18" charset="0"/>
              <a:buChar char="−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AU" dirty="0" smtClean="0"/>
              <a:t>As a quick summary here is the list of Fiddler features you are likely to use more</a:t>
            </a:r>
          </a:p>
        </p:txBody>
      </p:sp>
    </p:spTree>
    <p:extLst>
      <p:ext uri="{BB962C8B-B14F-4D97-AF65-F5344CB8AC3E}">
        <p14:creationId xmlns:p14="http://schemas.microsoft.com/office/powerpoint/2010/main" val="5458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Fiddler?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1872208"/>
          </a:xfrm>
        </p:spPr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dirty="0"/>
              <a:t>Web Debugging </a:t>
            </a:r>
            <a:r>
              <a:rPr lang="en-AU" dirty="0" smtClean="0"/>
              <a:t>Proxy</a:t>
            </a:r>
            <a:endParaRPr lang="en-AU" dirty="0"/>
          </a:p>
          <a:p>
            <a:r>
              <a:rPr lang="en-AU" dirty="0" smtClean="0"/>
              <a:t>It is free and </a:t>
            </a:r>
            <a:r>
              <a:rPr lang="en-AU" dirty="0"/>
              <a:t>has millions of </a:t>
            </a:r>
            <a:r>
              <a:rPr lang="en-AU" dirty="0" smtClean="0"/>
              <a:t>users</a:t>
            </a:r>
          </a:p>
          <a:p>
            <a:r>
              <a:rPr lang="en-AU" dirty="0" smtClean="0"/>
              <a:t>A necessary tool in a developer’s toolbox!!</a:t>
            </a:r>
          </a:p>
        </p:txBody>
      </p:sp>
    </p:spTree>
    <p:extLst>
      <p:ext uri="{BB962C8B-B14F-4D97-AF65-F5344CB8AC3E}">
        <p14:creationId xmlns:p14="http://schemas.microsoft.com/office/powerpoint/2010/main" val="28577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What is Fiddler and how does it work?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Alternative tools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Fiddler features</a:t>
            </a:r>
          </a:p>
          <a:p>
            <a:pPr>
              <a:buFont typeface="Wingdings" pitchFamily="2" charset="2"/>
              <a:buChar char="ü"/>
            </a:pPr>
            <a:r>
              <a:rPr lang="en-AU" dirty="0" err="1" smtClean="0">
                <a:solidFill>
                  <a:schemeClr val="tx2"/>
                </a:solidFill>
              </a:rPr>
              <a:t>FiddlerCore</a:t>
            </a:r>
            <a:r>
              <a:rPr lang="en-AU" dirty="0" smtClean="0">
                <a:solidFill>
                  <a:schemeClr val="tx2"/>
                </a:solidFill>
              </a:rPr>
              <a:t> and </a:t>
            </a:r>
            <a:r>
              <a:rPr lang="en-AU" dirty="0" err="1" smtClean="0">
                <a:solidFill>
                  <a:schemeClr val="tx2"/>
                </a:solidFill>
              </a:rPr>
              <a:t>FiddlerCap</a:t>
            </a:r>
            <a:endParaRPr lang="en-AU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Quick </a:t>
            </a:r>
            <a:r>
              <a:rPr lang="en-AU" dirty="0"/>
              <a:t>tour of remaining features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tx2"/>
                </a:solidFill>
              </a:rPr>
              <a:t>Q&amp;A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>
                <a:solidFill>
                  <a:schemeClr val="tx2"/>
                </a:solidFill>
              </a:rPr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30870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Quick tour of what is not covered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6104"/>
            <a:ext cx="8503920" cy="4957192"/>
          </a:xfrm>
        </p:spPr>
        <p:txBody>
          <a:bodyPr>
            <a:normAutofit/>
          </a:bodyPr>
          <a:lstStyle/>
          <a:p>
            <a:r>
              <a:rPr lang="en-AU" dirty="0" err="1" smtClean="0"/>
              <a:t>SyntaxView</a:t>
            </a:r>
            <a:endParaRPr lang="en-AU" dirty="0" smtClean="0"/>
          </a:p>
          <a:p>
            <a:r>
              <a:rPr lang="en-AU" dirty="0" err="1" smtClean="0"/>
              <a:t>WcfBinaryInspector</a:t>
            </a:r>
            <a:endParaRPr lang="en-AU" dirty="0" smtClean="0"/>
          </a:p>
          <a:p>
            <a:r>
              <a:rPr lang="en-AU" dirty="0" smtClean="0"/>
              <a:t>Traffic </a:t>
            </a:r>
            <a:r>
              <a:rPr lang="en-AU" dirty="0"/>
              <a:t>Differ</a:t>
            </a:r>
          </a:p>
          <a:p>
            <a:r>
              <a:rPr lang="en-AU" dirty="0" smtClean="0"/>
              <a:t>Gallery</a:t>
            </a:r>
          </a:p>
          <a:p>
            <a:r>
              <a:rPr lang="en-AU" dirty="0" err="1"/>
              <a:t>neXpert</a:t>
            </a:r>
            <a:r>
              <a:rPr lang="en-AU" dirty="0"/>
              <a:t> Performance Report Generator</a:t>
            </a:r>
          </a:p>
          <a:p>
            <a:r>
              <a:rPr lang="en-AU" dirty="0" err="1"/>
              <a:t>StresStimulus</a:t>
            </a:r>
            <a:r>
              <a:rPr lang="en-AU" dirty="0"/>
              <a:t> aids in load-testing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Find out more on Fiddler website</a:t>
            </a:r>
          </a:p>
        </p:txBody>
      </p:sp>
    </p:spTree>
    <p:extLst>
      <p:ext uri="{BB962C8B-B14F-4D97-AF65-F5344CB8AC3E}">
        <p14:creationId xmlns:p14="http://schemas.microsoft.com/office/powerpoint/2010/main" val="32201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What is Fiddler and how does it work?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Alternative tools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Fiddler features</a:t>
            </a:r>
          </a:p>
          <a:p>
            <a:pPr>
              <a:buFont typeface="Wingdings" pitchFamily="2" charset="2"/>
              <a:buChar char="ü"/>
            </a:pPr>
            <a:r>
              <a:rPr lang="en-AU" dirty="0" err="1" smtClean="0">
                <a:solidFill>
                  <a:schemeClr val="tx2"/>
                </a:solidFill>
              </a:rPr>
              <a:t>FiddlerCore</a:t>
            </a:r>
            <a:r>
              <a:rPr lang="en-AU" dirty="0" smtClean="0">
                <a:solidFill>
                  <a:schemeClr val="tx2"/>
                </a:solidFill>
              </a:rPr>
              <a:t> and </a:t>
            </a:r>
            <a:r>
              <a:rPr lang="en-AU" dirty="0" err="1" smtClean="0">
                <a:solidFill>
                  <a:schemeClr val="tx2"/>
                </a:solidFill>
              </a:rPr>
              <a:t>FiddlerCap</a:t>
            </a:r>
            <a:endParaRPr lang="en-AU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AU" dirty="0" smtClean="0">
                <a:solidFill>
                  <a:schemeClr val="tx2"/>
                </a:solidFill>
              </a:rPr>
              <a:t>Quick </a:t>
            </a:r>
            <a:r>
              <a:rPr lang="en-AU" dirty="0">
                <a:solidFill>
                  <a:schemeClr val="tx2"/>
                </a:solidFill>
              </a:rPr>
              <a:t>tour of remaining features</a:t>
            </a:r>
          </a:p>
          <a:p>
            <a:pPr>
              <a:buFont typeface="Wingdings" pitchFamily="2" charset="2"/>
              <a:buChar char="ü"/>
            </a:pPr>
            <a:r>
              <a:rPr lang="en-AU" dirty="0">
                <a:solidFill>
                  <a:schemeClr val="tx2"/>
                </a:solidFill>
              </a:rPr>
              <a:t>Quick overview of useful extensions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Q&amp;A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Lots of positive feedback and tweets from you ;-)</a:t>
            </a:r>
          </a:p>
          <a:p>
            <a:pPr>
              <a:buFont typeface="Wingdings" pitchFamily="2" charset="2"/>
              <a:buChar char="q"/>
            </a:pP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That is all from 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4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Thanks for </a:t>
            </a:r>
            <a:r>
              <a:rPr lang="en-AU" dirty="0" smtClean="0"/>
              <a:t>attending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/>
              <a:t/>
            </a:r>
            <a:br>
              <a:rPr lang="en-AU" dirty="0"/>
            </a:br>
            <a:r>
              <a:rPr lang="en-AU" sz="6600" dirty="0" smtClean="0"/>
              <a:t>Q&amp;A</a:t>
            </a:r>
          </a:p>
          <a:p>
            <a:endParaRPr lang="en-AU" sz="3200" dirty="0" smtClean="0"/>
          </a:p>
          <a:p>
            <a:r>
              <a:rPr lang="en-AU" dirty="0" smtClean="0"/>
              <a:t>Tutorials:</a:t>
            </a:r>
            <a:endParaRPr lang="en-AU" dirty="0"/>
          </a:p>
          <a:p>
            <a:pPr lvl="1"/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://www.mehdi-khalili.com/fiddler-in-action/part-1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www.mehdi-khalili.com/fiddler-in-action/part-2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Contact Details:</a:t>
            </a:r>
          </a:p>
          <a:p>
            <a:pPr lvl="1"/>
            <a:r>
              <a:rPr lang="en-AU" sz="2300" dirty="0"/>
              <a:t>Email: me@mehdi-khalili.com</a:t>
            </a:r>
          </a:p>
          <a:p>
            <a:pPr lvl="1"/>
            <a:r>
              <a:rPr lang="en-AU" sz="2300" dirty="0"/>
              <a:t>Twitter: @</a:t>
            </a:r>
            <a:r>
              <a:rPr lang="en-AU" sz="2300" dirty="0" err="1" smtClean="0"/>
              <a:t>MehdiKhalili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6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Fiddler features in a nutshell</a:t>
            </a:r>
            <a:endParaRPr lang="en-AU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752" y="1136104"/>
            <a:ext cx="8503920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With Fiddler you can perform: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0" dirty="0" smtClean="0"/>
              <a:t>HTTP(S) traffic monitoring and Analysis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0" dirty="0" smtClean="0"/>
              <a:t>HTTP request and response modification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3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 networking protocol</a:t>
            </a:r>
          </a:p>
          <a:p>
            <a:r>
              <a:rPr lang="en-AU" dirty="0" smtClean="0"/>
              <a:t>In the application layer</a:t>
            </a:r>
          </a:p>
          <a:p>
            <a:r>
              <a:rPr lang="en-AU" dirty="0" smtClean="0"/>
              <a:t>Sits on top of TCP protocol (usually</a:t>
            </a:r>
            <a:r>
              <a:rPr lang="en-AU" dirty="0" smtClean="0"/>
              <a:t>)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HTTP again?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3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An HTTP communication is called a </a:t>
            </a:r>
            <a:r>
              <a:rPr lang="en-AU" dirty="0" smtClean="0"/>
              <a:t>session</a:t>
            </a:r>
          </a:p>
          <a:p>
            <a:r>
              <a:rPr lang="en-AU" dirty="0" smtClean="0"/>
              <a:t>An example of that is web browsing: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You type an address in your browser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Your browser does a DNS lookup for the URL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Then creates a TCP connection to the server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And creates and sends an HTTP request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The server receives the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Processes it (and optionally maps it to a resource)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 smtClean="0"/>
              <a:t>And creates and returns an HTTP response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 Session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81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 HTTP request is composed of:</a:t>
            </a:r>
          </a:p>
          <a:p>
            <a:pPr lvl="1"/>
            <a:r>
              <a:rPr lang="en-AU" dirty="0" smtClean="0"/>
              <a:t>A request line</a:t>
            </a:r>
          </a:p>
          <a:p>
            <a:pPr lvl="1"/>
            <a:r>
              <a:rPr lang="en-AU" dirty="0" smtClean="0"/>
              <a:t>Header lines</a:t>
            </a:r>
          </a:p>
          <a:p>
            <a:pPr lvl="1"/>
            <a:r>
              <a:rPr lang="en-AU" dirty="0" smtClean="0"/>
              <a:t>A blank line</a:t>
            </a:r>
          </a:p>
          <a:p>
            <a:pPr lvl="1"/>
            <a:r>
              <a:rPr lang="en-AU" dirty="0" smtClean="0"/>
              <a:t>An optional body</a:t>
            </a:r>
          </a:p>
          <a:p>
            <a:pPr marL="274320" lvl="1" indent="0">
              <a:buNone/>
            </a:pPr>
            <a:endParaRPr lang="en-AU" dirty="0" smtClean="0"/>
          </a:p>
          <a:p>
            <a:pPr marL="274320" lvl="1" indent="0">
              <a:buNone/>
            </a:pPr>
            <a:r>
              <a:rPr lang="en-AU" dirty="0" smtClean="0"/>
              <a:t>GET </a:t>
            </a:r>
            <a:r>
              <a:rPr lang="en-AU" dirty="0"/>
              <a:t>http://www.google.com.au/ HTTP/1.1</a:t>
            </a:r>
          </a:p>
          <a:p>
            <a:pPr marL="274320" lvl="1" indent="0">
              <a:buNone/>
            </a:pPr>
            <a:r>
              <a:rPr lang="en-AU" dirty="0"/>
              <a:t>Host: www.google.com.au</a:t>
            </a:r>
          </a:p>
          <a:p>
            <a:pPr marL="274320" lvl="1" indent="0">
              <a:buNone/>
            </a:pPr>
            <a:r>
              <a:rPr lang="en-AU" dirty="0"/>
              <a:t>Connection: keep-alive</a:t>
            </a:r>
          </a:p>
          <a:p>
            <a:pPr marL="274320" lvl="1" indent="0">
              <a:buNone/>
            </a:pPr>
            <a:r>
              <a:rPr lang="en-AU" dirty="0"/>
              <a:t>Accept: text/</a:t>
            </a:r>
            <a:r>
              <a:rPr lang="en-AU" dirty="0" err="1"/>
              <a:t>html,application</a:t>
            </a:r>
            <a:r>
              <a:rPr lang="en-AU" dirty="0"/>
              <a:t>/</a:t>
            </a:r>
            <a:r>
              <a:rPr lang="en-AU" dirty="0" err="1"/>
              <a:t>xhtml+xml,application</a:t>
            </a:r>
            <a:r>
              <a:rPr lang="en-AU" dirty="0"/>
              <a:t>/xml;</a:t>
            </a:r>
          </a:p>
          <a:p>
            <a:pPr marL="274320" lvl="1" indent="0">
              <a:buNone/>
            </a:pPr>
            <a:r>
              <a:rPr lang="en-AU" dirty="0"/>
              <a:t>Accept-Encoding: </a:t>
            </a:r>
            <a:r>
              <a:rPr lang="en-AU" dirty="0" err="1"/>
              <a:t>gzip,deflate,sdch</a:t>
            </a:r>
            <a:endParaRPr lang="en-AU" dirty="0"/>
          </a:p>
          <a:p>
            <a:pPr marL="274320" lvl="1" indent="0">
              <a:buNone/>
            </a:pPr>
            <a:r>
              <a:rPr lang="en-AU" dirty="0"/>
              <a:t>Accept-Language: </a:t>
            </a:r>
            <a:r>
              <a:rPr lang="en-AU" dirty="0" err="1"/>
              <a:t>en-US,en;q</a:t>
            </a:r>
            <a:r>
              <a:rPr lang="en-AU" dirty="0"/>
              <a:t>=0.8</a:t>
            </a:r>
          </a:p>
          <a:p>
            <a:pPr marL="274320" lvl="1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 Request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7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17745</TotalTime>
  <Words>1149</Words>
  <Application>Microsoft Office PowerPoint</Application>
  <PresentationFormat>On-screen Show (4:3)</PresentationFormat>
  <Paragraphs>322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PowerPoint Presentation</vt:lpstr>
      <vt:lpstr>Advanced Web Debugging with Fiddler</vt:lpstr>
      <vt:lpstr>Please leave your questions to the end</vt:lpstr>
      <vt:lpstr>Agenda</vt:lpstr>
      <vt:lpstr>What is Fiddler?</vt:lpstr>
      <vt:lpstr>Fiddler features in a nutshell</vt:lpstr>
      <vt:lpstr>What is HTTP again?</vt:lpstr>
      <vt:lpstr>HTTP Session</vt:lpstr>
      <vt:lpstr>HTTP Request</vt:lpstr>
      <vt:lpstr>HTTP Response</vt:lpstr>
      <vt:lpstr>Back to Fiddler: Where to get it from?</vt:lpstr>
      <vt:lpstr>How does it work?</vt:lpstr>
      <vt:lpstr>Demo</vt:lpstr>
      <vt:lpstr>If you can use a proxy you can use Fiddler</vt:lpstr>
      <vt:lpstr>What is next?</vt:lpstr>
      <vt:lpstr>Alternatives and similar tools</vt:lpstr>
      <vt:lpstr>Sniffer vs Proxy vs Browser Dev Tools</vt:lpstr>
      <vt:lpstr>What is next?</vt:lpstr>
      <vt:lpstr>HTTP(S) Traffic</vt:lpstr>
      <vt:lpstr>Demo</vt:lpstr>
      <vt:lpstr>Traffic Comparison</vt:lpstr>
      <vt:lpstr>Demo</vt:lpstr>
      <vt:lpstr>Traffic Comparison</vt:lpstr>
      <vt:lpstr>Statistics</vt:lpstr>
      <vt:lpstr>Demo</vt:lpstr>
      <vt:lpstr>Quick Exec</vt:lpstr>
      <vt:lpstr>Demo</vt:lpstr>
      <vt:lpstr>Inspectors</vt:lpstr>
      <vt:lpstr>Demo</vt:lpstr>
      <vt:lpstr>HTTPS Traffic Decryption</vt:lpstr>
      <vt:lpstr>HTTPS Traffic Decryption</vt:lpstr>
      <vt:lpstr>HTTPS Traffic Decryption</vt:lpstr>
      <vt:lpstr>Demo</vt:lpstr>
      <vt:lpstr>Changing the traffic on the fly</vt:lpstr>
      <vt:lpstr>Demo</vt:lpstr>
      <vt:lpstr>Changing the traffic on the fly</vt:lpstr>
      <vt:lpstr>Auto Responder</vt:lpstr>
      <vt:lpstr>Demo</vt:lpstr>
      <vt:lpstr>Auto Responder</vt:lpstr>
      <vt:lpstr>Request Builder</vt:lpstr>
      <vt:lpstr>Demo</vt:lpstr>
      <vt:lpstr>Filters</vt:lpstr>
      <vt:lpstr>Demo</vt:lpstr>
      <vt:lpstr>Filters</vt:lpstr>
      <vt:lpstr>What is next?</vt:lpstr>
      <vt:lpstr>Fiddler Core</vt:lpstr>
      <vt:lpstr>FiddlerCap</vt:lpstr>
      <vt:lpstr>Demo</vt:lpstr>
      <vt:lpstr>Quick Summary</vt:lpstr>
      <vt:lpstr>What is next?</vt:lpstr>
      <vt:lpstr>Demo</vt:lpstr>
      <vt:lpstr>Extensions</vt:lpstr>
      <vt:lpstr>That is all from me</vt:lpstr>
      <vt:lpstr>Thanks for attending</vt:lpstr>
    </vt:vector>
  </TitlesOfParts>
  <Company>Readify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Fiddler Web Debugger</dc:title>
  <dc:creator>Mehdi Khalili</dc:creator>
  <cp:lastModifiedBy>Mehdi Khalili</cp:lastModifiedBy>
  <cp:revision>229</cp:revision>
  <dcterms:created xsi:type="dcterms:W3CDTF">2011-08-09T20:40:32Z</dcterms:created>
  <dcterms:modified xsi:type="dcterms:W3CDTF">2011-11-25T20:29:22Z</dcterms:modified>
</cp:coreProperties>
</file>