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6" r:id="rId9"/>
    <p:sldId id="268" r:id="rId10"/>
    <p:sldId id="267" r:id="rId11"/>
    <p:sldId id="26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A08F-2533-42FC-9ABF-36BE0DE0BB7A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73B52-E093-4A9D-8B9E-3ABC24F54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81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2008340-1DE6-4F5B-B1E7-BDD8DE66CA90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96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E2BF-9AE5-4945-A211-01A9E9E6391F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59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B40D530-5E32-49FD-AB38-A2A05DEDEC7B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6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380B-741B-43EB-9A52-A3D5CEB9F3F2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09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0A06E2-76BB-46D2-8073-CB8ADA8E7730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86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C2E27E4-5646-4955-996B-5E219F4BD113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1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75DEE4-038A-4EEC-940B-F0382F875E95}" type="datetime1">
              <a:rPr lang="fr-FR" smtClean="0"/>
              <a:t>22/06/2019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3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E0C4-FFEB-4658-81FF-3929EF9C1650}" type="datetime1">
              <a:rPr lang="fr-FR" smtClean="0"/>
              <a:t>22/06/2019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25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95F6AC-078D-4B70-B083-46266DDF1714}" type="datetime1">
              <a:rPr lang="fr-FR" smtClean="0"/>
              <a:t>22/06/2019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3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9B8-172F-4D87-8275-2C0866523B72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72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33224E-DCEC-469C-885D-62778764E431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96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22D6-D567-4C42-BA41-2F9E853CC4BC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617-E726-47CC-9DDC-9576C9FA2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-francol4.sciencesconf.org/resource/page/id/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88DB3C0-178B-4E10-BD86-179C46502BFE}"/>
              </a:ext>
            </a:extLst>
          </p:cNvPr>
          <p:cNvSpPr txBox="1"/>
          <p:nvPr/>
        </p:nvSpPr>
        <p:spPr>
          <a:xfrm>
            <a:off x="211015" y="95339"/>
            <a:ext cx="3671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Soutenance de Stage </a:t>
            </a:r>
          </a:p>
          <a:p>
            <a:r>
              <a:rPr lang="fr-FR" dirty="0"/>
              <a:t>26 Juin 2019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F165B7-6FDF-4CEB-8F57-0EF41026F04A}"/>
              </a:ext>
            </a:extLst>
          </p:cNvPr>
          <p:cNvSpPr txBox="1"/>
          <p:nvPr/>
        </p:nvSpPr>
        <p:spPr>
          <a:xfrm>
            <a:off x="890954" y="2829513"/>
            <a:ext cx="104100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4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Développement d’une Plateforme </a:t>
            </a:r>
            <a:r>
              <a:rPr lang="fr-FR" sz="3400" dirty="0" err="1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RObot</a:t>
            </a:r>
            <a:r>
              <a:rPr lang="fr-FR" sz="34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FR" sz="3400" dirty="0" err="1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MUltidisciplinaire</a:t>
            </a:r>
            <a:r>
              <a:rPr lang="fr-FR" sz="34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algn="ctr"/>
            <a:r>
              <a:rPr lang="fr-FR" sz="34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(PROMU)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D21287-26DC-45AF-98C0-E1EF938728B8}"/>
              </a:ext>
            </a:extLst>
          </p:cNvPr>
          <p:cNvSpPr txBox="1"/>
          <p:nvPr/>
        </p:nvSpPr>
        <p:spPr>
          <a:xfrm>
            <a:off x="5336344" y="5740789"/>
            <a:ext cx="6804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Mehdi KADAR</a:t>
            </a:r>
          </a:p>
          <a:p>
            <a:pPr algn="r"/>
            <a:r>
              <a:rPr lang="fr-FR" sz="2000" dirty="0"/>
              <a:t>Groupe 404A </a:t>
            </a:r>
          </a:p>
          <a:p>
            <a:pPr algn="r"/>
            <a:r>
              <a:rPr lang="fr-FR" sz="2000" dirty="0"/>
              <a:t>IUT Lyon 1 – Département GEII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3F661D-626B-4B58-8538-F4D5ADA456C8}"/>
              </a:ext>
            </a:extLst>
          </p:cNvPr>
          <p:cNvSpPr txBox="1"/>
          <p:nvPr/>
        </p:nvSpPr>
        <p:spPr>
          <a:xfrm>
            <a:off x="211015" y="6047212"/>
            <a:ext cx="48674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Tuteur entreprise : M. DELPOUX</a:t>
            </a:r>
          </a:p>
          <a:p>
            <a:r>
              <a:rPr lang="fr-FR" sz="2000" dirty="0"/>
              <a:t>Tuteur pédagogique : M. BIANCO</a:t>
            </a:r>
          </a:p>
          <a:p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449E459-9D2D-4464-9F3B-32FEC1DA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8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3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8F62066D-F094-4C2D-93D6-DC40196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33" y="407870"/>
            <a:ext cx="4360863" cy="464420"/>
          </a:xfrm>
        </p:spPr>
        <p:txBody>
          <a:bodyPr lIns="0" tIns="0" rIns="0" bIns="0" anchor="ctr" anchorCtr="0">
            <a:noAutofit/>
          </a:bodyPr>
          <a:lstStyle/>
          <a:p>
            <a:pPr algn="l"/>
            <a:r>
              <a:rPr lang="fr-FR" sz="3200" dirty="0">
                <a:solidFill>
                  <a:srgbClr val="FF0000"/>
                </a:solidFill>
                <a:latin typeface="Rockwell (Corps)"/>
              </a:rPr>
              <a:t>II ) Contexte de la mission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39" name="Espace réservé du numéro de diapositive 10">
            <a:extLst>
              <a:ext uri="{FF2B5EF4-FFF2-40B4-BE49-F238E27FC236}">
                <a16:creationId xmlns:a16="http://schemas.microsoft.com/office/drawing/2014/main" id="{47FEAD6D-FB27-4D1A-98D0-101AEE7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space réservé du contenu 7">
            <a:extLst>
              <a:ext uri="{FF2B5EF4-FFF2-40B4-BE49-F238E27FC236}">
                <a16:creationId xmlns:a16="http://schemas.microsoft.com/office/drawing/2014/main" id="{D265D7E6-2078-489D-BCE0-73ADEEC2C8F0}"/>
              </a:ext>
            </a:extLst>
          </p:cNvPr>
          <p:cNvSpPr txBox="1">
            <a:spLocks/>
          </p:cNvSpPr>
          <p:nvPr/>
        </p:nvSpPr>
        <p:spPr>
          <a:xfrm>
            <a:off x="274502" y="1584297"/>
            <a:ext cx="4024314" cy="7931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Détecter la ligne à l’aide d’un caméra branché à une Raspberry</a:t>
            </a: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408B9-D912-422E-BDBB-4A0FDD3F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428" y="2899653"/>
            <a:ext cx="6281873" cy="315365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84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3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8F62066D-F094-4C2D-93D6-DC40196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33" y="407870"/>
            <a:ext cx="6265588" cy="464420"/>
          </a:xfrm>
        </p:spPr>
        <p:txBody>
          <a:bodyPr lIns="0" tIns="0" rIns="0" bIns="0" anchor="ctr" anchorCtr="0">
            <a:noAutofit/>
          </a:bodyPr>
          <a:lstStyle/>
          <a:p>
            <a:pPr algn="l"/>
            <a:r>
              <a:rPr lang="fr-FR" sz="3200" dirty="0">
                <a:solidFill>
                  <a:srgbClr val="FF0000"/>
                </a:solidFill>
                <a:latin typeface="Rockwell (Corps)"/>
              </a:rPr>
              <a:t>III ) Mise en œuvre de la mission</a:t>
            </a:r>
            <a:endParaRPr lang="fr-FR" sz="3200" dirty="0">
              <a:solidFill>
                <a:schemeClr val="accent1"/>
              </a:solidFill>
            </a:endParaRPr>
          </a:p>
        </p:txBody>
      </p:sp>
      <p:pic>
        <p:nvPicPr>
          <p:cNvPr id="6" name="Espace réservé du contenu 5" descr="Une image contenant plancher, intérieur, cuisine, armoire&#10;&#10;Description générée automatiquement">
            <a:extLst>
              <a:ext uri="{FF2B5EF4-FFF2-40B4-BE49-F238E27FC236}">
                <a16:creationId xmlns:a16="http://schemas.microsoft.com/office/drawing/2014/main" id="{F196EE0C-BC34-4E2F-8D1C-37D0A4F1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6" y="2027363"/>
            <a:ext cx="6106585" cy="4579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01AE7D-0FE6-49BE-BC38-558E0EFEF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16" y="1023811"/>
            <a:ext cx="4131469" cy="5508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Espace réservé du numéro de diapositive 10">
            <a:extLst>
              <a:ext uri="{FF2B5EF4-FFF2-40B4-BE49-F238E27FC236}">
                <a16:creationId xmlns:a16="http://schemas.microsoft.com/office/drawing/2014/main" id="{47FEAD6D-FB27-4D1A-98D0-101AEE7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space réservé du contenu 7">
            <a:extLst>
              <a:ext uri="{FF2B5EF4-FFF2-40B4-BE49-F238E27FC236}">
                <a16:creationId xmlns:a16="http://schemas.microsoft.com/office/drawing/2014/main" id="{D265D7E6-2078-489D-BCE0-73ADEEC2C8F0}"/>
              </a:ext>
            </a:extLst>
          </p:cNvPr>
          <p:cNvSpPr txBox="1">
            <a:spLocks/>
          </p:cNvSpPr>
          <p:nvPr/>
        </p:nvSpPr>
        <p:spPr>
          <a:xfrm>
            <a:off x="598488" y="1023811"/>
            <a:ext cx="6265588" cy="852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Salle TP automatique</a:t>
            </a:r>
          </a:p>
          <a:p>
            <a:r>
              <a:rPr lang="fr-FR" dirty="0"/>
              <a:t>TP robot mobile</a:t>
            </a:r>
          </a:p>
        </p:txBody>
      </p:sp>
    </p:spTree>
    <p:extLst>
      <p:ext uri="{BB962C8B-B14F-4D97-AF65-F5344CB8AC3E}">
        <p14:creationId xmlns:p14="http://schemas.microsoft.com/office/powerpoint/2010/main" val="235170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44BFAEE-93EB-49BB-A6C4-0817B68B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fr-FR" sz="3600" dirty="0">
                <a:solidFill>
                  <a:schemeClr val="tx1"/>
                </a:solidFill>
              </a:rPr>
              <a:t>II) Contexte de 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BFED9-3798-4164-9C0B-DE6FC8F0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endParaRPr lang="fr-FR" sz="16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651EC7-CEEB-457E-B971-96454B6A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fld>
            <a:endParaRPr lang="fr-FR" sz="2400" dirty="0">
              <a:ln w="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0745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A873A-CB77-4B2D-8C5E-A68CD3ED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A15617-E726-47CC-9DDC-9576C9FA2E18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563258-0CC9-4E77-9C46-057D00AD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fr-FR" sz="360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32697-A6CB-45E6-BF1A-346D9CC2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fr-FR" sz="1600" dirty="0">
                <a:hlinkClick r:id="rId2"/>
              </a:rPr>
              <a:t>https://ru-francol4.sciencesconf.org/resource/page/id/4</a:t>
            </a: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511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12C00C-FAC5-4976-BCC8-E2C7D0A2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Autofit/>
          </a:bodyPr>
          <a:lstStyle/>
          <a:p>
            <a:pPr algn="l"/>
            <a:r>
              <a:rPr lang="fr-FR" sz="6000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964A4-D92F-4A8A-9F34-088EFBBD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fr-FR" sz="2400" dirty="0"/>
              <a:t>Introduction</a:t>
            </a:r>
          </a:p>
          <a:p>
            <a:r>
              <a:rPr lang="fr-FR" sz="2400" dirty="0"/>
              <a:t>I ) Présentation de l’INSA</a:t>
            </a:r>
          </a:p>
          <a:p>
            <a:r>
              <a:rPr lang="fr-FR" sz="2400" dirty="0"/>
              <a:t>II) Contexte de la mission</a:t>
            </a:r>
          </a:p>
          <a:p>
            <a:r>
              <a:rPr lang="fr-FR" sz="2400" dirty="0"/>
              <a:t>III) Mise en œuvre de la mission </a:t>
            </a:r>
          </a:p>
          <a:p>
            <a:r>
              <a:rPr lang="fr-FR" sz="2400" dirty="0"/>
              <a:t>Conclusion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1D0DC8-27B9-4713-81D3-72745E83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18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6EE2AB-D9C4-4C20-BA00-AB71ED5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FB6ABE-0460-4398-880C-E2F645A0E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QUAND ? Où ? QUOI 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058341-6A98-4C03-809A-E1B96AA60D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15 avril au 21 juin 2019</a:t>
            </a:r>
          </a:p>
          <a:p>
            <a:r>
              <a:rPr lang="fr-FR" dirty="0"/>
              <a:t>INSA Lyon </a:t>
            </a:r>
          </a:p>
          <a:p>
            <a:r>
              <a:rPr lang="fr-FR" dirty="0"/>
              <a:t>Stratégies de pilotage</a:t>
            </a:r>
          </a:p>
          <a:p>
            <a:r>
              <a:rPr lang="fr-FR" dirty="0"/>
              <a:t>Collaboration de systèmes électroniques complexes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A28F93D-1AEE-43F8-9AFA-036037AFF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Matières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3318FBC-AF8B-47F8-A234-D0033E7F56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Informatique industrielle</a:t>
            </a:r>
          </a:p>
          <a:p>
            <a:r>
              <a:rPr lang="fr-FR" dirty="0"/>
              <a:t>Linux embarqué</a:t>
            </a:r>
          </a:p>
          <a:p>
            <a:r>
              <a:rPr lang="fr-FR" dirty="0"/>
              <a:t>Réseau</a:t>
            </a:r>
          </a:p>
          <a:p>
            <a:r>
              <a:rPr lang="fr-FR" dirty="0"/>
              <a:t>Automatisme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2194B47-8646-4CD9-8746-565F766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5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3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8F62066D-F094-4C2D-93D6-DC40196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87337"/>
            <a:ext cx="4689889" cy="1224148"/>
          </a:xfrm>
        </p:spPr>
        <p:txBody>
          <a:bodyPr anchor="b">
            <a:noAutofit/>
          </a:bodyPr>
          <a:lstStyle/>
          <a:p>
            <a:pPr algn="l"/>
            <a:r>
              <a:rPr lang="fr-FR" sz="3200" dirty="0">
                <a:solidFill>
                  <a:srgbClr val="FF0000"/>
                </a:solidFill>
                <a:latin typeface="Rockwell (Corps)"/>
              </a:rPr>
              <a:t>Introduction</a:t>
            </a:r>
            <a:br>
              <a:rPr lang="fr-FR" sz="3200" dirty="0">
                <a:solidFill>
                  <a:schemeClr val="tx1"/>
                </a:solidFill>
              </a:rPr>
            </a:b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C42A3C2-BB62-46FB-96BE-E4F49271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Espace réservé du contenu 5">
            <a:extLst>
              <a:ext uri="{FF2B5EF4-FFF2-40B4-BE49-F238E27FC236}">
                <a16:creationId xmlns:a16="http://schemas.microsoft.com/office/drawing/2014/main" id="{B8230ECF-8AA8-4B20-99F5-18820B8E8B71}"/>
              </a:ext>
            </a:extLst>
          </p:cNvPr>
          <p:cNvSpPr txBox="1">
            <a:spLocks/>
          </p:cNvSpPr>
          <p:nvPr/>
        </p:nvSpPr>
        <p:spPr>
          <a:xfrm>
            <a:off x="478436" y="1967522"/>
            <a:ext cx="6264350" cy="169685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15 avril au 21 juin 2019</a:t>
            </a:r>
          </a:p>
          <a:p>
            <a:r>
              <a:rPr lang="fr-FR" dirty="0"/>
              <a:t>INSA Lyon </a:t>
            </a:r>
          </a:p>
          <a:p>
            <a:r>
              <a:rPr lang="fr-FR" dirty="0"/>
              <a:t>Stratégies de pilotage</a:t>
            </a:r>
          </a:p>
          <a:p>
            <a:r>
              <a:rPr lang="fr-FR" dirty="0"/>
              <a:t>Collaboration de systèmes électroniques complexes</a:t>
            </a:r>
          </a:p>
        </p:txBody>
      </p:sp>
      <p:sp>
        <p:nvSpPr>
          <p:cNvPr id="111" name="Espace réservé du contenu 7">
            <a:extLst>
              <a:ext uri="{FF2B5EF4-FFF2-40B4-BE49-F238E27FC236}">
                <a16:creationId xmlns:a16="http://schemas.microsoft.com/office/drawing/2014/main" id="{D40D6A98-2C33-4929-971C-4DB43891631D}"/>
              </a:ext>
            </a:extLst>
          </p:cNvPr>
          <p:cNvSpPr txBox="1">
            <a:spLocks/>
          </p:cNvSpPr>
          <p:nvPr/>
        </p:nvSpPr>
        <p:spPr>
          <a:xfrm>
            <a:off x="7104536" y="1963918"/>
            <a:ext cx="6265588" cy="17040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Informatique industrielle</a:t>
            </a:r>
          </a:p>
          <a:p>
            <a:r>
              <a:rPr lang="fr-FR" dirty="0"/>
              <a:t>Linux embarqué</a:t>
            </a:r>
          </a:p>
          <a:p>
            <a:r>
              <a:rPr lang="fr-FR" dirty="0"/>
              <a:t>Réseau</a:t>
            </a:r>
          </a:p>
          <a:p>
            <a:r>
              <a:rPr lang="fr-FR" dirty="0"/>
              <a:t>Automatisme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731EB4DF-7C87-4531-97E8-4062FF902D61}"/>
              </a:ext>
            </a:extLst>
          </p:cNvPr>
          <p:cNvSpPr txBox="1"/>
          <p:nvPr/>
        </p:nvSpPr>
        <p:spPr>
          <a:xfrm>
            <a:off x="491233" y="1366977"/>
            <a:ext cx="234230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Quand ? Où ? Quoi ?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6FF71C-D94B-48EF-B388-68CF3DE7750D}"/>
              </a:ext>
            </a:extLst>
          </p:cNvPr>
          <p:cNvSpPr txBox="1"/>
          <p:nvPr/>
        </p:nvSpPr>
        <p:spPr>
          <a:xfrm>
            <a:off x="7104536" y="1366977"/>
            <a:ext cx="22863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Matière concernées</a:t>
            </a:r>
          </a:p>
        </p:txBody>
      </p:sp>
    </p:spTree>
    <p:extLst>
      <p:ext uri="{BB962C8B-B14F-4D97-AF65-F5344CB8AC3E}">
        <p14:creationId xmlns:p14="http://schemas.microsoft.com/office/powerpoint/2010/main" val="123136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3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8F62066D-F094-4C2D-93D6-DC40196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87337"/>
            <a:ext cx="4689889" cy="1217906"/>
          </a:xfrm>
        </p:spPr>
        <p:txBody>
          <a:bodyPr anchor="b">
            <a:noAutofit/>
          </a:bodyPr>
          <a:lstStyle/>
          <a:p>
            <a:pPr algn="l"/>
            <a:r>
              <a:rPr lang="fr-FR" sz="3200" dirty="0">
                <a:solidFill>
                  <a:srgbClr val="FF0000"/>
                </a:solidFill>
                <a:latin typeface="Rockwell (Corps)"/>
              </a:rPr>
              <a:t>I ) Présentation de l’INSA</a:t>
            </a:r>
            <a:br>
              <a:rPr lang="fr-FR" sz="3200" dirty="0">
                <a:solidFill>
                  <a:schemeClr val="tx1"/>
                </a:solidFill>
              </a:rPr>
            </a:b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ED65CBA-9965-4323-A99F-730E6C85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44" y="2529681"/>
            <a:ext cx="4313237" cy="3455988"/>
          </a:xfrm>
        </p:spPr>
        <p:txBody>
          <a:bodyPr anchor="ctr">
            <a:normAutofit/>
          </a:bodyPr>
          <a:lstStyle/>
          <a:p>
            <a:r>
              <a:rPr lang="fr-FR" sz="1600" dirty="0"/>
              <a:t>Créé en 1957 par le philosophe Gaston Berger et le recteur Jean Capelle</a:t>
            </a:r>
          </a:p>
          <a:p>
            <a:r>
              <a:rPr lang="fr-FR" sz="1600" dirty="0"/>
              <a:t>Plus grand ensemble de formation d'ingénieurs en France (10 % des ingénieurs)</a:t>
            </a:r>
          </a:p>
          <a:p>
            <a:r>
              <a:rPr lang="fr-FR" sz="1600" dirty="0"/>
              <a:t>6 INSA en France + 7 INSA partenaire</a:t>
            </a:r>
          </a:p>
          <a:p>
            <a:r>
              <a:rPr lang="fr-FR" sz="1600" dirty="0"/>
              <a:t>1 INSA à l’étranger (Maroc)</a:t>
            </a:r>
          </a:p>
          <a:p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C42A3C2-BB62-46FB-96BE-E4F49271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699383F-2EBB-4528-8377-4410AD604003}"/>
              </a:ext>
            </a:extLst>
          </p:cNvPr>
          <p:cNvSpPr txBox="1"/>
          <p:nvPr/>
        </p:nvSpPr>
        <p:spPr>
          <a:xfrm>
            <a:off x="539681" y="2005364"/>
            <a:ext cx="14319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Le GROUPE</a:t>
            </a:r>
          </a:p>
        </p:txBody>
      </p:sp>
      <p:pic>
        <p:nvPicPr>
          <p:cNvPr id="70" name="Image 69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4BEE32A5-CDAA-41AA-8938-486BC0F2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14184" r="25881" b="3514"/>
          <a:stretch/>
        </p:blipFill>
        <p:spPr>
          <a:xfrm>
            <a:off x="4514259" y="1139428"/>
            <a:ext cx="7311030" cy="48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4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3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8F62066D-F094-4C2D-93D6-DC40196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87337"/>
            <a:ext cx="4689889" cy="1217906"/>
          </a:xfrm>
        </p:spPr>
        <p:txBody>
          <a:bodyPr anchor="b">
            <a:noAutofit/>
          </a:bodyPr>
          <a:lstStyle/>
          <a:p>
            <a:pPr algn="l"/>
            <a:r>
              <a:rPr lang="fr-FR" sz="3200" dirty="0">
                <a:solidFill>
                  <a:srgbClr val="FF0000"/>
                </a:solidFill>
                <a:latin typeface="Rockwell (Corps)"/>
              </a:rPr>
              <a:t>I ) Présentation de l’INSA</a:t>
            </a:r>
            <a:br>
              <a:rPr lang="fr-FR" sz="3200" dirty="0">
                <a:solidFill>
                  <a:schemeClr val="tx1"/>
                </a:solidFill>
              </a:rPr>
            </a:b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ED65CBA-9965-4323-A99F-730E6C85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19" y="2446484"/>
            <a:ext cx="4313237" cy="3455988"/>
          </a:xfrm>
        </p:spPr>
        <p:txBody>
          <a:bodyPr anchor="ctr">
            <a:normAutofit/>
          </a:bodyPr>
          <a:lstStyle/>
          <a:p>
            <a:r>
              <a:rPr lang="fr-FR" sz="1600" dirty="0"/>
              <a:t>Le plus ancien et le plus important des six établissements du Groupe INSA</a:t>
            </a:r>
          </a:p>
          <a:p>
            <a:r>
              <a:rPr lang="fr-FR" sz="1600" dirty="0"/>
              <a:t>Lyon, Villeurbanne, Doua (69100)</a:t>
            </a:r>
          </a:p>
          <a:p>
            <a:r>
              <a:rPr lang="fr-FR" sz="1600" dirty="0"/>
              <a:t>Le directeur : M. Maurincomme depuis 2011</a:t>
            </a:r>
          </a:p>
          <a:p>
            <a:r>
              <a:rPr lang="fr-FR" sz="1600" dirty="0"/>
              <a:t>Aujourd'hui, 80 000 ingénieurs INSA (dont 36 000 issus de Lyon)</a:t>
            </a:r>
          </a:p>
          <a:p>
            <a:r>
              <a:rPr lang="fr-FR" sz="1600" dirty="0"/>
              <a:t>En 2018:   - 55 600 000€ CA</a:t>
            </a:r>
          </a:p>
          <a:p>
            <a:pPr marL="914400" lvl="2" indent="0">
              <a:buNone/>
            </a:pPr>
            <a:r>
              <a:rPr lang="fr-FR" sz="1200" dirty="0"/>
              <a:t>      -  </a:t>
            </a:r>
            <a:r>
              <a:rPr lang="fr-FR" sz="1600" dirty="0"/>
              <a:t>5383 étudiants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699383F-2EBB-4528-8377-4410AD604003}"/>
              </a:ext>
            </a:extLst>
          </p:cNvPr>
          <p:cNvSpPr txBox="1"/>
          <p:nvPr/>
        </p:nvSpPr>
        <p:spPr>
          <a:xfrm>
            <a:off x="539681" y="2005364"/>
            <a:ext cx="185576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L’INSA de LYON</a:t>
            </a:r>
          </a:p>
        </p:txBody>
      </p: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134C645-C05D-47BF-8013-1F04BF32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53" y="1873156"/>
            <a:ext cx="7010966" cy="4055363"/>
          </a:xfrm>
          <a:prstGeom prst="rect">
            <a:avLst/>
          </a:prstGeom>
        </p:spPr>
      </p:pic>
      <p:sp>
        <p:nvSpPr>
          <p:cNvPr id="35" name="Espace réservé du numéro de diapositive 10">
            <a:extLst>
              <a:ext uri="{FF2B5EF4-FFF2-40B4-BE49-F238E27FC236}">
                <a16:creationId xmlns:a16="http://schemas.microsoft.com/office/drawing/2014/main" id="{3F59D70F-1BC1-4D5F-935D-6943C08E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05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3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8F62066D-F094-4C2D-93D6-DC40196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87337"/>
            <a:ext cx="4689889" cy="1217906"/>
          </a:xfrm>
        </p:spPr>
        <p:txBody>
          <a:bodyPr anchor="b">
            <a:noAutofit/>
          </a:bodyPr>
          <a:lstStyle/>
          <a:p>
            <a:pPr algn="l"/>
            <a:r>
              <a:rPr lang="fr-FR" sz="3200" dirty="0">
                <a:solidFill>
                  <a:srgbClr val="FF0000"/>
                </a:solidFill>
                <a:latin typeface="Rockwell (Corps)"/>
              </a:rPr>
              <a:t>I ) Présentation de l’INSA</a:t>
            </a:r>
            <a:br>
              <a:rPr lang="fr-FR" sz="3200" dirty="0">
                <a:solidFill>
                  <a:schemeClr val="tx1"/>
                </a:solidFill>
              </a:rPr>
            </a:b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ED65CBA-9965-4323-A99F-730E6C85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19" y="1924079"/>
            <a:ext cx="4937917" cy="3455988"/>
          </a:xfrm>
        </p:spPr>
        <p:txBody>
          <a:bodyPr anchor="ctr">
            <a:normAutofit/>
          </a:bodyPr>
          <a:lstStyle/>
          <a:p>
            <a:r>
              <a:rPr lang="fr-FR" sz="1600" dirty="0"/>
              <a:t>Formation d’ingénieurs pluridisciplinaires: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-Conversion d’énergie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-Systèmes embarqués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-Télécommunications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-Automatisme industriel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-Traitement du signal et des images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-Véhicules électriques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-Réseaux de distribution de l'énergie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699383F-2EBB-4528-8377-4410AD604003}"/>
              </a:ext>
            </a:extLst>
          </p:cNvPr>
          <p:cNvSpPr txBox="1"/>
          <p:nvPr/>
        </p:nvSpPr>
        <p:spPr>
          <a:xfrm>
            <a:off x="539681" y="2005364"/>
            <a:ext cx="402232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Département Génie Electrique (GE)</a:t>
            </a:r>
          </a:p>
        </p:txBody>
      </p:sp>
      <p:sp>
        <p:nvSpPr>
          <p:cNvPr id="35" name="Espace réservé du numéro de diapositive 10">
            <a:extLst>
              <a:ext uri="{FF2B5EF4-FFF2-40B4-BE49-F238E27FC236}">
                <a16:creationId xmlns:a16="http://schemas.microsoft.com/office/drawing/2014/main" id="{3F59D70F-1BC1-4D5F-935D-6943C08E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AA92DAF-21C6-48A1-B3FC-C3D5106C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68" y="1878013"/>
            <a:ext cx="5143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2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3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8F62066D-F094-4C2D-93D6-DC40196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33" y="407870"/>
            <a:ext cx="4360863" cy="464420"/>
          </a:xfrm>
        </p:spPr>
        <p:txBody>
          <a:bodyPr lIns="0" tIns="0" rIns="0" bIns="0" anchor="ctr" anchorCtr="0">
            <a:noAutofit/>
          </a:bodyPr>
          <a:lstStyle/>
          <a:p>
            <a:pPr algn="l"/>
            <a:r>
              <a:rPr lang="fr-FR" sz="3200" dirty="0">
                <a:solidFill>
                  <a:srgbClr val="FF0000"/>
                </a:solidFill>
                <a:latin typeface="Rockwell (Corps)"/>
              </a:rPr>
              <a:t>II ) Contexte de la mission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39" name="Espace réservé du numéro de diapositive 10">
            <a:extLst>
              <a:ext uri="{FF2B5EF4-FFF2-40B4-BE49-F238E27FC236}">
                <a16:creationId xmlns:a16="http://schemas.microsoft.com/office/drawing/2014/main" id="{47FEAD6D-FB27-4D1A-98D0-101AEE7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space réservé du contenu 7">
            <a:extLst>
              <a:ext uri="{FF2B5EF4-FFF2-40B4-BE49-F238E27FC236}">
                <a16:creationId xmlns:a16="http://schemas.microsoft.com/office/drawing/2014/main" id="{D265D7E6-2078-489D-BCE0-73ADEEC2C8F0}"/>
              </a:ext>
            </a:extLst>
          </p:cNvPr>
          <p:cNvSpPr txBox="1">
            <a:spLocks/>
          </p:cNvSpPr>
          <p:nvPr/>
        </p:nvSpPr>
        <p:spPr>
          <a:xfrm>
            <a:off x="449577" y="3666514"/>
            <a:ext cx="4475101" cy="9244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Attend que le robot s’arrêt devant lui</a:t>
            </a:r>
          </a:p>
          <a:p>
            <a:r>
              <a:rPr lang="fr-FR" dirty="0"/>
              <a:t>Déchargement dans le stock 1 ou 2</a:t>
            </a:r>
          </a:p>
        </p:txBody>
      </p:sp>
      <p:pic>
        <p:nvPicPr>
          <p:cNvPr id="35" name="Espace réservé du contenu 34">
            <a:extLst>
              <a:ext uri="{FF2B5EF4-FFF2-40B4-BE49-F238E27FC236}">
                <a16:creationId xmlns:a16="http://schemas.microsoft.com/office/drawing/2014/main" id="{9894E9E9-B1A4-444E-9FB5-051045A424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65" y="1035368"/>
            <a:ext cx="6870699" cy="5210279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7976049B-EC10-44AE-BD0D-603171BBE7EE}"/>
              </a:ext>
            </a:extLst>
          </p:cNvPr>
          <p:cNvSpPr txBox="1"/>
          <p:nvPr/>
        </p:nvSpPr>
        <p:spPr>
          <a:xfrm>
            <a:off x="450133" y="1031934"/>
            <a:ext cx="16161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Robot mobile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38F0382-2E83-48EE-8A3B-7466EB603CB1}"/>
              </a:ext>
            </a:extLst>
          </p:cNvPr>
          <p:cNvSpPr txBox="1"/>
          <p:nvPr/>
        </p:nvSpPr>
        <p:spPr>
          <a:xfrm>
            <a:off x="497171" y="3118258"/>
            <a:ext cx="192174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Bras robotique 1</a:t>
            </a:r>
          </a:p>
        </p:txBody>
      </p:sp>
      <p:sp>
        <p:nvSpPr>
          <p:cNvPr id="42" name="Espace réservé du contenu 7">
            <a:extLst>
              <a:ext uri="{FF2B5EF4-FFF2-40B4-BE49-F238E27FC236}">
                <a16:creationId xmlns:a16="http://schemas.microsoft.com/office/drawing/2014/main" id="{550D40B6-7E70-4DA1-8707-D562977DA3C2}"/>
              </a:ext>
            </a:extLst>
          </p:cNvPr>
          <p:cNvSpPr txBox="1">
            <a:spLocks/>
          </p:cNvSpPr>
          <p:nvPr/>
        </p:nvSpPr>
        <p:spPr>
          <a:xfrm>
            <a:off x="449577" y="1545994"/>
            <a:ext cx="4245792" cy="151764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/>
              <a:t>Suit la ligne</a:t>
            </a:r>
          </a:p>
          <a:p>
            <a:r>
              <a:rPr lang="fr-FR" sz="2600" dirty="0"/>
              <a:t>S’arrête devant chaque bras</a:t>
            </a:r>
          </a:p>
          <a:p>
            <a:r>
              <a:rPr lang="fr-FR" sz="2600" dirty="0"/>
              <a:t>Attend qu’on le charge ou qu’on le décharge avant de repartir</a:t>
            </a:r>
          </a:p>
          <a:p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1AC6497-2D60-46B3-988E-E1B76C3AB0AC}"/>
              </a:ext>
            </a:extLst>
          </p:cNvPr>
          <p:cNvSpPr txBox="1"/>
          <p:nvPr/>
        </p:nvSpPr>
        <p:spPr>
          <a:xfrm>
            <a:off x="497171" y="4698448"/>
            <a:ext cx="192174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Bras robotique 2</a:t>
            </a:r>
          </a:p>
        </p:txBody>
      </p:sp>
      <p:sp>
        <p:nvSpPr>
          <p:cNvPr id="45" name="Espace réservé du contenu 7">
            <a:extLst>
              <a:ext uri="{FF2B5EF4-FFF2-40B4-BE49-F238E27FC236}">
                <a16:creationId xmlns:a16="http://schemas.microsoft.com/office/drawing/2014/main" id="{7B2B5BAC-300E-4291-A5B8-7C342E0106B8}"/>
              </a:ext>
            </a:extLst>
          </p:cNvPr>
          <p:cNvSpPr txBox="1">
            <a:spLocks/>
          </p:cNvSpPr>
          <p:nvPr/>
        </p:nvSpPr>
        <p:spPr>
          <a:xfrm>
            <a:off x="449577" y="5255327"/>
            <a:ext cx="5304109" cy="13068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Attend que le robot s’arrêt devant lui</a:t>
            </a:r>
          </a:p>
          <a:p>
            <a:r>
              <a:rPr lang="fr-FR" dirty="0"/>
              <a:t>Va chercher un objet dans un des 4 stocks</a:t>
            </a:r>
          </a:p>
          <a:p>
            <a:r>
              <a:rPr lang="fr-FR" dirty="0"/>
              <a:t> Charge le robot</a:t>
            </a:r>
          </a:p>
        </p:txBody>
      </p:sp>
    </p:spTree>
    <p:extLst>
      <p:ext uri="{BB962C8B-B14F-4D97-AF65-F5344CB8AC3E}">
        <p14:creationId xmlns:p14="http://schemas.microsoft.com/office/powerpoint/2010/main" val="420774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3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8F62066D-F094-4C2D-93D6-DC40196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33" y="407870"/>
            <a:ext cx="4360863" cy="464420"/>
          </a:xfrm>
        </p:spPr>
        <p:txBody>
          <a:bodyPr lIns="0" tIns="0" rIns="0" bIns="0" anchor="ctr" anchorCtr="0">
            <a:noAutofit/>
          </a:bodyPr>
          <a:lstStyle/>
          <a:p>
            <a:pPr algn="l"/>
            <a:r>
              <a:rPr lang="fr-FR" sz="3200" dirty="0">
                <a:solidFill>
                  <a:srgbClr val="FF0000"/>
                </a:solidFill>
                <a:latin typeface="Rockwell (Corps)"/>
              </a:rPr>
              <a:t>II ) Contexte de la mission</a:t>
            </a:r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 descr="Une image contenant plancher, intérieur, cuisine, armoire&#10;&#10;Description générée automatiquement">
            <a:extLst>
              <a:ext uri="{FF2B5EF4-FFF2-40B4-BE49-F238E27FC236}">
                <a16:creationId xmlns:a16="http://schemas.microsoft.com/office/drawing/2014/main" id="{F196EE0C-BC34-4E2F-8D1C-37D0A4F1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6" y="2027363"/>
            <a:ext cx="6106585" cy="4579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01AE7D-0FE6-49BE-BC38-558E0EFEF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16" y="1023811"/>
            <a:ext cx="4131469" cy="5508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Espace réservé du numéro de diapositive 10">
            <a:extLst>
              <a:ext uri="{FF2B5EF4-FFF2-40B4-BE49-F238E27FC236}">
                <a16:creationId xmlns:a16="http://schemas.microsoft.com/office/drawing/2014/main" id="{47FEAD6D-FB27-4D1A-98D0-101AEE7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A15617-E726-47CC-9DDC-9576C9FA2E18}" type="slidenum">
              <a:rPr lang="fr-FR" sz="240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fld>
            <a:endParaRPr lang="fr-FR" sz="2400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space réservé du contenu 7">
            <a:extLst>
              <a:ext uri="{FF2B5EF4-FFF2-40B4-BE49-F238E27FC236}">
                <a16:creationId xmlns:a16="http://schemas.microsoft.com/office/drawing/2014/main" id="{D265D7E6-2078-489D-BCE0-73ADEEC2C8F0}"/>
              </a:ext>
            </a:extLst>
          </p:cNvPr>
          <p:cNvSpPr txBox="1">
            <a:spLocks/>
          </p:cNvSpPr>
          <p:nvPr/>
        </p:nvSpPr>
        <p:spPr>
          <a:xfrm>
            <a:off x="598488" y="1023811"/>
            <a:ext cx="6265588" cy="852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Salle TP automatique</a:t>
            </a:r>
          </a:p>
          <a:p>
            <a:r>
              <a:rPr lang="fr-FR" dirty="0"/>
              <a:t>TP robot mobile</a:t>
            </a:r>
          </a:p>
        </p:txBody>
      </p:sp>
    </p:spTree>
    <p:extLst>
      <p:ext uri="{BB962C8B-B14F-4D97-AF65-F5344CB8AC3E}">
        <p14:creationId xmlns:p14="http://schemas.microsoft.com/office/powerpoint/2010/main" val="24010405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417</Words>
  <Application>Microsoft Office PowerPoint</Application>
  <PresentationFormat>Grand écran</PresentationFormat>
  <Paragraphs>96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Rockwell</vt:lpstr>
      <vt:lpstr>Rockwell (Corps)</vt:lpstr>
      <vt:lpstr>Wingdings</vt:lpstr>
      <vt:lpstr>Atlas</vt:lpstr>
      <vt:lpstr>Présentation PowerPoint</vt:lpstr>
      <vt:lpstr>Sommaire</vt:lpstr>
      <vt:lpstr>Introduction </vt:lpstr>
      <vt:lpstr>Introduction </vt:lpstr>
      <vt:lpstr>I ) Présentation de l’INSA </vt:lpstr>
      <vt:lpstr>I ) Présentation de l’INSA </vt:lpstr>
      <vt:lpstr>I ) Présentation de l’INSA </vt:lpstr>
      <vt:lpstr>II ) Contexte de la mission</vt:lpstr>
      <vt:lpstr>II ) Contexte de la mission</vt:lpstr>
      <vt:lpstr>II ) Contexte de la mission</vt:lpstr>
      <vt:lpstr>III ) Mise en œuvre de la mission</vt:lpstr>
      <vt:lpstr>II) Contexte de la mission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 </dc:creator>
  <cp:lastModifiedBy> </cp:lastModifiedBy>
  <cp:revision>24</cp:revision>
  <dcterms:created xsi:type="dcterms:W3CDTF">2019-06-22T10:51:58Z</dcterms:created>
  <dcterms:modified xsi:type="dcterms:W3CDTF">2019-06-23T15:38:35Z</dcterms:modified>
</cp:coreProperties>
</file>