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7" r:id="rId4"/>
    <p:sldId id="268" r:id="rId5"/>
    <p:sldId id="281" r:id="rId6"/>
    <p:sldId id="264" r:id="rId7"/>
    <p:sldId id="270" r:id="rId8"/>
    <p:sldId id="271" r:id="rId9"/>
    <p:sldId id="272" r:id="rId10"/>
    <p:sldId id="273" r:id="rId11"/>
    <p:sldId id="274" r:id="rId12"/>
    <p:sldId id="275" r:id="rId13"/>
    <p:sldId id="276" r:id="rId14"/>
    <p:sldId id="277" r:id="rId15"/>
    <p:sldId id="282" r:id="rId16"/>
    <p:sldId id="286" r:id="rId17"/>
    <p:sldId id="287" r:id="rId18"/>
    <p:sldId id="279" r:id="rId19"/>
    <p:sldId id="283" r:id="rId20"/>
    <p:sldId id="288" r:id="rId21"/>
    <p:sldId id="289" r:id="rId22"/>
    <p:sldId id="290" r:id="rId23"/>
    <p:sldId id="291" r:id="rId24"/>
    <p:sldId id="292" r:id="rId25"/>
    <p:sldId id="294" r:id="rId26"/>
    <p:sldId id="295" r:id="rId27"/>
    <p:sldId id="260" r:id="rId28"/>
    <p:sldId id="261" r:id="rId29"/>
    <p:sldId id="262" r:id="rId30"/>
    <p:sldId id="263" r:id="rId31"/>
    <p:sldId id="269" r:id="rId32"/>
    <p:sldId id="259" r:id="rId33"/>
    <p:sldId id="284" r:id="rId34"/>
    <p:sldId id="285"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68BB6C-2F01-4ECF-9EAD-0197E432B8FE}"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06413-E21C-4A34-AB12-C5942C10BD2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84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8BB6C-2F01-4ECF-9EAD-0197E432B8FE}"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06413-E21C-4A34-AB12-C5942C10BD28}" type="slidenum">
              <a:rPr lang="en-US" smtClean="0"/>
              <a:t>‹#›</a:t>
            </a:fld>
            <a:endParaRPr lang="en-US"/>
          </a:p>
        </p:txBody>
      </p:sp>
    </p:spTree>
    <p:extLst>
      <p:ext uri="{BB962C8B-B14F-4D97-AF65-F5344CB8AC3E}">
        <p14:creationId xmlns:p14="http://schemas.microsoft.com/office/powerpoint/2010/main" val="168030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8BB6C-2F01-4ECF-9EAD-0197E432B8FE}"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06413-E21C-4A34-AB12-C5942C10BD28}" type="slidenum">
              <a:rPr lang="en-US" smtClean="0"/>
              <a:t>‹#›</a:t>
            </a:fld>
            <a:endParaRPr lang="en-US"/>
          </a:p>
        </p:txBody>
      </p:sp>
    </p:spTree>
    <p:extLst>
      <p:ext uri="{BB962C8B-B14F-4D97-AF65-F5344CB8AC3E}">
        <p14:creationId xmlns:p14="http://schemas.microsoft.com/office/powerpoint/2010/main" val="32734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8BB6C-2F01-4ECF-9EAD-0197E432B8FE}"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06413-E21C-4A34-AB12-C5942C10BD28}" type="slidenum">
              <a:rPr lang="en-US" smtClean="0"/>
              <a:t>‹#›</a:t>
            </a:fld>
            <a:endParaRPr lang="en-US"/>
          </a:p>
        </p:txBody>
      </p:sp>
    </p:spTree>
    <p:extLst>
      <p:ext uri="{BB962C8B-B14F-4D97-AF65-F5344CB8AC3E}">
        <p14:creationId xmlns:p14="http://schemas.microsoft.com/office/powerpoint/2010/main" val="391009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8BB6C-2F01-4ECF-9EAD-0197E432B8FE}"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06413-E21C-4A34-AB12-C5942C10BD2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48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68BB6C-2F01-4ECF-9EAD-0197E432B8FE}"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06413-E21C-4A34-AB12-C5942C10BD28}" type="slidenum">
              <a:rPr lang="en-US" smtClean="0"/>
              <a:t>‹#›</a:t>
            </a:fld>
            <a:endParaRPr lang="en-US"/>
          </a:p>
        </p:txBody>
      </p:sp>
    </p:spTree>
    <p:extLst>
      <p:ext uri="{BB962C8B-B14F-4D97-AF65-F5344CB8AC3E}">
        <p14:creationId xmlns:p14="http://schemas.microsoft.com/office/powerpoint/2010/main" val="253356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68BB6C-2F01-4ECF-9EAD-0197E432B8FE}"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A06413-E21C-4A34-AB12-C5942C10BD28}" type="slidenum">
              <a:rPr lang="en-US" smtClean="0"/>
              <a:t>‹#›</a:t>
            </a:fld>
            <a:endParaRPr lang="en-US"/>
          </a:p>
        </p:txBody>
      </p:sp>
    </p:spTree>
    <p:extLst>
      <p:ext uri="{BB962C8B-B14F-4D97-AF65-F5344CB8AC3E}">
        <p14:creationId xmlns:p14="http://schemas.microsoft.com/office/powerpoint/2010/main" val="50403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8BB6C-2F01-4ECF-9EAD-0197E432B8FE}"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A06413-E21C-4A34-AB12-C5942C10BD28}" type="slidenum">
              <a:rPr lang="en-US" smtClean="0"/>
              <a:t>‹#›</a:t>
            </a:fld>
            <a:endParaRPr lang="en-US"/>
          </a:p>
        </p:txBody>
      </p:sp>
    </p:spTree>
    <p:extLst>
      <p:ext uri="{BB962C8B-B14F-4D97-AF65-F5344CB8AC3E}">
        <p14:creationId xmlns:p14="http://schemas.microsoft.com/office/powerpoint/2010/main" val="200958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68BB6C-2F01-4ECF-9EAD-0197E432B8FE}" type="datetimeFigureOut">
              <a:rPr lang="en-US" smtClean="0"/>
              <a:t>2/14/2022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A06413-E21C-4A34-AB12-C5942C10BD28}" type="slidenum">
              <a:rPr lang="en-US" smtClean="0"/>
              <a:t>‹#›</a:t>
            </a:fld>
            <a:endParaRPr lang="en-US"/>
          </a:p>
        </p:txBody>
      </p:sp>
    </p:spTree>
    <p:extLst>
      <p:ext uri="{BB962C8B-B14F-4D97-AF65-F5344CB8AC3E}">
        <p14:creationId xmlns:p14="http://schemas.microsoft.com/office/powerpoint/2010/main" val="33426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368BB6C-2F01-4ECF-9EAD-0197E432B8FE}" type="datetimeFigureOut">
              <a:rPr lang="en-US" smtClean="0"/>
              <a:t>2/14/2022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A06413-E21C-4A34-AB12-C5942C10BD28}" type="slidenum">
              <a:rPr lang="en-US" smtClean="0"/>
              <a:t>‹#›</a:t>
            </a:fld>
            <a:endParaRPr lang="en-US"/>
          </a:p>
        </p:txBody>
      </p:sp>
    </p:spTree>
    <p:extLst>
      <p:ext uri="{BB962C8B-B14F-4D97-AF65-F5344CB8AC3E}">
        <p14:creationId xmlns:p14="http://schemas.microsoft.com/office/powerpoint/2010/main" val="303236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8BB6C-2F01-4ECF-9EAD-0197E432B8FE}"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06413-E21C-4A34-AB12-C5942C10BD28}" type="slidenum">
              <a:rPr lang="en-US" smtClean="0"/>
              <a:t>‹#›</a:t>
            </a:fld>
            <a:endParaRPr lang="en-US"/>
          </a:p>
        </p:txBody>
      </p:sp>
    </p:spTree>
    <p:extLst>
      <p:ext uri="{BB962C8B-B14F-4D97-AF65-F5344CB8AC3E}">
        <p14:creationId xmlns:p14="http://schemas.microsoft.com/office/powerpoint/2010/main" val="334079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68BB6C-2F01-4ECF-9EAD-0197E432B8FE}" type="datetimeFigureOut">
              <a:rPr lang="en-US" smtClean="0"/>
              <a:t>2/14/2022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A06413-E21C-4A34-AB12-C5942C10BD2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672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8013-A6AB-4848-A6DD-66AD148EA382}"/>
              </a:ext>
            </a:extLst>
          </p:cNvPr>
          <p:cNvSpPr>
            <a:spLocks noGrp="1"/>
          </p:cNvSpPr>
          <p:nvPr>
            <p:ph type="ctrTitle"/>
          </p:nvPr>
        </p:nvSpPr>
        <p:spPr/>
        <p:txBody>
          <a:bodyPr>
            <a:normAutofit/>
          </a:bodyPr>
          <a:lstStyle/>
          <a:p>
            <a:r>
              <a:rPr lang="fa-IR" dirty="0"/>
              <a:t>مینیمم سازی تابع های بولی با استفاده از الگوریتم کویین مک-کلاسکی</a:t>
            </a:r>
            <a:endParaRPr lang="en-US" dirty="0"/>
          </a:p>
        </p:txBody>
      </p:sp>
      <p:sp>
        <p:nvSpPr>
          <p:cNvPr id="3" name="Subtitle 2">
            <a:extLst>
              <a:ext uri="{FF2B5EF4-FFF2-40B4-BE49-F238E27FC236}">
                <a16:creationId xmlns:a16="http://schemas.microsoft.com/office/drawing/2014/main" id="{D794D941-82FE-4758-80CA-02025B58BAAB}"/>
              </a:ext>
            </a:extLst>
          </p:cNvPr>
          <p:cNvSpPr>
            <a:spLocks noGrp="1"/>
          </p:cNvSpPr>
          <p:nvPr>
            <p:ph type="subTitle" idx="1"/>
          </p:nvPr>
        </p:nvSpPr>
        <p:spPr/>
        <p:txBody>
          <a:bodyPr/>
          <a:lstStyle/>
          <a:p>
            <a:r>
              <a:rPr lang="fa-IR" dirty="0"/>
              <a:t>محمد مهدی کرمی</a:t>
            </a:r>
            <a:br>
              <a:rPr lang="fa-IR" dirty="0"/>
            </a:br>
            <a:r>
              <a:rPr lang="fa-IR" dirty="0"/>
              <a:t>دانشگاه رازی</a:t>
            </a:r>
            <a:endParaRPr lang="en-US" dirty="0"/>
          </a:p>
        </p:txBody>
      </p:sp>
    </p:spTree>
    <p:extLst>
      <p:ext uri="{BB962C8B-B14F-4D97-AF65-F5344CB8AC3E}">
        <p14:creationId xmlns:p14="http://schemas.microsoft.com/office/powerpoint/2010/main" val="214288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0E36-C923-43F0-81C8-3D50EE906763}"/>
              </a:ext>
            </a:extLst>
          </p:cNvPr>
          <p:cNvSpPr>
            <a:spLocks noGrp="1"/>
          </p:cNvSpPr>
          <p:nvPr>
            <p:ph type="title"/>
          </p:nvPr>
        </p:nvSpPr>
        <p:spPr/>
        <p:txBody>
          <a:bodyPr/>
          <a:lstStyle/>
          <a:p>
            <a:pPr algn="r"/>
            <a:r>
              <a:rPr lang="fa-IR" dirty="0"/>
              <a:t>توابع بولی</a:t>
            </a:r>
            <a:endParaRPr lang="en-US" dirty="0"/>
          </a:p>
        </p:txBody>
      </p:sp>
      <p:sp>
        <p:nvSpPr>
          <p:cNvPr id="3" name="Content Placeholder 2">
            <a:extLst>
              <a:ext uri="{FF2B5EF4-FFF2-40B4-BE49-F238E27FC236}">
                <a16:creationId xmlns:a16="http://schemas.microsoft.com/office/drawing/2014/main" id="{CB574E4C-6C48-4217-8BAF-8268DAD2BDD4}"/>
              </a:ext>
            </a:extLst>
          </p:cNvPr>
          <p:cNvSpPr>
            <a:spLocks noGrp="1"/>
          </p:cNvSpPr>
          <p:nvPr>
            <p:ph sz="half" idx="1"/>
          </p:nvPr>
        </p:nvSpPr>
        <p:spPr>
          <a:xfrm>
            <a:off x="838200" y="1825625"/>
            <a:ext cx="10515600" cy="4351338"/>
          </a:xfrm>
        </p:spPr>
        <p:txBody>
          <a:bodyPr/>
          <a:lstStyle/>
          <a:p>
            <a:r>
              <a:rPr lang="en-US" dirty="0"/>
              <a:t>“NAND” Boolean function</a:t>
            </a:r>
          </a:p>
          <a:p>
            <a:endParaRPr lang="en-US" dirty="0"/>
          </a:p>
          <a:p>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D55ECEB2-9F15-48E5-9BDB-47450E9A8715}"/>
                  </a:ext>
                </a:extLst>
              </p:cNvPr>
              <p:cNvGraphicFramePr>
                <a:graphicFrameLocks noGrp="1"/>
              </p:cNvGraphicFramePr>
              <p:nvPr>
                <p:extLst>
                  <p:ext uri="{D42A27DB-BD31-4B8C-83A1-F6EECF244321}">
                    <p14:modId xmlns:p14="http://schemas.microsoft.com/office/powerpoint/2010/main" val="3993516653"/>
                  </p:ext>
                </p:extLst>
              </p:nvPr>
            </p:nvGraphicFramePr>
            <p:xfrm>
              <a:off x="3847592" y="2105860"/>
              <a:ext cx="6400800" cy="4114800"/>
            </p:xfrm>
            <a:graphic>
              <a:graphicData uri="http://schemas.openxmlformats.org/drawingml/2006/table">
                <a:tbl>
                  <a:tblPr firstRow="1" bandRow="1">
                    <a:tableStyleId>{F5AB1C69-6EDB-4FF4-983F-18BD219EF322}</a:tableStyleId>
                  </a:tblPr>
                  <a:tblGrid>
                    <a:gridCol w="2133600">
                      <a:extLst>
                        <a:ext uri="{9D8B030D-6E8A-4147-A177-3AD203B41FA5}">
                          <a16:colId xmlns:a16="http://schemas.microsoft.com/office/drawing/2014/main" val="3549483629"/>
                        </a:ext>
                      </a:extLst>
                    </a:gridCol>
                    <a:gridCol w="2133600">
                      <a:extLst>
                        <a:ext uri="{9D8B030D-6E8A-4147-A177-3AD203B41FA5}">
                          <a16:colId xmlns:a16="http://schemas.microsoft.com/office/drawing/2014/main" val="1955907492"/>
                        </a:ext>
                      </a:extLst>
                    </a:gridCol>
                    <a:gridCol w="2133600">
                      <a:extLst>
                        <a:ext uri="{9D8B030D-6E8A-4147-A177-3AD203B41FA5}">
                          <a16:colId xmlns:a16="http://schemas.microsoft.com/office/drawing/2014/main" val="3036571257"/>
                        </a:ext>
                      </a:extLst>
                    </a:gridCol>
                  </a:tblGrid>
                  <a:tr h="822960">
                    <a:tc>
                      <a:txBody>
                        <a:bodyPr/>
                        <a:lstStyle/>
                        <a:p>
                          <a:pPr algn="ctr"/>
                          <a:r>
                            <a:rPr lang="en-US" dirty="0"/>
                            <a:t>X</a:t>
                          </a:r>
                        </a:p>
                      </a:txBody>
                      <a:tcPr anchor="ctr"/>
                    </a:tc>
                    <a:tc>
                      <a:txBody>
                        <a:bodyPr/>
                        <a:lstStyle/>
                        <a:p>
                          <a:pPr algn="ctr"/>
                          <a:r>
                            <a:rPr lang="en-US" dirty="0"/>
                            <a:t>y</a:t>
                          </a:r>
                        </a:p>
                      </a:txBody>
                      <a:tcPr anchor="ctr"/>
                    </a:tc>
                    <a:tc>
                      <a:txBody>
                        <a:bodyPr/>
                        <a:lstStyle/>
                        <a:p>
                          <a:pPr algn="ctr"/>
                          <a:r>
                            <a:rPr lang="en-US" dirty="0"/>
                            <a:t>F(</a:t>
                          </a:r>
                          <a:r>
                            <a:rPr lang="en-US" dirty="0" err="1"/>
                            <a:t>x,y</a:t>
                          </a:r>
                          <a:r>
                            <a:rPr lang="en-US" dirty="0"/>
                            <a:t>) = </a:t>
                          </a:r>
                          <a14:m>
                            <m:oMath xmlns:m="http://schemas.openxmlformats.org/officeDocument/2006/math">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𝒚</m:t>
                                  </m:r>
                                </m:e>
                              </m:acc>
                            </m:oMath>
                          </a14:m>
                          <a:endParaRPr lang="en-US" dirty="0"/>
                        </a:p>
                      </a:txBody>
                      <a:tcPr anchor="ctr"/>
                    </a:tc>
                    <a:extLst>
                      <a:ext uri="{0D108BD9-81ED-4DB2-BD59-A6C34878D82A}">
                        <a16:rowId xmlns:a16="http://schemas.microsoft.com/office/drawing/2014/main" val="4222386777"/>
                      </a:ext>
                    </a:extLst>
                  </a:tr>
                  <a:tr h="82296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462117862"/>
                      </a:ext>
                    </a:extLst>
                  </a:tr>
                  <a:tr h="82296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293215215"/>
                      </a:ext>
                    </a:extLst>
                  </a:tr>
                  <a:tr h="82296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3284797288"/>
                      </a:ext>
                    </a:extLst>
                  </a:tr>
                  <a:tr h="82296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572316910"/>
                      </a:ext>
                    </a:extLst>
                  </a:tr>
                </a:tbl>
              </a:graphicData>
            </a:graphic>
          </p:graphicFrame>
        </mc:Choice>
        <mc:Fallback xmlns="">
          <p:graphicFrame>
            <p:nvGraphicFramePr>
              <p:cNvPr id="5" name="Table 5">
                <a:extLst>
                  <a:ext uri="{FF2B5EF4-FFF2-40B4-BE49-F238E27FC236}">
                    <a16:creationId xmlns:a16="http://schemas.microsoft.com/office/drawing/2014/main" id="{D55ECEB2-9F15-48E5-9BDB-47450E9A8715}"/>
                  </a:ext>
                </a:extLst>
              </p:cNvPr>
              <p:cNvGraphicFramePr>
                <a:graphicFrameLocks noGrp="1"/>
              </p:cNvGraphicFramePr>
              <p:nvPr>
                <p:extLst>
                  <p:ext uri="{D42A27DB-BD31-4B8C-83A1-F6EECF244321}">
                    <p14:modId xmlns:p14="http://schemas.microsoft.com/office/powerpoint/2010/main" val="3993516653"/>
                  </p:ext>
                </p:extLst>
              </p:nvPr>
            </p:nvGraphicFramePr>
            <p:xfrm>
              <a:off x="3847592" y="2105860"/>
              <a:ext cx="6400800" cy="4114800"/>
            </p:xfrm>
            <a:graphic>
              <a:graphicData uri="http://schemas.openxmlformats.org/drawingml/2006/table">
                <a:tbl>
                  <a:tblPr firstRow="1" bandRow="1">
                    <a:tableStyleId>{F5AB1C69-6EDB-4FF4-983F-18BD219EF322}</a:tableStyleId>
                  </a:tblPr>
                  <a:tblGrid>
                    <a:gridCol w="2133600">
                      <a:extLst>
                        <a:ext uri="{9D8B030D-6E8A-4147-A177-3AD203B41FA5}">
                          <a16:colId xmlns:a16="http://schemas.microsoft.com/office/drawing/2014/main" val="3549483629"/>
                        </a:ext>
                      </a:extLst>
                    </a:gridCol>
                    <a:gridCol w="2133600">
                      <a:extLst>
                        <a:ext uri="{9D8B030D-6E8A-4147-A177-3AD203B41FA5}">
                          <a16:colId xmlns:a16="http://schemas.microsoft.com/office/drawing/2014/main" val="1955907492"/>
                        </a:ext>
                      </a:extLst>
                    </a:gridCol>
                    <a:gridCol w="2133600">
                      <a:extLst>
                        <a:ext uri="{9D8B030D-6E8A-4147-A177-3AD203B41FA5}">
                          <a16:colId xmlns:a16="http://schemas.microsoft.com/office/drawing/2014/main" val="3036571257"/>
                        </a:ext>
                      </a:extLst>
                    </a:gridCol>
                  </a:tblGrid>
                  <a:tr h="822960">
                    <a:tc>
                      <a:txBody>
                        <a:bodyPr/>
                        <a:lstStyle/>
                        <a:p>
                          <a:pPr algn="ctr"/>
                          <a:r>
                            <a:rPr lang="en-US" dirty="0"/>
                            <a:t>X</a:t>
                          </a:r>
                        </a:p>
                      </a:txBody>
                      <a:tcPr anchor="ctr"/>
                    </a:tc>
                    <a:tc>
                      <a:txBody>
                        <a:bodyPr/>
                        <a:lstStyle/>
                        <a:p>
                          <a:pPr algn="ctr"/>
                          <a:r>
                            <a:rPr lang="en-US" dirty="0"/>
                            <a:t>y</a:t>
                          </a:r>
                        </a:p>
                      </a:txBody>
                      <a:tcPr anchor="ctr"/>
                    </a:tc>
                    <a:tc>
                      <a:txBody>
                        <a:bodyPr/>
                        <a:lstStyle/>
                        <a:p>
                          <a:endParaRPr lang="en-US"/>
                        </a:p>
                      </a:txBody>
                      <a:tcPr anchor="ctr">
                        <a:blipFill>
                          <a:blip r:embed="rId2"/>
                          <a:stretch>
                            <a:fillRect l="-200571" t="-741" r="-1143" b="-402222"/>
                          </a:stretch>
                        </a:blipFill>
                      </a:tcPr>
                    </a:tc>
                    <a:extLst>
                      <a:ext uri="{0D108BD9-81ED-4DB2-BD59-A6C34878D82A}">
                        <a16:rowId xmlns:a16="http://schemas.microsoft.com/office/drawing/2014/main" val="4222386777"/>
                      </a:ext>
                    </a:extLst>
                  </a:tr>
                  <a:tr h="82296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462117862"/>
                      </a:ext>
                    </a:extLst>
                  </a:tr>
                  <a:tr h="82296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293215215"/>
                      </a:ext>
                    </a:extLst>
                  </a:tr>
                  <a:tr h="82296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3284797288"/>
                      </a:ext>
                    </a:extLst>
                  </a:tr>
                  <a:tr h="82296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572316910"/>
                      </a:ext>
                    </a:extLst>
                  </a:tr>
                </a:tbl>
              </a:graphicData>
            </a:graphic>
          </p:graphicFrame>
        </mc:Fallback>
      </mc:AlternateContent>
      <p:pic>
        <p:nvPicPr>
          <p:cNvPr id="6" name="Picture 5">
            <a:extLst>
              <a:ext uri="{FF2B5EF4-FFF2-40B4-BE49-F238E27FC236}">
                <a16:creationId xmlns:a16="http://schemas.microsoft.com/office/drawing/2014/main" id="{3AD8BC00-583E-450C-8EE1-343B5FE886CF}"/>
              </a:ext>
            </a:extLst>
          </p:cNvPr>
          <p:cNvPicPr>
            <a:picLocks noChangeAspect="1"/>
          </p:cNvPicPr>
          <p:nvPr/>
        </p:nvPicPr>
        <p:blipFill>
          <a:blip r:embed="rId3"/>
          <a:stretch>
            <a:fillRect/>
          </a:stretch>
        </p:blipFill>
        <p:spPr>
          <a:xfrm>
            <a:off x="231779" y="3591318"/>
            <a:ext cx="3222621" cy="1143885"/>
          </a:xfrm>
          <a:prstGeom prst="rect">
            <a:avLst/>
          </a:prstGeom>
        </p:spPr>
      </p:pic>
    </p:spTree>
    <p:extLst>
      <p:ext uri="{BB962C8B-B14F-4D97-AF65-F5344CB8AC3E}">
        <p14:creationId xmlns:p14="http://schemas.microsoft.com/office/powerpoint/2010/main" val="224019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0E36-C923-43F0-81C8-3D50EE906763}"/>
              </a:ext>
            </a:extLst>
          </p:cNvPr>
          <p:cNvSpPr>
            <a:spLocks noGrp="1"/>
          </p:cNvSpPr>
          <p:nvPr>
            <p:ph type="title"/>
          </p:nvPr>
        </p:nvSpPr>
        <p:spPr/>
        <p:txBody>
          <a:bodyPr/>
          <a:lstStyle/>
          <a:p>
            <a:pPr algn="r"/>
            <a:r>
              <a:rPr lang="fa-IR" dirty="0"/>
              <a:t>توابع بولی</a:t>
            </a:r>
            <a:endParaRPr lang="en-US" dirty="0"/>
          </a:p>
        </p:txBody>
      </p:sp>
      <p:sp>
        <p:nvSpPr>
          <p:cNvPr id="3" name="Content Placeholder 2">
            <a:extLst>
              <a:ext uri="{FF2B5EF4-FFF2-40B4-BE49-F238E27FC236}">
                <a16:creationId xmlns:a16="http://schemas.microsoft.com/office/drawing/2014/main" id="{CB574E4C-6C48-4217-8BAF-8268DAD2BDD4}"/>
              </a:ext>
            </a:extLst>
          </p:cNvPr>
          <p:cNvSpPr>
            <a:spLocks noGrp="1"/>
          </p:cNvSpPr>
          <p:nvPr>
            <p:ph sz="half" idx="1"/>
          </p:nvPr>
        </p:nvSpPr>
        <p:spPr>
          <a:xfrm>
            <a:off x="838200" y="1825625"/>
            <a:ext cx="10515600" cy="4351338"/>
          </a:xfrm>
        </p:spPr>
        <p:txBody>
          <a:bodyPr/>
          <a:lstStyle/>
          <a:p>
            <a:r>
              <a:rPr lang="en-US" dirty="0"/>
              <a:t>“NOR” Boolean function</a:t>
            </a:r>
          </a:p>
          <a:p>
            <a:endParaRPr lang="en-US" dirty="0"/>
          </a:p>
          <a:p>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D55ECEB2-9F15-48E5-9BDB-47450E9A8715}"/>
                  </a:ext>
                </a:extLst>
              </p:cNvPr>
              <p:cNvGraphicFramePr>
                <a:graphicFrameLocks noGrp="1"/>
              </p:cNvGraphicFramePr>
              <p:nvPr>
                <p:extLst>
                  <p:ext uri="{D42A27DB-BD31-4B8C-83A1-F6EECF244321}">
                    <p14:modId xmlns:p14="http://schemas.microsoft.com/office/powerpoint/2010/main" val="3819477251"/>
                  </p:ext>
                </p:extLst>
              </p:nvPr>
            </p:nvGraphicFramePr>
            <p:xfrm>
              <a:off x="3655568" y="2150428"/>
              <a:ext cx="6400800" cy="4114800"/>
            </p:xfrm>
            <a:graphic>
              <a:graphicData uri="http://schemas.openxmlformats.org/drawingml/2006/table">
                <a:tbl>
                  <a:tblPr firstRow="1" bandRow="1">
                    <a:tableStyleId>{F5AB1C69-6EDB-4FF4-983F-18BD219EF322}</a:tableStyleId>
                  </a:tblPr>
                  <a:tblGrid>
                    <a:gridCol w="2133600">
                      <a:extLst>
                        <a:ext uri="{9D8B030D-6E8A-4147-A177-3AD203B41FA5}">
                          <a16:colId xmlns:a16="http://schemas.microsoft.com/office/drawing/2014/main" val="3549483629"/>
                        </a:ext>
                      </a:extLst>
                    </a:gridCol>
                    <a:gridCol w="2133600">
                      <a:extLst>
                        <a:ext uri="{9D8B030D-6E8A-4147-A177-3AD203B41FA5}">
                          <a16:colId xmlns:a16="http://schemas.microsoft.com/office/drawing/2014/main" val="1955907492"/>
                        </a:ext>
                      </a:extLst>
                    </a:gridCol>
                    <a:gridCol w="2133600">
                      <a:extLst>
                        <a:ext uri="{9D8B030D-6E8A-4147-A177-3AD203B41FA5}">
                          <a16:colId xmlns:a16="http://schemas.microsoft.com/office/drawing/2014/main" val="3036571257"/>
                        </a:ext>
                      </a:extLst>
                    </a:gridCol>
                  </a:tblGrid>
                  <a:tr h="822960">
                    <a:tc>
                      <a:txBody>
                        <a:bodyPr/>
                        <a:lstStyle/>
                        <a:p>
                          <a:pPr algn="ctr"/>
                          <a:r>
                            <a:rPr lang="en-US" dirty="0"/>
                            <a:t>X</a:t>
                          </a:r>
                        </a:p>
                      </a:txBody>
                      <a:tcPr anchor="ctr"/>
                    </a:tc>
                    <a:tc>
                      <a:txBody>
                        <a:bodyPr/>
                        <a:lstStyle/>
                        <a:p>
                          <a:pPr algn="ctr"/>
                          <a:r>
                            <a:rPr lang="en-US" dirty="0"/>
                            <a:t>y</a:t>
                          </a:r>
                        </a:p>
                      </a:txBody>
                      <a:tcPr anchor="ctr"/>
                    </a:tc>
                    <a:tc>
                      <a:txBody>
                        <a:bodyPr/>
                        <a:lstStyle/>
                        <a:p>
                          <a:pPr algn="ctr"/>
                          <a:r>
                            <a:rPr lang="en-US" dirty="0"/>
                            <a:t>F(x,y) = </a:t>
                          </a:r>
                          <a14:m>
                            <m:oMath xmlns:m="http://schemas.openxmlformats.org/officeDocument/2006/math">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𝒚</m:t>
                                  </m:r>
                                </m:e>
                              </m:acc>
                            </m:oMath>
                          </a14:m>
                          <a:endParaRPr lang="en-US" dirty="0"/>
                        </a:p>
                      </a:txBody>
                      <a:tcPr anchor="ctr"/>
                    </a:tc>
                    <a:extLst>
                      <a:ext uri="{0D108BD9-81ED-4DB2-BD59-A6C34878D82A}">
                        <a16:rowId xmlns:a16="http://schemas.microsoft.com/office/drawing/2014/main" val="4222386777"/>
                      </a:ext>
                    </a:extLst>
                  </a:tr>
                  <a:tr h="82296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462117862"/>
                      </a:ext>
                    </a:extLst>
                  </a:tr>
                  <a:tr h="82296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3215215"/>
                      </a:ext>
                    </a:extLst>
                  </a:tr>
                  <a:tr h="82296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284797288"/>
                      </a:ext>
                    </a:extLst>
                  </a:tr>
                  <a:tr h="82296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572316910"/>
                      </a:ext>
                    </a:extLst>
                  </a:tr>
                </a:tbl>
              </a:graphicData>
            </a:graphic>
          </p:graphicFrame>
        </mc:Choice>
        <mc:Fallback xmlns="">
          <p:graphicFrame>
            <p:nvGraphicFramePr>
              <p:cNvPr id="5" name="Table 5">
                <a:extLst>
                  <a:ext uri="{FF2B5EF4-FFF2-40B4-BE49-F238E27FC236}">
                    <a16:creationId xmlns:a16="http://schemas.microsoft.com/office/drawing/2014/main" id="{D55ECEB2-9F15-48E5-9BDB-47450E9A8715}"/>
                  </a:ext>
                </a:extLst>
              </p:cNvPr>
              <p:cNvGraphicFramePr>
                <a:graphicFrameLocks noGrp="1"/>
              </p:cNvGraphicFramePr>
              <p:nvPr>
                <p:extLst>
                  <p:ext uri="{D42A27DB-BD31-4B8C-83A1-F6EECF244321}">
                    <p14:modId xmlns:p14="http://schemas.microsoft.com/office/powerpoint/2010/main" val="3819477251"/>
                  </p:ext>
                </p:extLst>
              </p:nvPr>
            </p:nvGraphicFramePr>
            <p:xfrm>
              <a:off x="3655568" y="2150428"/>
              <a:ext cx="6400800" cy="4114800"/>
            </p:xfrm>
            <a:graphic>
              <a:graphicData uri="http://schemas.openxmlformats.org/drawingml/2006/table">
                <a:tbl>
                  <a:tblPr firstRow="1" bandRow="1">
                    <a:tableStyleId>{F5AB1C69-6EDB-4FF4-983F-18BD219EF322}</a:tableStyleId>
                  </a:tblPr>
                  <a:tblGrid>
                    <a:gridCol w="2133600">
                      <a:extLst>
                        <a:ext uri="{9D8B030D-6E8A-4147-A177-3AD203B41FA5}">
                          <a16:colId xmlns:a16="http://schemas.microsoft.com/office/drawing/2014/main" val="3549483629"/>
                        </a:ext>
                      </a:extLst>
                    </a:gridCol>
                    <a:gridCol w="2133600">
                      <a:extLst>
                        <a:ext uri="{9D8B030D-6E8A-4147-A177-3AD203B41FA5}">
                          <a16:colId xmlns:a16="http://schemas.microsoft.com/office/drawing/2014/main" val="1955907492"/>
                        </a:ext>
                      </a:extLst>
                    </a:gridCol>
                    <a:gridCol w="2133600">
                      <a:extLst>
                        <a:ext uri="{9D8B030D-6E8A-4147-A177-3AD203B41FA5}">
                          <a16:colId xmlns:a16="http://schemas.microsoft.com/office/drawing/2014/main" val="3036571257"/>
                        </a:ext>
                      </a:extLst>
                    </a:gridCol>
                  </a:tblGrid>
                  <a:tr h="822960">
                    <a:tc>
                      <a:txBody>
                        <a:bodyPr/>
                        <a:lstStyle/>
                        <a:p>
                          <a:pPr algn="ctr"/>
                          <a:r>
                            <a:rPr lang="en-US" dirty="0"/>
                            <a:t>X</a:t>
                          </a:r>
                        </a:p>
                      </a:txBody>
                      <a:tcPr anchor="ctr"/>
                    </a:tc>
                    <a:tc>
                      <a:txBody>
                        <a:bodyPr/>
                        <a:lstStyle/>
                        <a:p>
                          <a:pPr algn="ctr"/>
                          <a:r>
                            <a:rPr lang="en-US" dirty="0"/>
                            <a:t>y</a:t>
                          </a:r>
                        </a:p>
                      </a:txBody>
                      <a:tcPr anchor="ctr"/>
                    </a:tc>
                    <a:tc>
                      <a:txBody>
                        <a:bodyPr/>
                        <a:lstStyle/>
                        <a:p>
                          <a:endParaRPr lang="en-US"/>
                        </a:p>
                      </a:txBody>
                      <a:tcPr anchor="ctr">
                        <a:blipFill>
                          <a:blip r:embed="rId2"/>
                          <a:stretch>
                            <a:fillRect l="-200571" t="-741" r="-1143" b="-402222"/>
                          </a:stretch>
                        </a:blipFill>
                      </a:tcPr>
                    </a:tc>
                    <a:extLst>
                      <a:ext uri="{0D108BD9-81ED-4DB2-BD59-A6C34878D82A}">
                        <a16:rowId xmlns:a16="http://schemas.microsoft.com/office/drawing/2014/main" val="4222386777"/>
                      </a:ext>
                    </a:extLst>
                  </a:tr>
                  <a:tr h="82296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462117862"/>
                      </a:ext>
                    </a:extLst>
                  </a:tr>
                  <a:tr h="82296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3215215"/>
                      </a:ext>
                    </a:extLst>
                  </a:tr>
                  <a:tr h="82296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284797288"/>
                      </a:ext>
                    </a:extLst>
                  </a:tr>
                  <a:tr h="82296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572316910"/>
                      </a:ext>
                    </a:extLst>
                  </a:tr>
                </a:tbl>
              </a:graphicData>
            </a:graphic>
          </p:graphicFrame>
        </mc:Fallback>
      </mc:AlternateContent>
      <p:pic>
        <p:nvPicPr>
          <p:cNvPr id="6" name="Picture 5">
            <a:extLst>
              <a:ext uri="{FF2B5EF4-FFF2-40B4-BE49-F238E27FC236}">
                <a16:creationId xmlns:a16="http://schemas.microsoft.com/office/drawing/2014/main" id="{2FA1BB44-FBCB-45EB-90C2-4944AC4E93C1}"/>
              </a:ext>
            </a:extLst>
          </p:cNvPr>
          <p:cNvPicPr>
            <a:picLocks noChangeAspect="1"/>
          </p:cNvPicPr>
          <p:nvPr/>
        </p:nvPicPr>
        <p:blipFill>
          <a:blip r:embed="rId3"/>
          <a:stretch>
            <a:fillRect/>
          </a:stretch>
        </p:blipFill>
        <p:spPr>
          <a:xfrm>
            <a:off x="1097280" y="3864763"/>
            <a:ext cx="2215054" cy="901963"/>
          </a:xfrm>
          <a:prstGeom prst="rect">
            <a:avLst/>
          </a:prstGeom>
        </p:spPr>
      </p:pic>
    </p:spTree>
    <p:extLst>
      <p:ext uri="{BB962C8B-B14F-4D97-AF65-F5344CB8AC3E}">
        <p14:creationId xmlns:p14="http://schemas.microsoft.com/office/powerpoint/2010/main" val="4072339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0E36-C923-43F0-81C8-3D50EE906763}"/>
              </a:ext>
            </a:extLst>
          </p:cNvPr>
          <p:cNvSpPr>
            <a:spLocks noGrp="1"/>
          </p:cNvSpPr>
          <p:nvPr>
            <p:ph type="title"/>
          </p:nvPr>
        </p:nvSpPr>
        <p:spPr/>
        <p:txBody>
          <a:bodyPr/>
          <a:lstStyle/>
          <a:p>
            <a:pPr algn="r"/>
            <a:r>
              <a:rPr lang="fa-IR" dirty="0"/>
              <a:t>توابع بولی</a:t>
            </a:r>
            <a:endParaRPr lang="en-US" dirty="0"/>
          </a:p>
        </p:txBody>
      </p:sp>
      <p:sp>
        <p:nvSpPr>
          <p:cNvPr id="3" name="Content Placeholder 2">
            <a:extLst>
              <a:ext uri="{FF2B5EF4-FFF2-40B4-BE49-F238E27FC236}">
                <a16:creationId xmlns:a16="http://schemas.microsoft.com/office/drawing/2014/main" id="{CB574E4C-6C48-4217-8BAF-8268DAD2BDD4}"/>
              </a:ext>
            </a:extLst>
          </p:cNvPr>
          <p:cNvSpPr>
            <a:spLocks noGrp="1"/>
          </p:cNvSpPr>
          <p:nvPr>
            <p:ph sz="half" idx="1"/>
          </p:nvPr>
        </p:nvSpPr>
        <p:spPr>
          <a:xfrm>
            <a:off x="838200" y="1825625"/>
            <a:ext cx="10515600" cy="4351338"/>
          </a:xfrm>
        </p:spPr>
        <p:txBody>
          <a:bodyPr/>
          <a:lstStyle/>
          <a:p>
            <a:r>
              <a:rPr lang="en-US" dirty="0"/>
              <a:t>“XOR” Boolean function</a:t>
            </a:r>
          </a:p>
          <a:p>
            <a:endParaRPr lang="en-US" dirty="0"/>
          </a:p>
          <a:p>
            <a:endParaRPr lang="en-US" dirty="0"/>
          </a:p>
        </p:txBody>
      </p:sp>
      <p:graphicFrame>
        <p:nvGraphicFramePr>
          <p:cNvPr id="5" name="Table 5">
            <a:extLst>
              <a:ext uri="{FF2B5EF4-FFF2-40B4-BE49-F238E27FC236}">
                <a16:creationId xmlns:a16="http://schemas.microsoft.com/office/drawing/2014/main" id="{D55ECEB2-9F15-48E5-9BDB-47450E9A8715}"/>
              </a:ext>
            </a:extLst>
          </p:cNvPr>
          <p:cNvGraphicFramePr>
            <a:graphicFrameLocks noGrp="1"/>
          </p:cNvGraphicFramePr>
          <p:nvPr>
            <p:extLst>
              <p:ext uri="{D42A27DB-BD31-4B8C-83A1-F6EECF244321}">
                <p14:modId xmlns:p14="http://schemas.microsoft.com/office/powerpoint/2010/main" val="1415899770"/>
              </p:ext>
            </p:extLst>
          </p:nvPr>
        </p:nvGraphicFramePr>
        <p:xfrm>
          <a:off x="3618992" y="2150428"/>
          <a:ext cx="6400800" cy="4114800"/>
        </p:xfrm>
        <a:graphic>
          <a:graphicData uri="http://schemas.openxmlformats.org/drawingml/2006/table">
            <a:tbl>
              <a:tblPr firstRow="1" bandRow="1">
                <a:tableStyleId>{F5AB1C69-6EDB-4FF4-983F-18BD219EF322}</a:tableStyleId>
              </a:tblPr>
              <a:tblGrid>
                <a:gridCol w="2133600">
                  <a:extLst>
                    <a:ext uri="{9D8B030D-6E8A-4147-A177-3AD203B41FA5}">
                      <a16:colId xmlns:a16="http://schemas.microsoft.com/office/drawing/2014/main" val="3549483629"/>
                    </a:ext>
                  </a:extLst>
                </a:gridCol>
                <a:gridCol w="2133600">
                  <a:extLst>
                    <a:ext uri="{9D8B030D-6E8A-4147-A177-3AD203B41FA5}">
                      <a16:colId xmlns:a16="http://schemas.microsoft.com/office/drawing/2014/main" val="1955907492"/>
                    </a:ext>
                  </a:extLst>
                </a:gridCol>
                <a:gridCol w="2133600">
                  <a:extLst>
                    <a:ext uri="{9D8B030D-6E8A-4147-A177-3AD203B41FA5}">
                      <a16:colId xmlns:a16="http://schemas.microsoft.com/office/drawing/2014/main" val="3036571257"/>
                    </a:ext>
                  </a:extLst>
                </a:gridCol>
              </a:tblGrid>
              <a:tr h="822960">
                <a:tc>
                  <a:txBody>
                    <a:bodyPr/>
                    <a:lstStyle/>
                    <a:p>
                      <a:pPr algn="ctr"/>
                      <a:r>
                        <a:rPr lang="en-US" dirty="0"/>
                        <a:t>X</a:t>
                      </a:r>
                    </a:p>
                  </a:txBody>
                  <a:tcPr anchor="ctr"/>
                </a:tc>
                <a:tc>
                  <a:txBody>
                    <a:bodyPr/>
                    <a:lstStyle/>
                    <a:p>
                      <a:pPr algn="ctr"/>
                      <a:r>
                        <a:rPr lang="en-US" dirty="0"/>
                        <a:t>y</a:t>
                      </a:r>
                    </a:p>
                  </a:txBody>
                  <a:tcPr anchor="ctr"/>
                </a:tc>
                <a:tc>
                  <a:txBody>
                    <a:bodyPr/>
                    <a:lstStyle/>
                    <a:p>
                      <a:pPr algn="ctr"/>
                      <a:r>
                        <a:rPr lang="en-US" dirty="0"/>
                        <a:t>F(x,y)= x </a:t>
                      </a:r>
                      <a:r>
                        <a:rPr lang="en-US" sz="1800" b="1" i="0" kern="1200" dirty="0">
                          <a:solidFill>
                            <a:schemeClr val="lt1"/>
                          </a:solidFill>
                          <a:effectLst/>
                          <a:latin typeface="+mn-lt"/>
                          <a:ea typeface="+mn-ea"/>
                          <a:cs typeface="+mn-cs"/>
                        </a:rPr>
                        <a:t>⊕ y</a:t>
                      </a:r>
                      <a:endParaRPr lang="en-US" dirty="0"/>
                    </a:p>
                  </a:txBody>
                  <a:tcPr anchor="ctr"/>
                </a:tc>
                <a:extLst>
                  <a:ext uri="{0D108BD9-81ED-4DB2-BD59-A6C34878D82A}">
                    <a16:rowId xmlns:a16="http://schemas.microsoft.com/office/drawing/2014/main" val="4222386777"/>
                  </a:ext>
                </a:extLst>
              </a:tr>
              <a:tr h="82296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462117862"/>
                  </a:ext>
                </a:extLst>
              </a:tr>
              <a:tr h="82296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293215215"/>
                  </a:ext>
                </a:extLst>
              </a:tr>
              <a:tr h="82296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3284797288"/>
                  </a:ext>
                </a:extLst>
              </a:tr>
              <a:tr h="82296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572316910"/>
                  </a:ext>
                </a:extLst>
              </a:tr>
            </a:tbl>
          </a:graphicData>
        </a:graphic>
      </p:graphicFrame>
      <p:pic>
        <p:nvPicPr>
          <p:cNvPr id="6" name="Picture 5">
            <a:extLst>
              <a:ext uri="{FF2B5EF4-FFF2-40B4-BE49-F238E27FC236}">
                <a16:creationId xmlns:a16="http://schemas.microsoft.com/office/drawing/2014/main" id="{85E43DA0-D48C-4D05-BD64-FE576CF22523}"/>
              </a:ext>
            </a:extLst>
          </p:cNvPr>
          <p:cNvPicPr>
            <a:picLocks noChangeAspect="1"/>
          </p:cNvPicPr>
          <p:nvPr/>
        </p:nvPicPr>
        <p:blipFill>
          <a:blip r:embed="rId2"/>
          <a:stretch>
            <a:fillRect/>
          </a:stretch>
        </p:blipFill>
        <p:spPr>
          <a:xfrm>
            <a:off x="530413" y="3433853"/>
            <a:ext cx="2850774" cy="1001622"/>
          </a:xfrm>
          <a:prstGeom prst="rect">
            <a:avLst/>
          </a:prstGeom>
        </p:spPr>
      </p:pic>
    </p:spTree>
    <p:extLst>
      <p:ext uri="{BB962C8B-B14F-4D97-AF65-F5344CB8AC3E}">
        <p14:creationId xmlns:p14="http://schemas.microsoft.com/office/powerpoint/2010/main" val="273068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C8A7-16AD-444A-B2EB-E843FB731385}"/>
              </a:ext>
            </a:extLst>
          </p:cNvPr>
          <p:cNvSpPr>
            <a:spLocks noGrp="1"/>
          </p:cNvSpPr>
          <p:nvPr>
            <p:ph type="title"/>
          </p:nvPr>
        </p:nvSpPr>
        <p:spPr/>
        <p:txBody>
          <a:bodyPr/>
          <a:lstStyle/>
          <a:p>
            <a:r>
              <a:rPr lang="en-US" b="0" i="0" dirty="0">
                <a:solidFill>
                  <a:srgbClr val="202122"/>
                </a:solidFill>
                <a:effectLst/>
                <a:latin typeface=".Arabic UI Text"/>
              </a:rPr>
              <a:t>De Morgan's Laws</a:t>
            </a:r>
            <a:endParaRPr lang="en-US" dirty="0"/>
          </a:p>
        </p:txBody>
      </p:sp>
      <p:sp>
        <p:nvSpPr>
          <p:cNvPr id="3" name="Content Placeholder 2">
            <a:extLst>
              <a:ext uri="{FF2B5EF4-FFF2-40B4-BE49-F238E27FC236}">
                <a16:creationId xmlns:a16="http://schemas.microsoft.com/office/drawing/2014/main" id="{718D6FA9-DD7F-4462-A0D6-F3FD6BE56635}"/>
              </a:ext>
            </a:extLst>
          </p:cNvPr>
          <p:cNvSpPr>
            <a:spLocks noGrp="1"/>
          </p:cNvSpPr>
          <p:nvPr>
            <p:ph idx="1"/>
          </p:nvPr>
        </p:nvSpPr>
        <p:spPr/>
        <p:txBody>
          <a:bodyPr/>
          <a:lstStyle/>
          <a:p>
            <a:pPr algn="r" rtl="1"/>
            <a:r>
              <a:rPr lang="fa-IR" dirty="0"/>
              <a:t>یک جفت قواعد تبدیل‌اند که هردو قواعد استنتاجی معتبری می‌باشند. این تبدیل‌ها را براساس نام آگوستوس دمورگان نامگذاری کرده‌اند که یک ریاضی‌دان بریتانیایی قرن 19م میلادی است. این قواعد امکان می‌دهند تا عطف و فصل به طور محض، از طریق نقیض بیان شوند.</a:t>
            </a:r>
            <a:endParaRPr lang="en-US" dirty="0"/>
          </a:p>
          <a:p>
            <a:pPr algn="r" rtl="1"/>
            <a:r>
              <a:rPr lang="fa-IR" dirty="0"/>
              <a:t>این قواعد در جبر بول به صورت زیر هستند:</a:t>
            </a:r>
          </a:p>
          <a:p>
            <a:pPr>
              <a:buFont typeface="Courier New" panose="02070309020205020404" pitchFamily="49" charset="0"/>
              <a:buChar char="o"/>
            </a:pPr>
            <a:r>
              <a:rPr lang="en-US" dirty="0"/>
              <a:t> (A + B)’ = A’.B’</a:t>
            </a:r>
          </a:p>
          <a:p>
            <a:pPr>
              <a:buFont typeface="Courier New" panose="02070309020205020404" pitchFamily="49" charset="0"/>
              <a:buChar char="o"/>
            </a:pPr>
            <a:r>
              <a:rPr lang="en-US" dirty="0"/>
              <a:t>(A.B)’ = A’+B’</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291314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FF03-67BE-44A4-94F4-EA6E106B90E7}"/>
              </a:ext>
            </a:extLst>
          </p:cNvPr>
          <p:cNvSpPr>
            <a:spLocks noGrp="1"/>
          </p:cNvSpPr>
          <p:nvPr>
            <p:ph type="title"/>
          </p:nvPr>
        </p:nvSpPr>
        <p:spPr/>
        <p:txBody>
          <a:bodyPr/>
          <a:lstStyle/>
          <a:p>
            <a:r>
              <a:rPr lang="en-US" b="0" i="0" dirty="0">
                <a:solidFill>
                  <a:srgbClr val="202122"/>
                </a:solidFill>
                <a:effectLst/>
                <a:latin typeface=".Arabic UI Text"/>
              </a:rPr>
              <a:t>De Morgan's Laws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98AFFA-7D00-4215-9E47-9019B85F2B92}"/>
                  </a:ext>
                </a:extLst>
              </p:cNvPr>
              <p:cNvSpPr>
                <a:spLocks noGrp="1"/>
              </p:cNvSpPr>
              <p:nvPr>
                <p:ph idx="1"/>
              </p:nvPr>
            </p:nvSpPr>
            <p:spPr/>
            <p:txBody>
              <a:bodyPr/>
              <a:lstStyle/>
              <a:p>
                <a:pPr algn="r" rtl="1"/>
                <a:r>
                  <a:rPr lang="fa-IR" dirty="0"/>
                  <a:t>همچنین میتوان این قواعد را برای حالات بیش از دو گذاره نیز تعمیم داد:</a:t>
                </a:r>
              </a:p>
              <a:p>
                <a:pPr>
                  <a:buFont typeface="Courier New" panose="02070309020205020404" pitchFamily="49" charset="0"/>
                  <a:buChar char="o"/>
                </a:pPr>
                <a:r>
                  <a:rPr lang="fa-IR" dirty="0"/>
                  <a:t> </a:t>
                </a:r>
                <a14:m>
                  <m:oMath xmlns:m="http://schemas.openxmlformats.org/officeDocument/2006/math">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0" smtClean="0">
                        <a:latin typeface="Cambria Math" panose="02040503050406030204" pitchFamily="18" charset="0"/>
                      </a:rPr>
                      <m:t>)′</m:t>
                    </m:r>
                  </m:oMath>
                </a14:m>
                <a:r>
                  <a:rPr lang="en-US" dirty="0"/>
                  <a:t> = </a:t>
                </a:r>
                <a14:m>
                  <m:oMath xmlns:m="http://schemas.openxmlformats.org/officeDocument/2006/math">
                    <m:r>
                      <a:rPr lang="en-US" b="0" i="0"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r>
                              <a:rPr lang="en-US" b="0" i="1" smtClean="0">
                                <a:latin typeface="Cambria Math" panose="02040503050406030204" pitchFamily="18" charset="0"/>
                              </a:rPr>
                              <m:t>′</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oMath>
                </a14:m>
                <a:endParaRPr lang="en-US" dirty="0"/>
              </a:p>
              <a:p>
                <a:pPr>
                  <a:buFont typeface="Courier New" panose="02070309020205020404" pitchFamily="49" charset="0"/>
                  <a:buChar char="o"/>
                </a:pPr>
                <a:r>
                  <a:rPr lang="en-US" dirty="0"/>
                  <a:t> </a:t>
                </a:r>
                <a14:m>
                  <m:oMath xmlns:m="http://schemas.openxmlformats.org/officeDocument/2006/math">
                    <m:r>
                      <a:rPr lang="en-US" b="0" i="0"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oMath>
                </a14:m>
                <a:r>
                  <a:rPr lang="en-US" dirty="0"/>
                  <a:t> = </a:t>
                </a:r>
                <a:r>
                  <a:rPr lang="fa-IR" dirty="0"/>
                  <a:t> </a:t>
                </a:r>
                <a14:m>
                  <m:oMath xmlns:m="http://schemas.openxmlformats.org/officeDocument/2006/math">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r>
                              <a:rPr lang="en-US" b="0" i="1" smtClean="0">
                                <a:latin typeface="Cambria Math" panose="02040503050406030204" pitchFamily="18" charset="0"/>
                              </a:rPr>
                              <m:t>′</m:t>
                            </m:r>
                          </m:e>
                          <m:sub>
                            <m:r>
                              <a:rPr lang="en-US" i="1">
                                <a:latin typeface="Cambria Math" panose="02040503050406030204" pitchFamily="18" charset="0"/>
                              </a:rPr>
                              <m:t>𝑖</m:t>
                            </m:r>
                          </m:sub>
                        </m:sSub>
                      </m:e>
                    </m:nary>
                    <m:r>
                      <a:rPr lang="en-US" b="0" i="0"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AF98AFFA-7D00-4215-9E47-9019B85F2B92}"/>
                  </a:ext>
                </a:extLst>
              </p:cNvPr>
              <p:cNvSpPr>
                <a:spLocks noGrp="1" noRot="1" noChangeAspect="1" noMove="1" noResize="1" noEditPoints="1" noAdjustHandles="1" noChangeArrowheads="1" noChangeShapeType="1" noTextEdit="1"/>
              </p:cNvSpPr>
              <p:nvPr>
                <p:ph idx="1"/>
              </p:nvPr>
            </p:nvSpPr>
            <p:spPr>
              <a:blipFill>
                <a:blip r:embed="rId2"/>
                <a:stretch>
                  <a:fillRect l="-1043" t="-2381" r="-1043"/>
                </a:stretch>
              </a:blipFill>
            </p:spPr>
            <p:txBody>
              <a:bodyPr/>
              <a:lstStyle/>
              <a:p>
                <a:r>
                  <a:rPr lang="en-US">
                    <a:noFill/>
                  </a:rPr>
                  <a:t> </a:t>
                </a:r>
              </a:p>
            </p:txBody>
          </p:sp>
        </mc:Fallback>
      </mc:AlternateContent>
    </p:spTree>
    <p:extLst>
      <p:ext uri="{BB962C8B-B14F-4D97-AF65-F5344CB8AC3E}">
        <p14:creationId xmlns:p14="http://schemas.microsoft.com/office/powerpoint/2010/main" val="18306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206C-22D6-4077-BF83-1A06A7716779}"/>
              </a:ext>
            </a:extLst>
          </p:cNvPr>
          <p:cNvSpPr>
            <a:spLocks noGrp="1"/>
          </p:cNvSpPr>
          <p:nvPr>
            <p:ph type="title"/>
          </p:nvPr>
        </p:nvSpPr>
        <p:spPr/>
        <p:txBody>
          <a:bodyPr/>
          <a:lstStyle/>
          <a:p>
            <a:r>
              <a:rPr lang="en-US" b="1" i="0" dirty="0">
                <a:solidFill>
                  <a:srgbClr val="233343"/>
                </a:solidFill>
                <a:effectLst/>
                <a:latin typeface="-apple-system"/>
              </a:rPr>
              <a:t>Minterms</a:t>
            </a:r>
            <a:endParaRPr lang="en-US" dirty="0"/>
          </a:p>
        </p:txBody>
      </p:sp>
      <p:sp>
        <p:nvSpPr>
          <p:cNvPr id="3" name="Content Placeholder 2">
            <a:extLst>
              <a:ext uri="{FF2B5EF4-FFF2-40B4-BE49-F238E27FC236}">
                <a16:creationId xmlns:a16="http://schemas.microsoft.com/office/drawing/2014/main" id="{7077B440-4133-4590-B4A9-67C65580522C}"/>
              </a:ext>
            </a:extLst>
          </p:cNvPr>
          <p:cNvSpPr>
            <a:spLocks noGrp="1"/>
          </p:cNvSpPr>
          <p:nvPr>
            <p:ph idx="1"/>
          </p:nvPr>
        </p:nvSpPr>
        <p:spPr/>
        <p:txBody>
          <a:bodyPr/>
          <a:lstStyle/>
          <a:p>
            <a:pPr marL="0" indent="0" algn="r" rtl="1">
              <a:buNone/>
            </a:pPr>
            <a:r>
              <a:rPr lang="fa-IR" dirty="0"/>
              <a:t>	در جبر بولی یک مینترم ، یک عبارت ضربی با ارزش 1 که در آن تمام متغیر ها فقط یکبار ظاهر شده باشد (چه در فرم مکمل و چه در فرم معمولی به طوری که ارزش عبارت ضربی برابر با یک باشد)</a:t>
            </a:r>
          </a:p>
          <a:p>
            <a:pPr marL="0" indent="0" algn="r" rtl="1">
              <a:buNone/>
            </a:pPr>
            <a:endParaRPr lang="fa-IR" dirty="0"/>
          </a:p>
          <a:p>
            <a:pPr marL="0" indent="0" algn="r" rtl="1">
              <a:buNone/>
            </a:pPr>
            <a:r>
              <a:rPr lang="fa-IR" dirty="0"/>
              <a:t>یک تابع بولی را میتوان به طوری بازنویسی کرد که حاصلجمع تمامی مینترم ها باشد به طوری که هر مینترم مرتبط با هر ردیف (در جدول درستی تابع) زمانی که خروجی برابر 1 است باشد.</a:t>
            </a:r>
            <a:endParaRPr lang="en-US" dirty="0"/>
          </a:p>
        </p:txBody>
      </p:sp>
    </p:spTree>
    <p:extLst>
      <p:ext uri="{BB962C8B-B14F-4D97-AF65-F5344CB8AC3E}">
        <p14:creationId xmlns:p14="http://schemas.microsoft.com/office/powerpoint/2010/main" val="4254654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E90B-4FF1-476A-BA79-17CF767A767C}"/>
              </a:ext>
            </a:extLst>
          </p:cNvPr>
          <p:cNvSpPr>
            <a:spLocks noGrp="1"/>
          </p:cNvSpPr>
          <p:nvPr>
            <p:ph type="title"/>
          </p:nvPr>
        </p:nvSpPr>
        <p:spPr/>
        <p:txBody>
          <a:bodyPr/>
          <a:lstStyle/>
          <a:p>
            <a:pPr algn="r"/>
            <a:r>
              <a:rPr lang="fa-IR" dirty="0"/>
              <a:t>فرم نرمال اشتراکی</a:t>
            </a:r>
            <a:endParaRPr lang="en-US" dirty="0"/>
          </a:p>
        </p:txBody>
      </p:sp>
      <p:sp>
        <p:nvSpPr>
          <p:cNvPr id="3" name="Content Placeholder 2">
            <a:extLst>
              <a:ext uri="{FF2B5EF4-FFF2-40B4-BE49-F238E27FC236}">
                <a16:creationId xmlns:a16="http://schemas.microsoft.com/office/drawing/2014/main" id="{72113401-320A-4F21-B5BB-505B850D984E}"/>
              </a:ext>
            </a:extLst>
          </p:cNvPr>
          <p:cNvSpPr>
            <a:spLocks noGrp="1"/>
          </p:cNvSpPr>
          <p:nvPr>
            <p:ph idx="1"/>
          </p:nvPr>
        </p:nvSpPr>
        <p:spPr/>
        <p:txBody>
          <a:bodyPr>
            <a:normAutofit/>
          </a:bodyPr>
          <a:lstStyle/>
          <a:p>
            <a:pPr algn="r"/>
            <a:r>
              <a:rPr lang="fa-IR" dirty="0"/>
              <a:t>هر تابع منطقی را می‌توان به فرم‌های مختلفی بیان نمود. برای آنکه بتوان دو تابع منطقی را با هم مقایسه نمود از فرم‌های نرمال استفاه می‌کنیم. انواع فرم‌های نرم عبارتند از:</a:t>
            </a:r>
          </a:p>
          <a:p>
            <a:pPr algn="r" rtl="1"/>
            <a:r>
              <a:rPr lang="en-US" dirty="0"/>
              <a:t>(DNF: Disjunctive Normal Form) </a:t>
            </a:r>
            <a:r>
              <a:rPr lang="fa-IR" dirty="0"/>
              <a:t>صورت نرمال ترکیب فصلی:</a:t>
            </a:r>
          </a:p>
          <a:p>
            <a:pPr algn="r" rtl="1"/>
            <a:r>
              <a:rPr lang="fa-IR" dirty="0"/>
              <a:t>گزاره‌ای که به فرم جمع حاصل ضرب‌ها نوشته شود را، فرم نرمال </a:t>
            </a:r>
            <a:r>
              <a:rPr lang="en-US" dirty="0"/>
              <a:t>DNF </a:t>
            </a:r>
            <a:r>
              <a:rPr lang="fa-IR" dirty="0"/>
              <a:t>گوییم. </a:t>
            </a:r>
            <a:endParaRPr lang="en-US" dirty="0"/>
          </a:p>
          <a:p>
            <a:pPr marL="0" indent="0">
              <a:buNone/>
            </a:pPr>
            <a:r>
              <a:rPr lang="en-US" dirty="0"/>
              <a:t>  (A . B ) + (C’.D)</a:t>
            </a:r>
            <a:endParaRPr lang="fa-IR" dirty="0"/>
          </a:p>
          <a:p>
            <a:pPr algn="r" rtl="1"/>
            <a:r>
              <a:rPr lang="en-US" dirty="0"/>
              <a:t>(CNF: Conjunctive Normal Form) </a:t>
            </a:r>
            <a:r>
              <a:rPr lang="fa-IR" dirty="0"/>
              <a:t>صورت نرمال ترکیب عطفی:</a:t>
            </a:r>
          </a:p>
          <a:p>
            <a:pPr algn="r" rtl="1"/>
            <a:r>
              <a:rPr lang="fa-IR" dirty="0"/>
              <a:t>گزاره‌ای که به فرم ضرب حاصل جمع‌ها نوشته شود را، فرم نرمال </a:t>
            </a:r>
            <a:r>
              <a:rPr lang="en-US" dirty="0"/>
              <a:t>CNF </a:t>
            </a:r>
            <a:r>
              <a:rPr lang="fa-IR" dirty="0"/>
              <a:t>گوییم.</a:t>
            </a:r>
            <a:endParaRPr lang="en-US" dirty="0"/>
          </a:p>
          <a:p>
            <a:pPr rtl="1"/>
            <a:r>
              <a:rPr lang="en-US" dirty="0"/>
              <a:t> (A+B).(C’+D)</a:t>
            </a:r>
            <a:endParaRPr lang="fa-IR" dirty="0"/>
          </a:p>
        </p:txBody>
      </p:sp>
    </p:spTree>
    <p:extLst>
      <p:ext uri="{BB962C8B-B14F-4D97-AF65-F5344CB8AC3E}">
        <p14:creationId xmlns:p14="http://schemas.microsoft.com/office/powerpoint/2010/main" val="160992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E90B-4FF1-476A-BA79-17CF767A767C}"/>
              </a:ext>
            </a:extLst>
          </p:cNvPr>
          <p:cNvSpPr>
            <a:spLocks noGrp="1"/>
          </p:cNvSpPr>
          <p:nvPr>
            <p:ph type="title"/>
          </p:nvPr>
        </p:nvSpPr>
        <p:spPr/>
        <p:txBody>
          <a:bodyPr/>
          <a:lstStyle/>
          <a:p>
            <a:pPr algn="r"/>
            <a:r>
              <a:rPr lang="fa-IR" dirty="0"/>
              <a:t>فرم نرمال اشتراکی</a:t>
            </a:r>
            <a:endParaRPr lang="en-US" dirty="0"/>
          </a:p>
        </p:txBody>
      </p:sp>
      <p:sp>
        <p:nvSpPr>
          <p:cNvPr id="3" name="Content Placeholder 2">
            <a:extLst>
              <a:ext uri="{FF2B5EF4-FFF2-40B4-BE49-F238E27FC236}">
                <a16:creationId xmlns:a16="http://schemas.microsoft.com/office/drawing/2014/main" id="{72113401-320A-4F21-B5BB-505B850D984E}"/>
              </a:ext>
            </a:extLst>
          </p:cNvPr>
          <p:cNvSpPr>
            <a:spLocks noGrp="1"/>
          </p:cNvSpPr>
          <p:nvPr>
            <p:ph idx="1"/>
          </p:nvPr>
        </p:nvSpPr>
        <p:spPr/>
        <p:txBody>
          <a:bodyPr>
            <a:normAutofit/>
          </a:bodyPr>
          <a:lstStyle/>
          <a:p>
            <a:pPr algn="r"/>
            <a:r>
              <a:rPr lang="fa-IR" dirty="0"/>
              <a:t>هر تابع منطقی را می‌توان به فرم‌های مختلفی بیان نمود. برای آنکه بتوان دو تابع منطقی را با هم مقایسه نمود از فرم‌های نرمال استفاه می‌کنیم. انواع فرم‌های نرم عبارتند از:</a:t>
            </a:r>
          </a:p>
          <a:p>
            <a:pPr algn="r" rtl="1"/>
            <a:r>
              <a:rPr lang="en-US" dirty="0"/>
              <a:t>(PDNF: Principle DNF) </a:t>
            </a:r>
            <a:r>
              <a:rPr lang="fa-IR" dirty="0"/>
              <a:t>صورت نرمال ترکیب فصلی اساسی:</a:t>
            </a:r>
          </a:p>
          <a:p>
            <a:pPr algn="r" rtl="1"/>
            <a:r>
              <a:rPr lang="fa-IR" dirty="0"/>
              <a:t>اگر گزاره‌ای به فرم جمع مینترم‌ها نوشته شود به آن </a:t>
            </a:r>
            <a:r>
              <a:rPr lang="en-US" dirty="0"/>
              <a:t>PDNF </a:t>
            </a:r>
            <a:r>
              <a:rPr lang="fa-IR" dirty="0"/>
              <a:t>گویند.</a:t>
            </a:r>
            <a:endParaRPr lang="en-US" dirty="0"/>
          </a:p>
          <a:p>
            <a:pPr marL="0" indent="0" algn="l">
              <a:buNone/>
            </a:pPr>
            <a:r>
              <a:rPr lang="en-US" dirty="0"/>
              <a:t> F(x,y,z)= m</a:t>
            </a:r>
            <a:r>
              <a:rPr lang="en-US" baseline="-25000" dirty="0"/>
              <a:t>0</a:t>
            </a:r>
            <a:r>
              <a:rPr lang="en-US" dirty="0"/>
              <a:t> + m</a:t>
            </a:r>
            <a:r>
              <a:rPr lang="en-US" baseline="-25000" dirty="0"/>
              <a:t>4</a:t>
            </a:r>
            <a:r>
              <a:rPr lang="en-US" dirty="0"/>
              <a:t> + m</a:t>
            </a:r>
            <a:r>
              <a:rPr lang="en-US" baseline="-25000" dirty="0"/>
              <a:t>8</a:t>
            </a:r>
            <a:r>
              <a:rPr lang="en-US" dirty="0"/>
              <a:t> = ∑(0,4,8)</a:t>
            </a:r>
            <a:endParaRPr lang="fa-IR" dirty="0"/>
          </a:p>
          <a:p>
            <a:pPr algn="r" rtl="1"/>
            <a:r>
              <a:rPr lang="en-US" dirty="0"/>
              <a:t>(PCNF: Principle CNF) </a:t>
            </a:r>
            <a:r>
              <a:rPr lang="fa-IR" dirty="0"/>
              <a:t>صورت نرمال ترکیب عطفی اساسی:</a:t>
            </a:r>
          </a:p>
          <a:p>
            <a:pPr algn="r" rtl="1"/>
            <a:r>
              <a:rPr lang="fa-IR" dirty="0"/>
              <a:t>اگر گزاره‌ای به فرم ضرب ماکسترم‌ها نوشته شود به آن </a:t>
            </a:r>
            <a:r>
              <a:rPr lang="en-US" dirty="0"/>
              <a:t>PCNF </a:t>
            </a:r>
            <a:r>
              <a:rPr lang="fa-IR" dirty="0"/>
              <a:t>گویند.</a:t>
            </a:r>
            <a:endParaRPr lang="en-US" dirty="0"/>
          </a:p>
          <a:p>
            <a:pPr algn="l"/>
            <a:r>
              <a:rPr lang="en-US" dirty="0"/>
              <a:t> F(x,y,z)= M</a:t>
            </a:r>
            <a:r>
              <a:rPr lang="en-US" baseline="-25000" dirty="0"/>
              <a:t>2</a:t>
            </a:r>
            <a:r>
              <a:rPr lang="en-US" dirty="0"/>
              <a:t> x M</a:t>
            </a:r>
            <a:r>
              <a:rPr lang="en-US" baseline="-25000" dirty="0"/>
              <a:t>4</a:t>
            </a:r>
            <a:r>
              <a:rPr lang="en-US" dirty="0"/>
              <a:t> x M</a:t>
            </a:r>
            <a:r>
              <a:rPr lang="en-US" baseline="-25000" dirty="0"/>
              <a:t>6</a:t>
            </a:r>
            <a:r>
              <a:rPr lang="en-US" dirty="0"/>
              <a:t> x M</a:t>
            </a:r>
            <a:r>
              <a:rPr lang="en-US" baseline="-25000" dirty="0"/>
              <a:t>7 </a:t>
            </a:r>
            <a:r>
              <a:rPr lang="en-US" dirty="0"/>
              <a:t>= ∏(2,4,6,7)</a:t>
            </a:r>
          </a:p>
          <a:p>
            <a:pPr algn="l"/>
            <a:endParaRPr lang="fa-IR" dirty="0"/>
          </a:p>
        </p:txBody>
      </p:sp>
    </p:spTree>
    <p:extLst>
      <p:ext uri="{BB962C8B-B14F-4D97-AF65-F5344CB8AC3E}">
        <p14:creationId xmlns:p14="http://schemas.microsoft.com/office/powerpoint/2010/main" val="410289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206C-22D6-4077-BF83-1A06A7716779}"/>
              </a:ext>
            </a:extLst>
          </p:cNvPr>
          <p:cNvSpPr>
            <a:spLocks noGrp="1"/>
          </p:cNvSpPr>
          <p:nvPr>
            <p:ph type="title"/>
          </p:nvPr>
        </p:nvSpPr>
        <p:spPr/>
        <p:txBody>
          <a:bodyPr/>
          <a:lstStyle/>
          <a:p>
            <a:r>
              <a:rPr lang="en-US" b="1" i="0" dirty="0">
                <a:solidFill>
                  <a:srgbClr val="233343"/>
                </a:solidFill>
                <a:effectLst/>
                <a:latin typeface="-apple-system"/>
              </a:rPr>
              <a:t>Minterms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77B440-4133-4590-B4A9-67C65580522C}"/>
                  </a:ext>
                </a:extLst>
              </p:cNvPr>
              <p:cNvSpPr>
                <a:spLocks noGrp="1"/>
              </p:cNvSpPr>
              <p:nvPr>
                <p:ph idx="1"/>
              </p:nvPr>
            </p:nvSpPr>
            <p:spPr/>
            <p:txBody>
              <a:bodyPr/>
              <a:lstStyle/>
              <a:p>
                <a:pPr algn="r" rtl="1"/>
                <a:r>
                  <a:rPr lang="fa-IR" dirty="0"/>
                  <a:t>به عنوان مثال تابع زیر را داریم که به صورت </a:t>
                </a:r>
                <a:r>
                  <a:rPr lang="en-US" dirty="0"/>
                  <a:t>DNF</a:t>
                </a:r>
                <a:r>
                  <a:rPr lang="fa-IR" dirty="0"/>
                  <a:t> نمایش داده شده است:</a:t>
                </a:r>
                <a:br>
                  <a:rPr lang="fa-IR" dirty="0"/>
                </a:br>
                <a:r>
                  <a:rPr lang="en-US" dirty="0"/>
                  <a:t>F(</a:t>
                </a:r>
                <a:r>
                  <a:rPr lang="en-US" dirty="0" err="1"/>
                  <a:t>x,y,z</a:t>
                </a:r>
                <a:r>
                  <a:rPr lang="en-US" dirty="0"/>
                  <a:t>) = </a:t>
                </a:r>
                <a:r>
                  <a:rPr lang="en-US" dirty="0" err="1"/>
                  <a:t>xyz</a:t>
                </a:r>
                <a:r>
                  <a:rPr lang="en-US" dirty="0"/>
                  <a:t>’ + </a:t>
                </a:r>
                <a:r>
                  <a:rPr lang="en-US" dirty="0" err="1"/>
                  <a:t>x’yz</a:t>
                </a:r>
                <a:r>
                  <a:rPr lang="en-US" dirty="0"/>
                  <a:t> + </a:t>
                </a:r>
                <a:r>
                  <a:rPr lang="en-US" dirty="0" err="1"/>
                  <a:t>x’y’z</a:t>
                </a:r>
                <a:r>
                  <a:rPr lang="en-US" dirty="0"/>
                  <a:t>’</a:t>
                </a:r>
                <a:br>
                  <a:rPr lang="en-US" dirty="0"/>
                </a:br>
                <a:br>
                  <a:rPr lang="fa-IR" dirty="0"/>
                </a:br>
                <a:r>
                  <a:rPr lang="fa-IR" dirty="0"/>
                  <a:t>عبارت های ضرب شده را به عنوان یک عدد باینری در نظر گرفته ( </a:t>
                </a:r>
                <a:r>
                  <a:rPr lang="en-US" dirty="0" err="1"/>
                  <a:t>x’y’z</a:t>
                </a:r>
                <a:r>
                  <a:rPr lang="en-US" dirty="0"/>
                  <a:t>’ = 0 , </a:t>
                </a:r>
                <a:r>
                  <a:rPr lang="en-US" dirty="0" err="1"/>
                  <a:t>x’yz</a:t>
                </a:r>
                <a:r>
                  <a:rPr lang="en-US" dirty="0"/>
                  <a:t> = 011 = 3 , </a:t>
                </a:r>
                <a:r>
                  <a:rPr lang="en-US" dirty="0" err="1"/>
                  <a:t>xyz</a:t>
                </a:r>
                <a:r>
                  <a:rPr lang="en-US" dirty="0"/>
                  <a:t>’ = 110 = 6</a:t>
                </a:r>
                <a:r>
                  <a:rPr lang="fa-IR" dirty="0"/>
                  <a:t> ) و تابع را می</a:t>
                </a:r>
                <a:r>
                  <a:rPr lang="en-US" dirty="0"/>
                  <a:t> </a:t>
                </a:r>
                <a:r>
                  <a:rPr lang="fa-IR" dirty="0"/>
                  <a:t>توانیم به صورت یک صورت نرمال ترکیب فصلی اساسی (</a:t>
                </a:r>
                <a:r>
                  <a:rPr lang="en-US" dirty="0"/>
                  <a:t>PDNF</a:t>
                </a:r>
                <a:r>
                  <a:rPr lang="fa-IR" dirty="0"/>
                  <a:t>) نیز بازنویسی کنیم که یک نمایش دیگر از مینترم های یک تابع میباشد.</a:t>
                </a:r>
              </a:p>
              <a:p>
                <a:r>
                  <a:rPr lang="en-US" dirty="0"/>
                  <a:t>F(</a:t>
                </a:r>
                <a:r>
                  <a:rPr lang="en-US" dirty="0" err="1"/>
                  <a:t>x,y,z</a:t>
                </a:r>
                <a:r>
                  <a:rPr lang="en-US" dirty="0"/>
                  <a:t>) =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e>
                    </m:nary>
                  </m:oMath>
                </a14:m>
                <a:endParaRPr lang="fa-IR" dirty="0"/>
              </a:p>
            </p:txBody>
          </p:sp>
        </mc:Choice>
        <mc:Fallback xmlns="">
          <p:sp>
            <p:nvSpPr>
              <p:cNvPr id="3" name="Content Placeholder 2">
                <a:extLst>
                  <a:ext uri="{FF2B5EF4-FFF2-40B4-BE49-F238E27FC236}">
                    <a16:creationId xmlns:a16="http://schemas.microsoft.com/office/drawing/2014/main" id="{7077B440-4133-4590-B4A9-67C65580522C}"/>
                  </a:ext>
                </a:extLst>
              </p:cNvPr>
              <p:cNvSpPr>
                <a:spLocks noGrp="1" noRot="1" noChangeAspect="1" noMove="1" noResize="1" noEditPoints="1" noAdjustHandles="1" noChangeArrowheads="1" noChangeShapeType="1" noTextEdit="1"/>
              </p:cNvSpPr>
              <p:nvPr>
                <p:ph idx="1"/>
              </p:nvPr>
            </p:nvSpPr>
            <p:spPr>
              <a:blipFill>
                <a:blip r:embed="rId2"/>
                <a:stretch>
                  <a:fillRect l="-1455" t="-1818" r="-1576"/>
                </a:stretch>
              </a:blipFill>
            </p:spPr>
            <p:txBody>
              <a:bodyPr/>
              <a:lstStyle/>
              <a:p>
                <a:r>
                  <a:rPr lang="en-US">
                    <a:noFill/>
                  </a:rPr>
                  <a:t> </a:t>
                </a:r>
              </a:p>
            </p:txBody>
          </p:sp>
        </mc:Fallback>
      </mc:AlternateContent>
    </p:spTree>
    <p:extLst>
      <p:ext uri="{BB962C8B-B14F-4D97-AF65-F5344CB8AC3E}">
        <p14:creationId xmlns:p14="http://schemas.microsoft.com/office/powerpoint/2010/main" val="769236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206C-22D6-4077-BF83-1A06A7716779}"/>
              </a:ext>
            </a:extLst>
          </p:cNvPr>
          <p:cNvSpPr>
            <a:spLocks noGrp="1"/>
          </p:cNvSpPr>
          <p:nvPr>
            <p:ph type="title"/>
          </p:nvPr>
        </p:nvSpPr>
        <p:spPr/>
        <p:txBody>
          <a:bodyPr/>
          <a:lstStyle/>
          <a:p>
            <a:r>
              <a:rPr lang="en-US" b="1" i="0" dirty="0">
                <a:solidFill>
                  <a:srgbClr val="233343"/>
                </a:solidFill>
                <a:effectLst/>
                <a:latin typeface="-apple-system"/>
              </a:rPr>
              <a:t>Minterms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77B440-4133-4590-B4A9-67C65580522C}"/>
                  </a:ext>
                </a:extLst>
              </p:cNvPr>
              <p:cNvSpPr>
                <a:spLocks noGrp="1"/>
              </p:cNvSpPr>
              <p:nvPr>
                <p:ph idx="1"/>
              </p:nvPr>
            </p:nvSpPr>
            <p:spPr/>
            <p:txBody>
              <a:bodyPr/>
              <a:lstStyle/>
              <a:p>
                <a:pPr marL="0" indent="0">
                  <a:buNone/>
                </a:pPr>
                <a:r>
                  <a:rPr lang="en-US" dirty="0"/>
                  <a:t>F(</a:t>
                </a:r>
                <a:r>
                  <a:rPr lang="en-US" dirty="0" err="1"/>
                  <a:t>x,y,z</a:t>
                </a:r>
                <a:r>
                  <a:rPr lang="en-US" dirty="0"/>
                  <a:t>) = </a:t>
                </a:r>
                <a:r>
                  <a:rPr lang="en-US" dirty="0" err="1"/>
                  <a:t>xyz</a:t>
                </a:r>
                <a:r>
                  <a:rPr lang="en-US" dirty="0"/>
                  <a:t>’ + </a:t>
                </a:r>
                <a:r>
                  <a:rPr lang="en-US" dirty="0" err="1"/>
                  <a:t>x’yz</a:t>
                </a:r>
                <a:r>
                  <a:rPr lang="en-US" dirty="0"/>
                  <a:t> + </a:t>
                </a:r>
                <a:r>
                  <a:rPr lang="en-US" dirty="0" err="1"/>
                  <a:t>x’y’z</a:t>
                </a:r>
                <a:r>
                  <a:rPr lang="en-US" dirty="0"/>
                  <a:t>’</a:t>
                </a:r>
                <a:r>
                  <a:rPr lang="fa-IR" dirty="0"/>
                  <a:t> </a:t>
                </a:r>
                <a:r>
                  <a:rPr lang="en-US" dirty="0"/>
                  <a:t>=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(0,3,6)</m:t>
                        </m:r>
                      </m:e>
                    </m:nary>
                  </m:oMath>
                </a14:m>
                <a:endParaRPr lang="fa-IR" dirty="0"/>
              </a:p>
              <a:p>
                <a:pPr marL="0" indent="0" algn="r" rtl="1">
                  <a:buNone/>
                </a:pPr>
                <a:r>
                  <a:rPr lang="fa-IR" sz="2000" dirty="0"/>
                  <a:t>جدول روبرو جدول تابع درستی </a:t>
                </a:r>
                <a:r>
                  <a:rPr lang="en-US" sz="2000" dirty="0"/>
                  <a:t>F</a:t>
                </a:r>
                <a:r>
                  <a:rPr lang="fa-IR" sz="2000" dirty="0"/>
                  <a:t> میباشد</a:t>
                </a:r>
              </a:p>
              <a:p>
                <a:pPr marL="0" indent="0" algn="r" rtl="1">
                  <a:buNone/>
                </a:pPr>
                <a:r>
                  <a:rPr lang="fa-IR" sz="2000" dirty="0"/>
                  <a:t>همان طور که قابل مشاهده است ، مینترم</a:t>
                </a:r>
              </a:p>
              <a:p>
                <a:pPr marL="0" indent="0" algn="r" rtl="1">
                  <a:buNone/>
                </a:pPr>
                <a:r>
                  <a:rPr lang="fa-IR" sz="2000" dirty="0"/>
                  <a:t>یک تابع از قسمت هایی بدست می آید که</a:t>
                </a:r>
              </a:p>
              <a:p>
                <a:pPr marL="0" indent="0" algn="r" rtl="1">
                  <a:buNone/>
                </a:pPr>
                <a:r>
                  <a:rPr lang="fa-IR" sz="2000" dirty="0"/>
                  <a:t>تابع در آن قسمت ها برابر یک میباشد</a:t>
                </a:r>
              </a:p>
              <a:p>
                <a:pPr marL="0" indent="0" algn="r" rtl="1">
                  <a:buNone/>
                </a:pPr>
                <a:endParaRPr lang="fa-IR" sz="2000" dirty="0"/>
              </a:p>
            </p:txBody>
          </p:sp>
        </mc:Choice>
        <mc:Fallback xmlns="">
          <p:sp>
            <p:nvSpPr>
              <p:cNvPr id="3" name="Content Placeholder 2">
                <a:extLst>
                  <a:ext uri="{FF2B5EF4-FFF2-40B4-BE49-F238E27FC236}">
                    <a16:creationId xmlns:a16="http://schemas.microsoft.com/office/drawing/2014/main" id="{7077B440-4133-4590-B4A9-67C65580522C}"/>
                  </a:ext>
                </a:extLst>
              </p:cNvPr>
              <p:cNvSpPr>
                <a:spLocks noGrp="1" noRot="1" noChangeAspect="1" noMove="1" noResize="1" noEditPoints="1" noAdjustHandles="1" noChangeArrowheads="1" noChangeShapeType="1" noTextEdit="1"/>
              </p:cNvSpPr>
              <p:nvPr>
                <p:ph idx="1"/>
              </p:nvPr>
            </p:nvSpPr>
            <p:spPr>
              <a:blipFill>
                <a:blip r:embed="rId2"/>
                <a:stretch>
                  <a:fillRect l="-1515" t="-13030" r="-1515"/>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6921F487-C33C-4DB8-94B9-EDBE72E3BD28}"/>
              </a:ext>
            </a:extLst>
          </p:cNvPr>
          <p:cNvGraphicFramePr>
            <a:graphicFrameLocks noGrp="1"/>
          </p:cNvGraphicFramePr>
          <p:nvPr>
            <p:extLst>
              <p:ext uri="{D42A27DB-BD31-4B8C-83A1-F6EECF244321}">
                <p14:modId xmlns:p14="http://schemas.microsoft.com/office/powerpoint/2010/main" val="4052493777"/>
              </p:ext>
            </p:extLst>
          </p:nvPr>
        </p:nvGraphicFramePr>
        <p:xfrm>
          <a:off x="838200" y="2436715"/>
          <a:ext cx="6949440" cy="3740248"/>
        </p:xfrm>
        <a:graphic>
          <a:graphicData uri="http://schemas.openxmlformats.org/drawingml/2006/table">
            <a:tbl>
              <a:tblPr firstRow="1" bandRow="1">
                <a:tableStyleId>{073A0DAA-6AF3-43AB-8588-CEC1D06C72B9}</a:tableStyleId>
              </a:tblPr>
              <a:tblGrid>
                <a:gridCol w="1737360">
                  <a:extLst>
                    <a:ext uri="{9D8B030D-6E8A-4147-A177-3AD203B41FA5}">
                      <a16:colId xmlns:a16="http://schemas.microsoft.com/office/drawing/2014/main" val="1069501957"/>
                    </a:ext>
                  </a:extLst>
                </a:gridCol>
                <a:gridCol w="1737360">
                  <a:extLst>
                    <a:ext uri="{9D8B030D-6E8A-4147-A177-3AD203B41FA5}">
                      <a16:colId xmlns:a16="http://schemas.microsoft.com/office/drawing/2014/main" val="2529235352"/>
                    </a:ext>
                  </a:extLst>
                </a:gridCol>
                <a:gridCol w="1737360">
                  <a:extLst>
                    <a:ext uri="{9D8B030D-6E8A-4147-A177-3AD203B41FA5}">
                      <a16:colId xmlns:a16="http://schemas.microsoft.com/office/drawing/2014/main" val="1462481790"/>
                    </a:ext>
                  </a:extLst>
                </a:gridCol>
                <a:gridCol w="1737360">
                  <a:extLst>
                    <a:ext uri="{9D8B030D-6E8A-4147-A177-3AD203B41FA5}">
                      <a16:colId xmlns:a16="http://schemas.microsoft.com/office/drawing/2014/main" val="2300429243"/>
                    </a:ext>
                  </a:extLst>
                </a:gridCol>
              </a:tblGrid>
              <a:tr h="387448">
                <a:tc>
                  <a:txBody>
                    <a:bodyPr/>
                    <a:lstStyle/>
                    <a:p>
                      <a:pPr algn="ctr"/>
                      <a:r>
                        <a:rPr lang="en-US" dirty="0"/>
                        <a:t>x</a:t>
                      </a:r>
                    </a:p>
                  </a:txBody>
                  <a:tcPr anchor="ctr"/>
                </a:tc>
                <a:tc>
                  <a:txBody>
                    <a:bodyPr/>
                    <a:lstStyle/>
                    <a:p>
                      <a:pPr algn="ctr"/>
                      <a:r>
                        <a:rPr lang="en-US" dirty="0"/>
                        <a:t>y</a:t>
                      </a:r>
                    </a:p>
                  </a:txBody>
                  <a:tcPr anchor="ctr"/>
                </a:tc>
                <a:tc>
                  <a:txBody>
                    <a:bodyPr/>
                    <a:lstStyle/>
                    <a:p>
                      <a:pPr algn="ctr"/>
                      <a:r>
                        <a:rPr lang="en-US" dirty="0"/>
                        <a:t>z </a:t>
                      </a:r>
                    </a:p>
                  </a:txBody>
                  <a:tcPr anchor="ctr"/>
                </a:tc>
                <a:tc>
                  <a:txBody>
                    <a:bodyPr/>
                    <a:lstStyle/>
                    <a:p>
                      <a:pPr algn="ctr"/>
                      <a:r>
                        <a:rPr lang="en-US" dirty="0"/>
                        <a:t>F(</a:t>
                      </a:r>
                      <a:r>
                        <a:rPr lang="en-US" dirty="0" err="1"/>
                        <a:t>x,y,z</a:t>
                      </a:r>
                      <a:r>
                        <a:rPr lang="en-US" dirty="0"/>
                        <a:t>)</a:t>
                      </a:r>
                    </a:p>
                  </a:txBody>
                  <a:tcPr anchor="ctr"/>
                </a:tc>
                <a:extLst>
                  <a:ext uri="{0D108BD9-81ED-4DB2-BD59-A6C34878D82A}">
                    <a16:rowId xmlns:a16="http://schemas.microsoft.com/office/drawing/2014/main" val="720591670"/>
                  </a:ext>
                </a:extLst>
              </a:tr>
              <a:tr h="42672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1382157212"/>
                  </a:ext>
                </a:extLst>
              </a:tr>
              <a:tr h="42672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2218609839"/>
                  </a:ext>
                </a:extLst>
              </a:tr>
              <a:tr h="42672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1754293788"/>
                  </a:ext>
                </a:extLst>
              </a:tr>
              <a:tr h="42672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4061742867"/>
                  </a:ext>
                </a:extLst>
              </a:tr>
              <a:tr h="354098">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4146361578"/>
                  </a:ext>
                </a:extLst>
              </a:tr>
              <a:tr h="42672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479740199"/>
                  </a:ext>
                </a:extLst>
              </a:tr>
              <a:tr h="42672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321796480"/>
                  </a:ext>
                </a:extLst>
              </a:tr>
              <a:tr h="42672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927314857"/>
                  </a:ext>
                </a:extLst>
              </a:tr>
            </a:tbl>
          </a:graphicData>
        </a:graphic>
      </p:graphicFrame>
    </p:spTree>
    <p:extLst>
      <p:ext uri="{BB962C8B-B14F-4D97-AF65-F5344CB8AC3E}">
        <p14:creationId xmlns:p14="http://schemas.microsoft.com/office/powerpoint/2010/main" val="41589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3D7B-09EC-44FC-82F3-EBBC834B176E}"/>
              </a:ext>
            </a:extLst>
          </p:cNvPr>
          <p:cNvSpPr>
            <a:spLocks noGrp="1"/>
          </p:cNvSpPr>
          <p:nvPr>
            <p:ph type="title"/>
          </p:nvPr>
        </p:nvSpPr>
        <p:spPr/>
        <p:txBody>
          <a:bodyPr/>
          <a:lstStyle/>
          <a:p>
            <a:r>
              <a:rPr lang="en-US" b="0" i="0" dirty="0">
                <a:solidFill>
                  <a:srgbClr val="202122"/>
                </a:solidFill>
                <a:effectLst/>
                <a:latin typeface=".Arabic UI Text"/>
              </a:rPr>
              <a:t>Boolean algebra</a:t>
            </a:r>
            <a:endParaRPr lang="en-US" dirty="0"/>
          </a:p>
        </p:txBody>
      </p:sp>
      <p:sp>
        <p:nvSpPr>
          <p:cNvPr id="3" name="Content Placeholder 2">
            <a:extLst>
              <a:ext uri="{FF2B5EF4-FFF2-40B4-BE49-F238E27FC236}">
                <a16:creationId xmlns:a16="http://schemas.microsoft.com/office/drawing/2014/main" id="{48D74B1D-F2EA-4CC5-82B0-FD8E91CB9832}"/>
              </a:ext>
            </a:extLst>
          </p:cNvPr>
          <p:cNvSpPr>
            <a:spLocks noGrp="1"/>
          </p:cNvSpPr>
          <p:nvPr>
            <p:ph idx="1"/>
          </p:nvPr>
        </p:nvSpPr>
        <p:spPr/>
        <p:txBody>
          <a:bodyPr/>
          <a:lstStyle/>
          <a:p>
            <a:pPr algn="r" rtl="1"/>
            <a:r>
              <a:rPr lang="fa-IR" dirty="0"/>
              <a:t>در ریاضیات و به خصوص در منطق ریاضی، جبر بولی زیر مجموعه‌ای از جبر است که در آن مقدار متغیرها، درست یا غلط می‌باشد که معمولاً به همین ترتیب با ۱ و ۰ نشان داده می‌شوند.</a:t>
            </a:r>
          </a:p>
          <a:p>
            <a:pPr algn="r" rtl="1"/>
            <a:r>
              <a:rPr lang="fa-IR" dirty="0"/>
              <a:t> به جای جبر مقدماتی که در آن مقدار متغیرها اعداد هستند و عملگرهای اصلی جمع و ضرب می‌باشند، عملگرهای اصلی جبر بولی عطف منطقی و که با ∧ نشان داده می‌شود، فصل منطقی یا که با ∨ نشان داده می‌شود و نقیض که با ¬ نشان داده می‌شود، می‌باشند.</a:t>
            </a:r>
            <a:endParaRPr lang="en-US" dirty="0"/>
          </a:p>
        </p:txBody>
      </p:sp>
    </p:spTree>
    <p:extLst>
      <p:ext uri="{BB962C8B-B14F-4D97-AF65-F5344CB8AC3E}">
        <p14:creationId xmlns:p14="http://schemas.microsoft.com/office/powerpoint/2010/main" val="914632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A3EA-A449-40BD-A4F7-6DEBD0E5F395}"/>
              </a:ext>
            </a:extLst>
          </p:cNvPr>
          <p:cNvSpPr>
            <a:spLocks noGrp="1"/>
          </p:cNvSpPr>
          <p:nvPr>
            <p:ph type="title"/>
          </p:nvPr>
        </p:nvSpPr>
        <p:spPr/>
        <p:txBody>
          <a:bodyPr/>
          <a:lstStyle/>
          <a:p>
            <a:pPr algn="r" rtl="1"/>
            <a:r>
              <a:rPr lang="fa-IR" dirty="0"/>
              <a:t>چرا ما نیازمند ساده سازی توابع بولی هستیم ؟</a:t>
            </a:r>
            <a:endParaRPr lang="en-US" dirty="0"/>
          </a:p>
        </p:txBody>
      </p:sp>
      <p:sp>
        <p:nvSpPr>
          <p:cNvPr id="3" name="Content Placeholder 2">
            <a:extLst>
              <a:ext uri="{FF2B5EF4-FFF2-40B4-BE49-F238E27FC236}">
                <a16:creationId xmlns:a16="http://schemas.microsoft.com/office/drawing/2014/main" id="{FE0B8ED7-D5F9-4AC4-887E-87A937D4F664}"/>
              </a:ext>
            </a:extLst>
          </p:cNvPr>
          <p:cNvSpPr>
            <a:spLocks noGrp="1"/>
          </p:cNvSpPr>
          <p:nvPr>
            <p:ph idx="1"/>
          </p:nvPr>
        </p:nvSpPr>
        <p:spPr/>
        <p:txBody>
          <a:bodyPr/>
          <a:lstStyle/>
          <a:p>
            <a:pPr marL="0" indent="0" algn="r" rtl="1">
              <a:buNone/>
            </a:pPr>
            <a:r>
              <a:rPr lang="fa-IR" dirty="0"/>
              <a:t>عبارت ها</a:t>
            </a:r>
            <a:r>
              <a:rPr lang="en-US" dirty="0"/>
              <a:t> </a:t>
            </a:r>
            <a:r>
              <a:rPr lang="fa-IR" dirty="0"/>
              <a:t> و توابع بولی یکی از اساس طراحی و پیاده سازی مدار های تمامی ابزار و لوازم الکترونیکی در زندگی مدرن جامعه بشری هستند ، برای کاهش هزینه و پیچیدگی این مدارات ما ناچار به استفاده از ابزاری برای بهینه سازی و مینیمم سازی عبارات بولی هستیم ، به طور کلی ساده سازی توابع بولی به ما کمک میکنند که:</a:t>
            </a:r>
          </a:p>
          <a:p>
            <a:pPr marL="457200" indent="-457200" algn="r" rtl="1">
              <a:buFont typeface="+mj-lt"/>
              <a:buAutoNum type="arabicPeriod"/>
            </a:pPr>
            <a:r>
              <a:rPr lang="fa-IR" dirty="0"/>
              <a:t>هزینه ی طراحی و ساخت مدارات الکترونیکی پایین بیایند ( و در خیلی از موارد ساخت مدارها را عملی میکنند)</a:t>
            </a:r>
          </a:p>
          <a:p>
            <a:pPr marL="457200" indent="-457200" algn="r" rtl="1">
              <a:buFont typeface="+mj-lt"/>
              <a:buAutoNum type="arabicPeriod"/>
            </a:pPr>
            <a:r>
              <a:rPr lang="fa-IR" dirty="0"/>
              <a:t>از اتلاف انرژی و خطا های سیگنال در مرحله ی طراحی جلوگیری میکنند.</a:t>
            </a:r>
          </a:p>
          <a:p>
            <a:pPr marL="457200" indent="-457200" algn="r" rtl="1">
              <a:buFont typeface="+mj-lt"/>
              <a:buAutoNum type="arabicPeriod"/>
            </a:pPr>
            <a:r>
              <a:rPr lang="fa-IR" dirty="0"/>
              <a:t>یکی از پایه های طراحی مدار های الکترونیکی سادگی و در نتیجه قابل اطمینان بودن مدارات است که این امکان را برای ما فراهم میکنند.</a:t>
            </a:r>
          </a:p>
          <a:p>
            <a:pPr marL="457200" indent="-457200" algn="r" rtl="1">
              <a:buFont typeface="+mj-lt"/>
              <a:buAutoNum type="arabicPeriod"/>
            </a:pPr>
            <a:endParaRPr lang="en-US" dirty="0"/>
          </a:p>
        </p:txBody>
      </p:sp>
    </p:spTree>
    <p:extLst>
      <p:ext uri="{BB962C8B-B14F-4D97-AF65-F5344CB8AC3E}">
        <p14:creationId xmlns:p14="http://schemas.microsoft.com/office/powerpoint/2010/main" val="397907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B4C2-3BB3-4A0E-BA80-A7B8EB009F2D}"/>
              </a:ext>
            </a:extLst>
          </p:cNvPr>
          <p:cNvSpPr>
            <a:spLocks noGrp="1"/>
          </p:cNvSpPr>
          <p:nvPr>
            <p:ph type="title"/>
          </p:nvPr>
        </p:nvSpPr>
        <p:spPr/>
        <p:txBody>
          <a:bodyPr/>
          <a:lstStyle/>
          <a:p>
            <a:pPr algn="r" rtl="1"/>
            <a:r>
              <a:rPr lang="fa-IR" dirty="0"/>
              <a:t>چرا ما نیازمند ساده سازی توابع بولی هستیم ؟</a:t>
            </a:r>
            <a:endParaRPr lang="en-US" dirty="0"/>
          </a:p>
        </p:txBody>
      </p:sp>
      <p:pic>
        <p:nvPicPr>
          <p:cNvPr id="6" name="Content Placeholder 5">
            <a:extLst>
              <a:ext uri="{FF2B5EF4-FFF2-40B4-BE49-F238E27FC236}">
                <a16:creationId xmlns:a16="http://schemas.microsoft.com/office/drawing/2014/main" id="{E439C7FF-CF2F-4713-BE1B-A4D69E87199E}"/>
              </a:ext>
            </a:extLst>
          </p:cNvPr>
          <p:cNvPicPr>
            <a:picLocks noGrp="1" noChangeAspect="1"/>
          </p:cNvPicPr>
          <p:nvPr>
            <p:ph sz="half" idx="1"/>
          </p:nvPr>
        </p:nvPicPr>
        <p:blipFill>
          <a:blip r:embed="rId2"/>
          <a:stretch>
            <a:fillRect/>
          </a:stretch>
        </p:blipFill>
        <p:spPr>
          <a:xfrm>
            <a:off x="1734591" y="1846263"/>
            <a:ext cx="3663455" cy="4022725"/>
          </a:xfrm>
        </p:spPr>
      </p:pic>
      <p:sp>
        <p:nvSpPr>
          <p:cNvPr id="4" name="Content Placeholder 3">
            <a:extLst>
              <a:ext uri="{FF2B5EF4-FFF2-40B4-BE49-F238E27FC236}">
                <a16:creationId xmlns:a16="http://schemas.microsoft.com/office/drawing/2014/main" id="{C35FAAD9-9571-4DE6-95BE-CFCEC870ECC7}"/>
              </a:ext>
            </a:extLst>
          </p:cNvPr>
          <p:cNvSpPr>
            <a:spLocks noGrp="1"/>
          </p:cNvSpPr>
          <p:nvPr>
            <p:ph sz="half" idx="2"/>
          </p:nvPr>
        </p:nvSpPr>
        <p:spPr/>
        <p:txBody>
          <a:bodyPr>
            <a:normAutofit/>
          </a:bodyPr>
          <a:lstStyle/>
          <a:p>
            <a:pPr algn="r" rtl="1"/>
            <a:r>
              <a:rPr lang="fa-IR" sz="2800" dirty="0"/>
              <a:t>در روبرو یک نمایش‌گر هفت قسمتی یا </a:t>
            </a:r>
            <a:r>
              <a:rPr lang="en-US" sz="2800" dirty="0"/>
              <a:t>seven segment display</a:t>
            </a:r>
            <a:r>
              <a:rPr lang="fa-IR" sz="2800" dirty="0"/>
              <a:t> را مشاهده میکنند</a:t>
            </a:r>
          </a:p>
          <a:p>
            <a:pPr algn="r" rtl="1"/>
            <a:r>
              <a:rPr lang="fa-IR" sz="2800" dirty="0"/>
              <a:t>این نمایشگر همانطور که از اسمش پیداست از هفت قسمت تشکیل شده که با توجه به جریان های ورودی ای که به پایه های آن وارد میشود ، هر یک از هفت قسمت نمایشگر روشن شده و یک عدد را برای ما نمایش میدهد</a:t>
            </a:r>
            <a:endParaRPr lang="en-US" sz="2800" dirty="0"/>
          </a:p>
        </p:txBody>
      </p:sp>
    </p:spTree>
    <p:extLst>
      <p:ext uri="{BB962C8B-B14F-4D97-AF65-F5344CB8AC3E}">
        <p14:creationId xmlns:p14="http://schemas.microsoft.com/office/powerpoint/2010/main" val="3292399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946D-BBB7-4CF7-92F6-850381015F50}"/>
              </a:ext>
            </a:extLst>
          </p:cNvPr>
          <p:cNvSpPr>
            <a:spLocks noGrp="1"/>
          </p:cNvSpPr>
          <p:nvPr>
            <p:ph type="title"/>
          </p:nvPr>
        </p:nvSpPr>
        <p:spPr/>
        <p:txBody>
          <a:bodyPr/>
          <a:lstStyle/>
          <a:p>
            <a:r>
              <a:rPr lang="en-US" dirty="0"/>
              <a:t>7 segment display</a:t>
            </a:r>
          </a:p>
        </p:txBody>
      </p:sp>
      <p:pic>
        <p:nvPicPr>
          <p:cNvPr id="8" name="Content Placeholder 7">
            <a:extLst>
              <a:ext uri="{FF2B5EF4-FFF2-40B4-BE49-F238E27FC236}">
                <a16:creationId xmlns:a16="http://schemas.microsoft.com/office/drawing/2014/main" id="{E60F187F-C30E-4866-AB6C-277B83A4F0F2}"/>
              </a:ext>
            </a:extLst>
          </p:cNvPr>
          <p:cNvPicPr>
            <a:picLocks noGrp="1" noChangeAspect="1"/>
          </p:cNvPicPr>
          <p:nvPr>
            <p:ph sz="half" idx="1"/>
          </p:nvPr>
        </p:nvPicPr>
        <p:blipFill>
          <a:blip r:embed="rId2"/>
          <a:stretch>
            <a:fillRect/>
          </a:stretch>
        </p:blipFill>
        <p:spPr>
          <a:xfrm>
            <a:off x="2286048" y="2497337"/>
            <a:ext cx="2560542" cy="2720576"/>
          </a:xfrm>
        </p:spPr>
      </p:pic>
      <p:sp>
        <p:nvSpPr>
          <p:cNvPr id="4" name="Content Placeholder 3">
            <a:extLst>
              <a:ext uri="{FF2B5EF4-FFF2-40B4-BE49-F238E27FC236}">
                <a16:creationId xmlns:a16="http://schemas.microsoft.com/office/drawing/2014/main" id="{D05002BB-937C-4DF5-B3E9-8063B72D1B28}"/>
              </a:ext>
            </a:extLst>
          </p:cNvPr>
          <p:cNvSpPr>
            <a:spLocks noGrp="1"/>
          </p:cNvSpPr>
          <p:nvPr>
            <p:ph sz="half" idx="2"/>
          </p:nvPr>
        </p:nvSpPr>
        <p:spPr/>
        <p:txBody>
          <a:bodyPr/>
          <a:lstStyle/>
          <a:p>
            <a:pPr algn="r"/>
            <a:r>
              <a:rPr lang="fa-IR" dirty="0"/>
              <a:t>این نمایشگر دارای 7 بیت یا پایه ورودی و یک پایه اتصال زمین میباشد.</a:t>
            </a:r>
          </a:p>
          <a:p>
            <a:pPr algn="r" rtl="1"/>
            <a:r>
              <a:rPr lang="fa-IR" dirty="0"/>
              <a:t>حال اگر ما یک مدار طراحی کرده باشیم که با استفاده از 4 بیت خروجی یک شمارنده از 0 تا 9 را ایجاد کرده باشد بخواهیم این خروجی را به صورت اعداد روی </a:t>
            </a:r>
            <a:r>
              <a:rPr lang="en-US" dirty="0"/>
              <a:t>7segment display</a:t>
            </a:r>
            <a:r>
              <a:rPr lang="fa-IR" dirty="0"/>
              <a:t> نمایش دهیم باید از </a:t>
            </a:r>
            <a:r>
              <a:rPr lang="en-US" dirty="0"/>
              <a:t>7</a:t>
            </a:r>
            <a:r>
              <a:rPr lang="fa-IR" dirty="0"/>
              <a:t> تابع به صورت زیر استفاده کنیم</a:t>
            </a:r>
          </a:p>
          <a:p>
            <a:pPr algn="r" rtl="1"/>
            <a:r>
              <a:rPr lang="fa-IR" dirty="0"/>
              <a:t> این 7 تابع یک دیکدر برای </a:t>
            </a:r>
            <a:r>
              <a:rPr lang="en-US" dirty="0"/>
              <a:t>7 segment display</a:t>
            </a:r>
            <a:r>
              <a:rPr lang="fa-IR" dirty="0"/>
              <a:t> بوجود می آورند ، که این دیکدر 4 بیت ورودی و 7 بیت خروجی دارد.</a:t>
            </a:r>
            <a:endParaRPr lang="en-US" dirty="0"/>
          </a:p>
        </p:txBody>
      </p:sp>
    </p:spTree>
    <p:extLst>
      <p:ext uri="{BB962C8B-B14F-4D97-AF65-F5344CB8AC3E}">
        <p14:creationId xmlns:p14="http://schemas.microsoft.com/office/powerpoint/2010/main" val="2509428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6CBC-10DD-42A1-B463-C9D92CA37F15}"/>
              </a:ext>
            </a:extLst>
          </p:cNvPr>
          <p:cNvSpPr>
            <a:spLocks noGrp="1"/>
          </p:cNvSpPr>
          <p:nvPr>
            <p:ph type="title"/>
          </p:nvPr>
        </p:nvSpPr>
        <p:spPr/>
        <p:txBody>
          <a:bodyPr/>
          <a:lstStyle/>
          <a:p>
            <a:r>
              <a:rPr lang="en-US" dirty="0"/>
              <a:t>7 segment display</a:t>
            </a:r>
          </a:p>
        </p:txBody>
      </p:sp>
      <p:graphicFrame>
        <p:nvGraphicFramePr>
          <p:cNvPr id="4" name="Table 4">
            <a:extLst>
              <a:ext uri="{FF2B5EF4-FFF2-40B4-BE49-F238E27FC236}">
                <a16:creationId xmlns:a16="http://schemas.microsoft.com/office/drawing/2014/main" id="{3C4BE7FF-AC7C-482A-B5B3-4C4BC70E03D9}"/>
              </a:ext>
            </a:extLst>
          </p:cNvPr>
          <p:cNvGraphicFramePr>
            <a:graphicFrameLocks noGrp="1"/>
          </p:cNvGraphicFramePr>
          <p:nvPr>
            <p:ph idx="1"/>
            <p:extLst>
              <p:ext uri="{D42A27DB-BD31-4B8C-83A1-F6EECF244321}">
                <p14:modId xmlns:p14="http://schemas.microsoft.com/office/powerpoint/2010/main" val="4053879974"/>
              </p:ext>
            </p:extLst>
          </p:nvPr>
        </p:nvGraphicFramePr>
        <p:xfrm>
          <a:off x="1096963" y="1946268"/>
          <a:ext cx="10058400" cy="4079240"/>
        </p:xfrm>
        <a:graphic>
          <a:graphicData uri="http://schemas.openxmlformats.org/drawingml/2006/table">
            <a:tbl>
              <a:tblPr firstRow="1" bandRow="1">
                <a:tableStyleId>{BC89EF96-8CEA-46FF-86C4-4CE0E7609802}</a:tableStyleId>
              </a:tblPr>
              <a:tblGrid>
                <a:gridCol w="1117600">
                  <a:extLst>
                    <a:ext uri="{9D8B030D-6E8A-4147-A177-3AD203B41FA5}">
                      <a16:colId xmlns:a16="http://schemas.microsoft.com/office/drawing/2014/main" val="2134399519"/>
                    </a:ext>
                  </a:extLst>
                </a:gridCol>
                <a:gridCol w="1117600">
                  <a:extLst>
                    <a:ext uri="{9D8B030D-6E8A-4147-A177-3AD203B41FA5}">
                      <a16:colId xmlns:a16="http://schemas.microsoft.com/office/drawing/2014/main" val="1197468446"/>
                    </a:ext>
                  </a:extLst>
                </a:gridCol>
                <a:gridCol w="1117600">
                  <a:extLst>
                    <a:ext uri="{9D8B030D-6E8A-4147-A177-3AD203B41FA5}">
                      <a16:colId xmlns:a16="http://schemas.microsoft.com/office/drawing/2014/main" val="786508759"/>
                    </a:ext>
                  </a:extLst>
                </a:gridCol>
                <a:gridCol w="1117600">
                  <a:extLst>
                    <a:ext uri="{9D8B030D-6E8A-4147-A177-3AD203B41FA5}">
                      <a16:colId xmlns:a16="http://schemas.microsoft.com/office/drawing/2014/main" val="2070137286"/>
                    </a:ext>
                  </a:extLst>
                </a:gridCol>
                <a:gridCol w="1117600">
                  <a:extLst>
                    <a:ext uri="{9D8B030D-6E8A-4147-A177-3AD203B41FA5}">
                      <a16:colId xmlns:a16="http://schemas.microsoft.com/office/drawing/2014/main" val="495137843"/>
                    </a:ext>
                  </a:extLst>
                </a:gridCol>
                <a:gridCol w="1117600">
                  <a:extLst>
                    <a:ext uri="{9D8B030D-6E8A-4147-A177-3AD203B41FA5}">
                      <a16:colId xmlns:a16="http://schemas.microsoft.com/office/drawing/2014/main" val="3107100802"/>
                    </a:ext>
                  </a:extLst>
                </a:gridCol>
                <a:gridCol w="1117600">
                  <a:extLst>
                    <a:ext uri="{9D8B030D-6E8A-4147-A177-3AD203B41FA5}">
                      <a16:colId xmlns:a16="http://schemas.microsoft.com/office/drawing/2014/main" val="4224298977"/>
                    </a:ext>
                  </a:extLst>
                </a:gridCol>
                <a:gridCol w="1117600">
                  <a:extLst>
                    <a:ext uri="{9D8B030D-6E8A-4147-A177-3AD203B41FA5}">
                      <a16:colId xmlns:a16="http://schemas.microsoft.com/office/drawing/2014/main" val="3591856491"/>
                    </a:ext>
                  </a:extLst>
                </a:gridCol>
                <a:gridCol w="1117600">
                  <a:extLst>
                    <a:ext uri="{9D8B030D-6E8A-4147-A177-3AD203B41FA5}">
                      <a16:colId xmlns:a16="http://schemas.microsoft.com/office/drawing/2014/main" val="4231411955"/>
                    </a:ext>
                  </a:extLst>
                </a:gridCol>
              </a:tblGrid>
              <a:tr h="370840">
                <a:tc>
                  <a:txBody>
                    <a:bodyPr/>
                    <a:lstStyle/>
                    <a:p>
                      <a:pPr algn="ctr"/>
                      <a:r>
                        <a:rPr lang="en-US" dirty="0"/>
                        <a:t>Decimal</a:t>
                      </a:r>
                    </a:p>
                  </a:txBody>
                  <a:tcPr anchor="ctr"/>
                </a:tc>
                <a:tc>
                  <a:txBody>
                    <a:bodyPr/>
                    <a:lstStyle/>
                    <a:p>
                      <a:pPr algn="ctr"/>
                      <a:r>
                        <a:rPr lang="en-US" dirty="0"/>
                        <a:t>Input bit</a:t>
                      </a:r>
                    </a:p>
                  </a:txBody>
                  <a:tcPr anchor="ctr"/>
                </a:tc>
                <a:tc>
                  <a:txBody>
                    <a:bodyPr/>
                    <a:lstStyle/>
                    <a:p>
                      <a:pPr algn="ctr"/>
                      <a:r>
                        <a:rPr lang="en-US" dirty="0"/>
                        <a:t>A</a:t>
                      </a:r>
                    </a:p>
                  </a:txBody>
                  <a:tcPr anchor="ctr"/>
                </a:tc>
                <a:tc>
                  <a:txBody>
                    <a:bodyPr/>
                    <a:lstStyle/>
                    <a:p>
                      <a:pPr algn="ctr"/>
                      <a:r>
                        <a:rPr lang="en-US" dirty="0"/>
                        <a:t>B</a:t>
                      </a:r>
                    </a:p>
                  </a:txBody>
                  <a:tcPr anchor="ctr"/>
                </a:tc>
                <a:tc>
                  <a:txBody>
                    <a:bodyPr/>
                    <a:lstStyle/>
                    <a:p>
                      <a:pPr algn="ctr"/>
                      <a:r>
                        <a:rPr lang="en-US" dirty="0"/>
                        <a:t>C</a:t>
                      </a:r>
                    </a:p>
                  </a:txBody>
                  <a:tcPr anchor="ctr"/>
                </a:tc>
                <a:tc>
                  <a:txBody>
                    <a:bodyPr/>
                    <a:lstStyle/>
                    <a:p>
                      <a:pPr algn="ctr"/>
                      <a:r>
                        <a:rPr lang="en-US" dirty="0"/>
                        <a:t>D</a:t>
                      </a:r>
                    </a:p>
                  </a:txBody>
                  <a:tcPr anchor="ctr"/>
                </a:tc>
                <a:tc>
                  <a:txBody>
                    <a:bodyPr/>
                    <a:lstStyle/>
                    <a:p>
                      <a:pPr algn="ctr"/>
                      <a:r>
                        <a:rPr lang="en-US" dirty="0"/>
                        <a:t>E</a:t>
                      </a:r>
                    </a:p>
                  </a:txBody>
                  <a:tcPr anchor="ctr"/>
                </a:tc>
                <a:tc>
                  <a:txBody>
                    <a:bodyPr/>
                    <a:lstStyle/>
                    <a:p>
                      <a:pPr algn="ctr"/>
                      <a:r>
                        <a:rPr lang="en-US" dirty="0"/>
                        <a:t>F</a:t>
                      </a:r>
                    </a:p>
                  </a:txBody>
                  <a:tcPr anchor="ctr"/>
                </a:tc>
                <a:tc>
                  <a:txBody>
                    <a:bodyPr/>
                    <a:lstStyle/>
                    <a:p>
                      <a:pPr algn="ctr"/>
                      <a:r>
                        <a:rPr lang="en-US" dirty="0"/>
                        <a:t>G</a:t>
                      </a:r>
                    </a:p>
                  </a:txBody>
                  <a:tcPr anchor="ctr"/>
                </a:tc>
                <a:extLst>
                  <a:ext uri="{0D108BD9-81ED-4DB2-BD59-A6C34878D82A}">
                    <a16:rowId xmlns:a16="http://schemas.microsoft.com/office/drawing/2014/main" val="1040668864"/>
                  </a:ext>
                </a:extLst>
              </a:tr>
              <a:tr h="370840">
                <a:tc>
                  <a:txBody>
                    <a:bodyPr/>
                    <a:lstStyle/>
                    <a:p>
                      <a:pPr algn="ctr"/>
                      <a:r>
                        <a:rPr lang="en-US" dirty="0"/>
                        <a:t>0</a:t>
                      </a:r>
                    </a:p>
                  </a:txBody>
                  <a:tcPr anchor="ctr"/>
                </a:tc>
                <a:tc>
                  <a:txBody>
                    <a:bodyPr/>
                    <a:lstStyle/>
                    <a:p>
                      <a:pPr algn="ctr"/>
                      <a:r>
                        <a:rPr lang="en-US" dirty="0"/>
                        <a:t>0000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764921419"/>
                  </a:ext>
                </a:extLst>
              </a:tr>
              <a:tr h="370840">
                <a:tc>
                  <a:txBody>
                    <a:bodyPr/>
                    <a:lstStyle/>
                    <a:p>
                      <a:pPr algn="ctr"/>
                      <a:r>
                        <a:rPr lang="en-US" dirty="0"/>
                        <a:t>1</a:t>
                      </a:r>
                    </a:p>
                  </a:txBody>
                  <a:tcPr anchor="ctr"/>
                </a:tc>
                <a:tc>
                  <a:txBody>
                    <a:bodyPr/>
                    <a:lstStyle/>
                    <a:p>
                      <a:pPr algn="ctr"/>
                      <a:r>
                        <a:rPr lang="en-US" dirty="0"/>
                        <a:t>0001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370250033"/>
                  </a:ext>
                </a:extLst>
              </a:tr>
              <a:tr h="370840">
                <a:tc>
                  <a:txBody>
                    <a:bodyPr/>
                    <a:lstStyle/>
                    <a:p>
                      <a:pPr algn="ctr"/>
                      <a:r>
                        <a:rPr lang="en-US" dirty="0"/>
                        <a:t>2</a:t>
                      </a:r>
                    </a:p>
                  </a:txBody>
                  <a:tcPr anchor="ctr"/>
                </a:tc>
                <a:tc>
                  <a:txBody>
                    <a:bodyPr/>
                    <a:lstStyle/>
                    <a:p>
                      <a:pPr algn="ctr"/>
                      <a:r>
                        <a:rPr lang="en-US" dirty="0"/>
                        <a:t>0010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2002160198"/>
                  </a:ext>
                </a:extLst>
              </a:tr>
              <a:tr h="370840">
                <a:tc>
                  <a:txBody>
                    <a:bodyPr/>
                    <a:lstStyle/>
                    <a:p>
                      <a:pPr algn="ctr"/>
                      <a:r>
                        <a:rPr lang="en-US" dirty="0"/>
                        <a:t>3</a:t>
                      </a:r>
                    </a:p>
                  </a:txBody>
                  <a:tcPr anchor="ctr"/>
                </a:tc>
                <a:tc>
                  <a:txBody>
                    <a:bodyPr/>
                    <a:lstStyle/>
                    <a:p>
                      <a:pPr algn="ctr"/>
                      <a:r>
                        <a:rPr lang="en-US" dirty="0"/>
                        <a:t>0011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984662935"/>
                  </a:ext>
                </a:extLst>
              </a:tr>
              <a:tr h="370840">
                <a:tc>
                  <a:txBody>
                    <a:bodyPr/>
                    <a:lstStyle/>
                    <a:p>
                      <a:pPr algn="ctr"/>
                      <a:r>
                        <a:rPr lang="en-US" dirty="0"/>
                        <a:t>4</a:t>
                      </a:r>
                    </a:p>
                  </a:txBody>
                  <a:tcPr anchor="ctr"/>
                </a:tc>
                <a:tc>
                  <a:txBody>
                    <a:bodyPr/>
                    <a:lstStyle/>
                    <a:p>
                      <a:pPr algn="ctr"/>
                      <a:r>
                        <a:rPr lang="en-US" dirty="0"/>
                        <a:t>0100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92728958"/>
                  </a:ext>
                </a:extLst>
              </a:tr>
              <a:tr h="370840">
                <a:tc>
                  <a:txBody>
                    <a:bodyPr/>
                    <a:lstStyle/>
                    <a:p>
                      <a:pPr algn="ctr"/>
                      <a:r>
                        <a:rPr lang="en-US" dirty="0"/>
                        <a:t>5</a:t>
                      </a:r>
                    </a:p>
                  </a:txBody>
                  <a:tcPr anchor="ctr"/>
                </a:tc>
                <a:tc>
                  <a:txBody>
                    <a:bodyPr/>
                    <a:lstStyle/>
                    <a:p>
                      <a:pPr algn="ctr"/>
                      <a:r>
                        <a:rPr lang="en-US" dirty="0"/>
                        <a:t>0101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935349971"/>
                  </a:ext>
                </a:extLst>
              </a:tr>
              <a:tr h="370840">
                <a:tc>
                  <a:txBody>
                    <a:bodyPr/>
                    <a:lstStyle/>
                    <a:p>
                      <a:pPr algn="ctr"/>
                      <a:r>
                        <a:rPr lang="en-US" dirty="0"/>
                        <a:t>6</a:t>
                      </a:r>
                    </a:p>
                  </a:txBody>
                  <a:tcPr anchor="ctr"/>
                </a:tc>
                <a:tc>
                  <a:txBody>
                    <a:bodyPr/>
                    <a:lstStyle/>
                    <a:p>
                      <a:pPr algn="ctr"/>
                      <a:r>
                        <a:rPr lang="en-US" dirty="0"/>
                        <a:t>0110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528343517"/>
                  </a:ext>
                </a:extLst>
              </a:tr>
              <a:tr h="370840">
                <a:tc>
                  <a:txBody>
                    <a:bodyPr/>
                    <a:lstStyle/>
                    <a:p>
                      <a:pPr algn="ctr"/>
                      <a:r>
                        <a:rPr lang="en-US" dirty="0"/>
                        <a:t>7</a:t>
                      </a:r>
                    </a:p>
                  </a:txBody>
                  <a:tcPr anchor="ctr"/>
                </a:tc>
                <a:tc>
                  <a:txBody>
                    <a:bodyPr/>
                    <a:lstStyle/>
                    <a:p>
                      <a:pPr algn="ctr"/>
                      <a:r>
                        <a:rPr lang="en-US" dirty="0"/>
                        <a:t>0111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789879385"/>
                  </a:ext>
                </a:extLst>
              </a:tr>
              <a:tr h="370840">
                <a:tc>
                  <a:txBody>
                    <a:bodyPr/>
                    <a:lstStyle/>
                    <a:p>
                      <a:pPr algn="ctr"/>
                      <a:r>
                        <a:rPr lang="en-US" dirty="0"/>
                        <a:t>8</a:t>
                      </a:r>
                    </a:p>
                  </a:txBody>
                  <a:tcPr anchor="ctr"/>
                </a:tc>
                <a:tc>
                  <a:txBody>
                    <a:bodyPr/>
                    <a:lstStyle/>
                    <a:p>
                      <a:pPr algn="ctr"/>
                      <a:r>
                        <a:rPr lang="en-US" dirty="0"/>
                        <a:t>1000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883603718"/>
                  </a:ext>
                </a:extLst>
              </a:tr>
              <a:tr h="370840">
                <a:tc>
                  <a:txBody>
                    <a:bodyPr/>
                    <a:lstStyle/>
                    <a:p>
                      <a:pPr algn="ctr"/>
                      <a:r>
                        <a:rPr lang="en-US" dirty="0"/>
                        <a:t>9</a:t>
                      </a:r>
                    </a:p>
                  </a:txBody>
                  <a:tcPr anchor="ctr"/>
                </a:tc>
                <a:tc>
                  <a:txBody>
                    <a:bodyPr/>
                    <a:lstStyle/>
                    <a:p>
                      <a:pPr algn="ctr"/>
                      <a:r>
                        <a:rPr lang="en-US" dirty="0"/>
                        <a:t>1001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3477459812"/>
                  </a:ext>
                </a:extLst>
              </a:tr>
            </a:tbl>
          </a:graphicData>
        </a:graphic>
      </p:graphicFrame>
    </p:spTree>
    <p:extLst>
      <p:ext uri="{BB962C8B-B14F-4D97-AF65-F5344CB8AC3E}">
        <p14:creationId xmlns:p14="http://schemas.microsoft.com/office/powerpoint/2010/main" val="242456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5D70-9091-45C4-A376-41DE61DCB90E}"/>
              </a:ext>
            </a:extLst>
          </p:cNvPr>
          <p:cNvSpPr>
            <a:spLocks noGrp="1"/>
          </p:cNvSpPr>
          <p:nvPr>
            <p:ph type="title"/>
          </p:nvPr>
        </p:nvSpPr>
        <p:spPr/>
        <p:txBody>
          <a:bodyPr/>
          <a:lstStyle/>
          <a:p>
            <a:r>
              <a:rPr lang="en-US" dirty="0"/>
              <a:t>7 segment display</a:t>
            </a:r>
          </a:p>
        </p:txBody>
      </p:sp>
      <p:sp>
        <p:nvSpPr>
          <p:cNvPr id="3" name="Content Placeholder 2">
            <a:extLst>
              <a:ext uri="{FF2B5EF4-FFF2-40B4-BE49-F238E27FC236}">
                <a16:creationId xmlns:a16="http://schemas.microsoft.com/office/drawing/2014/main" id="{D468668A-E7CA-4C07-AF12-2B6CDBCD38F4}"/>
              </a:ext>
            </a:extLst>
          </p:cNvPr>
          <p:cNvSpPr>
            <a:spLocks noGrp="1"/>
          </p:cNvSpPr>
          <p:nvPr>
            <p:ph idx="1"/>
          </p:nvPr>
        </p:nvSpPr>
        <p:spPr/>
        <p:txBody>
          <a:bodyPr/>
          <a:lstStyle/>
          <a:p>
            <a:pPr algn="r" rtl="1"/>
            <a:r>
              <a:rPr lang="fa-IR" dirty="0"/>
              <a:t>حال اگر بخواهیم یک مدار برای قسمت پایه </a:t>
            </a:r>
            <a:r>
              <a:rPr lang="en-US" dirty="0"/>
              <a:t>A</a:t>
            </a:r>
            <a:r>
              <a:rPr lang="fa-IR" dirty="0"/>
              <a:t> با توجه به ورودی های این مدار طراحی کنیم ، مینترم های آن بصورت زیر خواهند شد:</a:t>
            </a:r>
          </a:p>
          <a:p>
            <a:pPr marL="0" indent="0" rtl="1">
              <a:buNone/>
            </a:pPr>
            <a:r>
              <a:rPr lang="en-US" dirty="0"/>
              <a:t>F(</a:t>
            </a:r>
            <a:r>
              <a:rPr lang="en-US" dirty="0" err="1"/>
              <a:t>x,y,z,w</a:t>
            </a:r>
            <a:r>
              <a:rPr lang="en-US" dirty="0"/>
              <a:t>)=</a:t>
            </a:r>
            <a:r>
              <a:rPr lang="en-US" dirty="0" err="1"/>
              <a:t>x’y’z’w</a:t>
            </a:r>
            <a:r>
              <a:rPr lang="en-US" dirty="0"/>
              <a:t>’ + </a:t>
            </a:r>
            <a:r>
              <a:rPr lang="en-US" dirty="0" err="1"/>
              <a:t>x’y’zw</a:t>
            </a:r>
            <a:r>
              <a:rPr lang="en-US" dirty="0"/>
              <a:t>’ + </a:t>
            </a:r>
            <a:r>
              <a:rPr lang="en-US" dirty="0" err="1"/>
              <a:t>x’y’zw</a:t>
            </a:r>
            <a:r>
              <a:rPr lang="en-US" dirty="0"/>
              <a:t> + </a:t>
            </a:r>
            <a:r>
              <a:rPr lang="en-US" dirty="0" err="1"/>
              <a:t>x’yz’w</a:t>
            </a:r>
            <a:r>
              <a:rPr lang="en-US" dirty="0"/>
              <a:t> + </a:t>
            </a:r>
            <a:r>
              <a:rPr lang="en-US" dirty="0" err="1"/>
              <a:t>x’yzw</a:t>
            </a:r>
            <a:r>
              <a:rPr lang="en-US" dirty="0"/>
              <a:t>’ + </a:t>
            </a:r>
            <a:r>
              <a:rPr lang="en-US" dirty="0" err="1"/>
              <a:t>x’yzw</a:t>
            </a:r>
            <a:r>
              <a:rPr lang="en-US" dirty="0"/>
              <a:t> + </a:t>
            </a:r>
            <a:r>
              <a:rPr lang="en-US" dirty="0" err="1"/>
              <a:t>xy’z’w</a:t>
            </a:r>
            <a:r>
              <a:rPr lang="en-US" dirty="0"/>
              <a:t>’ + </a:t>
            </a:r>
            <a:r>
              <a:rPr lang="en-US" dirty="0" err="1"/>
              <a:t>xy’z’w</a:t>
            </a:r>
            <a:endParaRPr lang="fa-IR" dirty="0"/>
          </a:p>
          <a:p>
            <a:pPr marL="0" indent="0" algn="r" rtl="1">
              <a:buNone/>
            </a:pPr>
            <a:r>
              <a:rPr lang="fa-IR" dirty="0"/>
              <a:t>پیاده سازی این تابع با استفاده از گیت های منطقی و بدون ساده سازی بسیار زمان بر ، با هزینه ی زیاد و مایل به خطا در هنگام پیاده سازی است ، اما با استفاده از مینیمم سازی به تابع زیر خواهیم رسید:</a:t>
            </a:r>
          </a:p>
          <a:p>
            <a:pPr marL="0" indent="0" rtl="1">
              <a:buNone/>
            </a:pPr>
            <a:r>
              <a:rPr lang="en-US" dirty="0"/>
              <a:t>F(</a:t>
            </a:r>
            <a:r>
              <a:rPr lang="en-US" dirty="0" err="1"/>
              <a:t>x,y,z,w</a:t>
            </a:r>
            <a:r>
              <a:rPr lang="en-US" dirty="0"/>
              <a:t>)=</a:t>
            </a:r>
            <a:r>
              <a:rPr lang="en-US" dirty="0" err="1"/>
              <a:t>x’z</a:t>
            </a:r>
            <a:r>
              <a:rPr lang="en-US" dirty="0"/>
              <a:t> + </a:t>
            </a:r>
            <a:r>
              <a:rPr lang="en-US" dirty="0" err="1"/>
              <a:t>x’y’w</a:t>
            </a:r>
            <a:r>
              <a:rPr lang="en-US" dirty="0"/>
              <a:t>’ + </a:t>
            </a:r>
            <a:r>
              <a:rPr lang="en-US" dirty="0" err="1"/>
              <a:t>x’yw</a:t>
            </a:r>
            <a:r>
              <a:rPr lang="en-US" dirty="0"/>
              <a:t> + </a:t>
            </a:r>
            <a:r>
              <a:rPr lang="en-US" dirty="0" err="1"/>
              <a:t>xy’z</a:t>
            </a:r>
            <a:r>
              <a:rPr lang="en-US" dirty="0"/>
              <a:t>’</a:t>
            </a:r>
          </a:p>
          <a:p>
            <a:pPr marL="0" indent="0" algn="r" rtl="1">
              <a:buNone/>
            </a:pPr>
            <a:r>
              <a:rPr lang="fa-IR" dirty="0"/>
              <a:t>که بسیاره برای پیاده سازی راحت تر و بهینه تر است.</a:t>
            </a:r>
          </a:p>
        </p:txBody>
      </p:sp>
    </p:spTree>
    <p:extLst>
      <p:ext uri="{BB962C8B-B14F-4D97-AF65-F5344CB8AC3E}">
        <p14:creationId xmlns:p14="http://schemas.microsoft.com/office/powerpoint/2010/main" val="1815330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CE10-8C10-4C90-AEE9-E4601F756719}"/>
              </a:ext>
            </a:extLst>
          </p:cNvPr>
          <p:cNvSpPr>
            <a:spLocks noGrp="1"/>
          </p:cNvSpPr>
          <p:nvPr>
            <p:ph type="title"/>
          </p:nvPr>
        </p:nvSpPr>
        <p:spPr/>
        <p:txBody>
          <a:bodyPr/>
          <a:lstStyle/>
          <a:p>
            <a:r>
              <a:rPr lang="en-US" dirty="0"/>
              <a:t>7 segment display</a:t>
            </a:r>
          </a:p>
        </p:txBody>
      </p:sp>
      <p:pic>
        <p:nvPicPr>
          <p:cNvPr id="6" name="Content Placeholder 5">
            <a:extLst>
              <a:ext uri="{FF2B5EF4-FFF2-40B4-BE49-F238E27FC236}">
                <a16:creationId xmlns:a16="http://schemas.microsoft.com/office/drawing/2014/main" id="{88451A02-5C9B-4603-8532-96614F1718F2}"/>
              </a:ext>
            </a:extLst>
          </p:cNvPr>
          <p:cNvPicPr>
            <a:picLocks noGrp="1" noChangeAspect="1"/>
          </p:cNvPicPr>
          <p:nvPr>
            <p:ph sz="half" idx="1"/>
          </p:nvPr>
        </p:nvPicPr>
        <p:blipFill>
          <a:blip r:embed="rId2"/>
          <a:stretch>
            <a:fillRect/>
          </a:stretch>
        </p:blipFill>
        <p:spPr>
          <a:xfrm>
            <a:off x="1721433" y="1846263"/>
            <a:ext cx="3689771" cy="4022725"/>
          </a:xfrm>
        </p:spPr>
      </p:pic>
      <p:sp>
        <p:nvSpPr>
          <p:cNvPr id="4" name="Content Placeholder 3">
            <a:extLst>
              <a:ext uri="{FF2B5EF4-FFF2-40B4-BE49-F238E27FC236}">
                <a16:creationId xmlns:a16="http://schemas.microsoft.com/office/drawing/2014/main" id="{653F9B5B-9EC0-4EF2-9EE5-D01416CFEFBE}"/>
              </a:ext>
            </a:extLst>
          </p:cNvPr>
          <p:cNvSpPr>
            <a:spLocks noGrp="1"/>
          </p:cNvSpPr>
          <p:nvPr>
            <p:ph sz="half" idx="2"/>
          </p:nvPr>
        </p:nvSpPr>
        <p:spPr>
          <a:xfrm>
            <a:off x="5650523" y="1845735"/>
            <a:ext cx="5505157" cy="4023360"/>
          </a:xfrm>
        </p:spPr>
        <p:txBody>
          <a:bodyPr/>
          <a:lstStyle/>
          <a:p>
            <a:pPr algn="r" rtl="1"/>
            <a:r>
              <a:rPr lang="fa-IR" dirty="0"/>
              <a:t>مدار روبرو تابع </a:t>
            </a:r>
            <a:r>
              <a:rPr lang="en-US" dirty="0"/>
              <a:t>A</a:t>
            </a:r>
            <a:r>
              <a:rPr lang="fa-IR" dirty="0"/>
              <a:t> را نمایش میدهد.</a:t>
            </a:r>
          </a:p>
          <a:p>
            <a:pPr algn="r" rtl="1"/>
            <a:r>
              <a:rPr lang="fa-IR" dirty="0"/>
              <a:t>مشاهده میشود که برای ساخت این مدار باید از 8 گیت </a:t>
            </a:r>
            <a:r>
              <a:rPr lang="en-US" dirty="0"/>
              <a:t>AND</a:t>
            </a:r>
            <a:r>
              <a:rPr lang="fa-IR" dirty="0"/>
              <a:t> چهار ورودی و یک گیت </a:t>
            </a:r>
            <a:r>
              <a:rPr lang="en-US" dirty="0"/>
              <a:t>OR</a:t>
            </a:r>
            <a:r>
              <a:rPr lang="fa-IR" dirty="0"/>
              <a:t> با 8 ورودی داریم.</a:t>
            </a:r>
          </a:p>
          <a:p>
            <a:pPr algn="r" rtl="1"/>
            <a:r>
              <a:rPr lang="fa-IR" dirty="0"/>
              <a:t>تابع بولی این مدار هم به صورت زیر است</a:t>
            </a:r>
          </a:p>
          <a:p>
            <a:pPr algn="r" rtl="1"/>
            <a:r>
              <a:rPr lang="en-US" sz="1800" dirty="0"/>
              <a:t>F(</a:t>
            </a:r>
            <a:r>
              <a:rPr lang="en-US" sz="1800" dirty="0" err="1"/>
              <a:t>x,y,z,w</a:t>
            </a:r>
            <a:r>
              <a:rPr lang="en-US" sz="1800" dirty="0"/>
              <a:t>)=</a:t>
            </a:r>
            <a:r>
              <a:rPr lang="en-US" sz="1800" dirty="0" err="1"/>
              <a:t>x’y’z’w</a:t>
            </a:r>
            <a:r>
              <a:rPr lang="en-US" sz="1800" dirty="0"/>
              <a:t>’ + </a:t>
            </a:r>
            <a:r>
              <a:rPr lang="en-US" sz="1800" dirty="0" err="1"/>
              <a:t>x’y’zw</a:t>
            </a:r>
            <a:r>
              <a:rPr lang="en-US" sz="1800" dirty="0"/>
              <a:t>’ + </a:t>
            </a:r>
            <a:r>
              <a:rPr lang="en-US" sz="1800" dirty="0" err="1"/>
              <a:t>x’y’zw</a:t>
            </a:r>
            <a:r>
              <a:rPr lang="en-US" sz="1800" dirty="0"/>
              <a:t> + </a:t>
            </a:r>
            <a:r>
              <a:rPr lang="en-US" sz="1800" dirty="0" err="1"/>
              <a:t>x’yz’w</a:t>
            </a:r>
            <a:r>
              <a:rPr lang="en-US" sz="1800" dirty="0"/>
              <a:t> + </a:t>
            </a:r>
            <a:r>
              <a:rPr lang="en-US" sz="1800" dirty="0" err="1"/>
              <a:t>x’yzw</a:t>
            </a:r>
            <a:r>
              <a:rPr lang="en-US" sz="1800" dirty="0"/>
              <a:t>’ + </a:t>
            </a:r>
            <a:r>
              <a:rPr lang="en-US" sz="1800" dirty="0" err="1"/>
              <a:t>x’yzw</a:t>
            </a:r>
            <a:r>
              <a:rPr lang="en-US" sz="1800" dirty="0"/>
              <a:t> + </a:t>
            </a:r>
            <a:r>
              <a:rPr lang="en-US" sz="1800" dirty="0" err="1"/>
              <a:t>xy’z’w</a:t>
            </a:r>
            <a:r>
              <a:rPr lang="en-US" sz="1800" dirty="0"/>
              <a:t>’ + </a:t>
            </a:r>
            <a:r>
              <a:rPr lang="en-US" sz="1800" dirty="0" err="1"/>
              <a:t>xy’z’w</a:t>
            </a:r>
            <a:endParaRPr lang="fa-IR" sz="1800" dirty="0"/>
          </a:p>
          <a:p>
            <a:pPr algn="r" rtl="1"/>
            <a:endParaRPr lang="fa-IR" dirty="0"/>
          </a:p>
        </p:txBody>
      </p:sp>
    </p:spTree>
    <p:extLst>
      <p:ext uri="{BB962C8B-B14F-4D97-AF65-F5344CB8AC3E}">
        <p14:creationId xmlns:p14="http://schemas.microsoft.com/office/powerpoint/2010/main" val="1080576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CE10-8C10-4C90-AEE9-E4601F756719}"/>
              </a:ext>
            </a:extLst>
          </p:cNvPr>
          <p:cNvSpPr>
            <a:spLocks noGrp="1"/>
          </p:cNvSpPr>
          <p:nvPr>
            <p:ph type="title"/>
          </p:nvPr>
        </p:nvSpPr>
        <p:spPr/>
        <p:txBody>
          <a:bodyPr/>
          <a:lstStyle/>
          <a:p>
            <a:r>
              <a:rPr lang="en-US" dirty="0"/>
              <a:t>7 segment display</a:t>
            </a:r>
          </a:p>
        </p:txBody>
      </p:sp>
      <p:sp>
        <p:nvSpPr>
          <p:cNvPr id="4" name="Content Placeholder 3">
            <a:extLst>
              <a:ext uri="{FF2B5EF4-FFF2-40B4-BE49-F238E27FC236}">
                <a16:creationId xmlns:a16="http://schemas.microsoft.com/office/drawing/2014/main" id="{653F9B5B-9EC0-4EF2-9EE5-D01416CFEFBE}"/>
              </a:ext>
            </a:extLst>
          </p:cNvPr>
          <p:cNvSpPr>
            <a:spLocks noGrp="1"/>
          </p:cNvSpPr>
          <p:nvPr>
            <p:ph sz="half" idx="2"/>
          </p:nvPr>
        </p:nvSpPr>
        <p:spPr>
          <a:xfrm>
            <a:off x="5650523" y="1845735"/>
            <a:ext cx="5505157" cy="4023360"/>
          </a:xfrm>
        </p:spPr>
        <p:txBody>
          <a:bodyPr/>
          <a:lstStyle/>
          <a:p>
            <a:pPr algn="r" rtl="1"/>
            <a:r>
              <a:rPr lang="fa-IR" dirty="0"/>
              <a:t>مدار روبرو نیز تابع </a:t>
            </a:r>
            <a:r>
              <a:rPr lang="en-US" dirty="0"/>
              <a:t>A</a:t>
            </a:r>
            <a:r>
              <a:rPr lang="fa-IR" dirty="0"/>
              <a:t> را نمایش میدهد.</a:t>
            </a:r>
          </a:p>
          <a:p>
            <a:pPr algn="r" rtl="1"/>
            <a:r>
              <a:rPr lang="fa-IR" dirty="0"/>
              <a:t>مشاهده میشود که برای ساخت این مدار باید از 3 گیت </a:t>
            </a:r>
            <a:r>
              <a:rPr lang="en-US" dirty="0"/>
              <a:t>AND</a:t>
            </a:r>
            <a:r>
              <a:rPr lang="fa-IR" dirty="0"/>
              <a:t> سه ورودی و 1 گیت </a:t>
            </a:r>
            <a:r>
              <a:rPr lang="en-US" dirty="0"/>
              <a:t>AND</a:t>
            </a:r>
            <a:r>
              <a:rPr lang="fa-IR" dirty="0"/>
              <a:t> با دو ورودی و یک گیت </a:t>
            </a:r>
            <a:r>
              <a:rPr lang="en-US" dirty="0"/>
              <a:t>OR</a:t>
            </a:r>
            <a:r>
              <a:rPr lang="fa-IR" dirty="0"/>
              <a:t> با 4 ورودی داریم.</a:t>
            </a:r>
          </a:p>
          <a:p>
            <a:pPr algn="r" rtl="1"/>
            <a:r>
              <a:rPr lang="fa-IR" dirty="0"/>
              <a:t>تابع بولی این مدار هم به صورت زیر است</a:t>
            </a:r>
          </a:p>
          <a:p>
            <a:pPr marL="0" indent="0" rtl="1">
              <a:buNone/>
            </a:pPr>
            <a:r>
              <a:rPr lang="en-US" sz="1800" dirty="0"/>
              <a:t>F(</a:t>
            </a:r>
            <a:r>
              <a:rPr lang="en-US" sz="1800" dirty="0" err="1"/>
              <a:t>x,y,z,w</a:t>
            </a:r>
            <a:r>
              <a:rPr lang="en-US" sz="1800" dirty="0"/>
              <a:t>)=</a:t>
            </a:r>
            <a:r>
              <a:rPr lang="en-US" sz="1800" dirty="0" err="1"/>
              <a:t>x’z</a:t>
            </a:r>
            <a:r>
              <a:rPr lang="en-US" sz="1800" dirty="0"/>
              <a:t> + </a:t>
            </a:r>
            <a:r>
              <a:rPr lang="en-US" sz="1800" dirty="0" err="1"/>
              <a:t>x’y’w</a:t>
            </a:r>
            <a:r>
              <a:rPr lang="en-US" sz="1800" dirty="0"/>
              <a:t>’ + </a:t>
            </a:r>
            <a:r>
              <a:rPr lang="en-US" sz="1800" dirty="0" err="1"/>
              <a:t>x’yw</a:t>
            </a:r>
            <a:r>
              <a:rPr lang="en-US" sz="1800" dirty="0"/>
              <a:t> + </a:t>
            </a:r>
            <a:r>
              <a:rPr lang="en-US" sz="1800" dirty="0" err="1"/>
              <a:t>xy’z</a:t>
            </a:r>
            <a:r>
              <a:rPr lang="en-US" sz="1800" dirty="0"/>
              <a:t>’</a:t>
            </a:r>
          </a:p>
          <a:p>
            <a:pPr algn="r" rtl="1"/>
            <a:endParaRPr lang="fa-IR" dirty="0"/>
          </a:p>
        </p:txBody>
      </p:sp>
      <p:pic>
        <p:nvPicPr>
          <p:cNvPr id="10" name="Content Placeholder 9">
            <a:extLst>
              <a:ext uri="{FF2B5EF4-FFF2-40B4-BE49-F238E27FC236}">
                <a16:creationId xmlns:a16="http://schemas.microsoft.com/office/drawing/2014/main" id="{05D9AA63-A22D-47A1-9910-082F74827614}"/>
              </a:ext>
            </a:extLst>
          </p:cNvPr>
          <p:cNvPicPr>
            <a:picLocks noGrp="1" noChangeAspect="1"/>
          </p:cNvPicPr>
          <p:nvPr>
            <p:ph sz="half" idx="1"/>
          </p:nvPr>
        </p:nvPicPr>
        <p:blipFill>
          <a:blip r:embed="rId2"/>
          <a:stretch>
            <a:fillRect/>
          </a:stretch>
        </p:blipFill>
        <p:spPr>
          <a:xfrm>
            <a:off x="1096963" y="1949892"/>
            <a:ext cx="4397252" cy="3815466"/>
          </a:xfrm>
        </p:spPr>
      </p:pic>
    </p:spTree>
    <p:extLst>
      <p:ext uri="{BB962C8B-B14F-4D97-AF65-F5344CB8AC3E}">
        <p14:creationId xmlns:p14="http://schemas.microsoft.com/office/powerpoint/2010/main" val="3425361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6058-1081-4914-AA23-22C2C998F34C}"/>
              </a:ext>
            </a:extLst>
          </p:cNvPr>
          <p:cNvSpPr>
            <a:spLocks noGrp="1"/>
          </p:cNvSpPr>
          <p:nvPr>
            <p:ph type="title"/>
          </p:nvPr>
        </p:nvSpPr>
        <p:spPr/>
        <p:txBody>
          <a:bodyPr/>
          <a:lstStyle/>
          <a:p>
            <a:r>
              <a:rPr lang="en-US" b="0" i="0" dirty="0">
                <a:solidFill>
                  <a:srgbClr val="202122"/>
                </a:solidFill>
                <a:effectLst/>
                <a:latin typeface=".Arabic UI Text"/>
              </a:rPr>
              <a:t>Karnaugh map</a:t>
            </a:r>
            <a:endParaRPr lang="en-US" dirty="0"/>
          </a:p>
        </p:txBody>
      </p:sp>
      <p:sp>
        <p:nvSpPr>
          <p:cNvPr id="3" name="Content Placeholder 2">
            <a:extLst>
              <a:ext uri="{FF2B5EF4-FFF2-40B4-BE49-F238E27FC236}">
                <a16:creationId xmlns:a16="http://schemas.microsoft.com/office/drawing/2014/main" id="{3ED170CF-B877-461D-9F5F-546BCF23FF24}"/>
              </a:ext>
            </a:extLst>
          </p:cNvPr>
          <p:cNvSpPr>
            <a:spLocks noGrp="1"/>
          </p:cNvSpPr>
          <p:nvPr>
            <p:ph idx="1"/>
          </p:nvPr>
        </p:nvSpPr>
        <p:spPr/>
        <p:txBody>
          <a:bodyPr/>
          <a:lstStyle/>
          <a:p>
            <a:pPr marL="0" indent="0" algn="r" rtl="1">
              <a:buNone/>
            </a:pPr>
            <a:r>
              <a:rPr lang="fa-IR" dirty="0"/>
              <a:t>جدول کارنو (به اختصار </a:t>
            </a:r>
            <a:r>
              <a:rPr lang="en-US" dirty="0"/>
              <a:t>KM</a:t>
            </a:r>
            <a:r>
              <a:rPr lang="fa-IR" dirty="0"/>
              <a:t> یا </a:t>
            </a:r>
            <a:r>
              <a:rPr lang="en-US" dirty="0"/>
              <a:t>K-map</a:t>
            </a:r>
            <a:r>
              <a:rPr lang="fa-IR" dirty="0"/>
              <a:t>)</a:t>
            </a:r>
            <a:r>
              <a:rPr lang="en-US" dirty="0"/>
              <a:t> </a:t>
            </a:r>
            <a:r>
              <a:rPr lang="fa-IR" dirty="0"/>
              <a:t>روشی است برای ساده‌سازی توابع جبر بولی که به وسیلهٔ موریس کارنو در سال ۱۹۵۳ ارائه شد.</a:t>
            </a:r>
            <a:endParaRPr lang="en-US" dirty="0"/>
          </a:p>
          <a:p>
            <a:pPr marL="0" indent="0" algn="r" rtl="1">
              <a:buNone/>
            </a:pPr>
            <a:r>
              <a:rPr lang="fa-IR" dirty="0"/>
              <a:t>جدول کارنو نموداری از مربع‌ها است که هر مربع یک مینترم را نمایش می‌دهد. به کمک این مربع‌ها می‌توان یک تابع بول را نمایش داد. جدول کارنو به چند حالت مختلف دو، سه، چهار و گاهی پنج متغیره نمایش می‌یابد. جدول کارنوی </a:t>
            </a:r>
            <a:r>
              <a:rPr lang="en-US" dirty="0"/>
              <a:t>n </a:t>
            </a:r>
            <a:r>
              <a:rPr lang="fa-IR" dirty="0"/>
              <a:t>متغیره، دارای </a:t>
            </a:r>
            <a:r>
              <a:rPr lang="en-US" dirty="0"/>
              <a:t>2^n</a:t>
            </a:r>
            <a:r>
              <a:rPr lang="fa-IR" dirty="0"/>
              <a:t> خانه است که هر خانه یک مینترم را نمایش می‌دهد. بعد از اینکه مینترم‌های یک تابع را در جدول کارنو علامت‌گذاری کردیم، می‌توانیم مربع‌های همجوار را با هم ساده کنیم.</a:t>
            </a:r>
            <a:endParaRPr lang="en-US" dirty="0"/>
          </a:p>
        </p:txBody>
      </p:sp>
    </p:spTree>
    <p:extLst>
      <p:ext uri="{BB962C8B-B14F-4D97-AF65-F5344CB8AC3E}">
        <p14:creationId xmlns:p14="http://schemas.microsoft.com/office/powerpoint/2010/main" val="4139221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FA4F-EBBE-401F-AA78-56C8F4E8E008}"/>
              </a:ext>
            </a:extLst>
          </p:cNvPr>
          <p:cNvSpPr>
            <a:spLocks noGrp="1"/>
          </p:cNvSpPr>
          <p:nvPr>
            <p:ph type="title"/>
          </p:nvPr>
        </p:nvSpPr>
        <p:spPr/>
        <p:txBody>
          <a:bodyPr>
            <a:normAutofit/>
          </a:bodyPr>
          <a:lstStyle/>
          <a:p>
            <a:pPr algn="r"/>
            <a:r>
              <a:rPr lang="fa-IR" sz="2800" i="0" dirty="0">
                <a:solidFill>
                  <a:srgbClr val="202122"/>
                </a:solidFill>
                <a:effectLst/>
                <a:latin typeface=".Arabic UI Text"/>
              </a:rPr>
              <a:t>در شکل زیر یک نقشه ۴ متغیره که ۱۶ مربع یا خانه دارد نمایش داده شده‌است:</a:t>
            </a:r>
            <a:endParaRPr lang="en-US" sz="2800" dirty="0"/>
          </a:p>
        </p:txBody>
      </p:sp>
      <p:pic>
        <p:nvPicPr>
          <p:cNvPr id="5" name="Content Placeholder 4">
            <a:extLst>
              <a:ext uri="{FF2B5EF4-FFF2-40B4-BE49-F238E27FC236}">
                <a16:creationId xmlns:a16="http://schemas.microsoft.com/office/drawing/2014/main" id="{35C3C6B8-9C77-4172-846A-BF450DF6530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3892" y="1846263"/>
            <a:ext cx="6704541" cy="4022725"/>
          </a:xfrm>
        </p:spPr>
      </p:pic>
    </p:spTree>
    <p:extLst>
      <p:ext uri="{BB962C8B-B14F-4D97-AF65-F5344CB8AC3E}">
        <p14:creationId xmlns:p14="http://schemas.microsoft.com/office/powerpoint/2010/main" val="2965132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A0FE-998E-4966-A532-16C0FFC6D8F5}"/>
              </a:ext>
            </a:extLst>
          </p:cNvPr>
          <p:cNvSpPr>
            <a:spLocks noGrp="1"/>
          </p:cNvSpPr>
          <p:nvPr>
            <p:ph type="title"/>
          </p:nvPr>
        </p:nvSpPr>
        <p:spPr/>
        <p:txBody>
          <a:bodyPr>
            <a:normAutofit/>
          </a:bodyPr>
          <a:lstStyle/>
          <a:p>
            <a:pPr algn="r" rtl="1"/>
            <a:r>
              <a:rPr lang="fa-IR" sz="3600" i="0" dirty="0">
                <a:solidFill>
                  <a:srgbClr val="202122"/>
                </a:solidFill>
                <a:effectLst/>
                <a:latin typeface=".Arabic UI Text"/>
              </a:rPr>
              <a:t>مثال زیر یک تابع ساده نشده جبر بول را با متغیرهای بولی </a:t>
            </a:r>
            <a:r>
              <a:rPr lang="en-US" sz="3600" i="0" dirty="0">
                <a:solidFill>
                  <a:srgbClr val="202122"/>
                </a:solidFill>
                <a:effectLst/>
                <a:latin typeface=".Arabic UI Text"/>
              </a:rPr>
              <a:t>A,B،C,D </a:t>
            </a:r>
            <a:r>
              <a:rPr lang="fa-IR" sz="3600" i="0" dirty="0">
                <a:solidFill>
                  <a:srgbClr val="202122"/>
                </a:solidFill>
                <a:effectLst/>
                <a:latin typeface=".Arabic UI Text"/>
              </a:rPr>
              <a:t>نشان می‌دهد.</a:t>
            </a:r>
            <a:endParaRPr lang="en-US" sz="3600" dirty="0"/>
          </a:p>
        </p:txBody>
      </p:sp>
      <mc:AlternateContent xmlns:mc="http://schemas.openxmlformats.org/markup-compatibility/2006" xmlns:a14="http://schemas.microsoft.com/office/drawing/2010/main">
        <mc:Choice Requires="a14">
          <p:sp>
            <p:nvSpPr>
              <p:cNvPr id="5" name="AutoShape 4" descr="{\displaystyle f(A,B,C,D)=\sum _{}(6,8,9,10,11,12,13,14)}">
                <a:extLst>
                  <a:ext uri="{FF2B5EF4-FFF2-40B4-BE49-F238E27FC236}">
                    <a16:creationId xmlns:a16="http://schemas.microsoft.com/office/drawing/2014/main" id="{ED3CD587-0655-44D2-8D30-553BAEF119DC}"/>
                  </a:ext>
                </a:extLst>
              </p:cNvPr>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F(A,B,C,D)=</a:t>
                </a:r>
                <a14:m>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m:t>
                        </m:r>
                        <m:r>
                          <a:rPr lang="en-US" b="0" i="1" smtClean="0">
                            <a:latin typeface="Cambria Math" panose="02040503050406030204" pitchFamily="18" charset="0"/>
                          </a:rPr>
                          <m:t>11</m:t>
                        </m:r>
                        <m:r>
                          <a:rPr lang="en-US" b="0" i="1" smtClean="0">
                            <a:latin typeface="Cambria Math" panose="02040503050406030204" pitchFamily="18" charset="0"/>
                          </a:rPr>
                          <m:t>,</m:t>
                        </m:r>
                      </m:e>
                    </m:nary>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13</m:t>
                    </m:r>
                    <m:r>
                      <a:rPr lang="en-US" b="0" i="1" smtClean="0">
                        <a:latin typeface="Cambria Math" panose="02040503050406030204" pitchFamily="18" charset="0"/>
                      </a:rPr>
                      <m:t>,</m:t>
                    </m:r>
                    <m:r>
                      <a:rPr lang="en-US" b="0" i="1" smtClean="0">
                        <a:latin typeface="Cambria Math" panose="02040503050406030204" pitchFamily="18" charset="0"/>
                      </a:rPr>
                      <m:t>14</m:t>
                    </m:r>
                    <m:r>
                      <a:rPr lang="en-US" b="0" i="1" smtClean="0">
                        <a:latin typeface="Cambria Math" panose="02040503050406030204" pitchFamily="18" charset="0"/>
                      </a:rPr>
                      <m:t>)</m:t>
                    </m:r>
                  </m:oMath>
                </a14:m>
                <a:endParaRPr lang="en-US" b="0" dirty="0"/>
              </a:p>
              <a:p>
                <a:endParaRPr lang="en-US" dirty="0"/>
              </a:p>
            </p:txBody>
          </p:sp>
        </mc:Choice>
        <mc:Fallback xmlns="">
          <p:sp>
            <p:nvSpPr>
              <p:cNvPr id="5" name="AutoShape 4" descr="{\displaystyle f(A,B,C,D)=\sum _{}(6,8,9,10,11,12,13,14)}">
                <a:extLst>
                  <a:ext uri="{FF2B5EF4-FFF2-40B4-BE49-F238E27FC236}">
                    <a16:creationId xmlns:a16="http://schemas.microsoft.com/office/drawing/2014/main" id="{ED3CD587-0655-44D2-8D30-553BAEF119DC}"/>
                  </a:ext>
                </a:extLst>
              </p:cNvPr>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l="-1043" t="-2241"/>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pic>
        <p:nvPicPr>
          <p:cNvPr id="7" name="Picture 6">
            <a:extLst>
              <a:ext uri="{FF2B5EF4-FFF2-40B4-BE49-F238E27FC236}">
                <a16:creationId xmlns:a16="http://schemas.microsoft.com/office/drawing/2014/main" id="{EDECF8EE-0AE1-427A-93A7-D94A03A13A58}"/>
              </a:ext>
            </a:extLst>
          </p:cNvPr>
          <p:cNvPicPr>
            <a:picLocks noChangeAspect="1"/>
          </p:cNvPicPr>
          <p:nvPr/>
        </p:nvPicPr>
        <p:blipFill>
          <a:blip r:embed="rId3"/>
          <a:stretch>
            <a:fillRect/>
          </a:stretch>
        </p:blipFill>
        <p:spPr>
          <a:xfrm>
            <a:off x="6966078" y="1965383"/>
            <a:ext cx="4031456" cy="4071821"/>
          </a:xfrm>
          <a:prstGeom prst="rect">
            <a:avLst/>
          </a:prstGeom>
        </p:spPr>
      </p:pic>
    </p:spTree>
    <p:extLst>
      <p:ext uri="{BB962C8B-B14F-4D97-AF65-F5344CB8AC3E}">
        <p14:creationId xmlns:p14="http://schemas.microsoft.com/office/powerpoint/2010/main" val="71066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CD3C-DE99-4D5A-8F87-3179186D62D7}"/>
              </a:ext>
            </a:extLst>
          </p:cNvPr>
          <p:cNvSpPr>
            <a:spLocks noGrp="1"/>
          </p:cNvSpPr>
          <p:nvPr>
            <p:ph type="title"/>
          </p:nvPr>
        </p:nvSpPr>
        <p:spPr/>
        <p:txBody>
          <a:bodyPr/>
          <a:lstStyle/>
          <a:p>
            <a:pPr algn="r"/>
            <a:r>
              <a:rPr lang="fa-IR" dirty="0"/>
              <a:t>اصول جبر بول</a:t>
            </a:r>
            <a:endParaRPr lang="en-US" dirty="0"/>
          </a:p>
        </p:txBody>
      </p:sp>
      <p:sp>
        <p:nvSpPr>
          <p:cNvPr id="3" name="Content Placeholder 2">
            <a:extLst>
              <a:ext uri="{FF2B5EF4-FFF2-40B4-BE49-F238E27FC236}">
                <a16:creationId xmlns:a16="http://schemas.microsoft.com/office/drawing/2014/main" id="{E9C65D79-2089-4CB6-926F-93C767766537}"/>
              </a:ext>
            </a:extLst>
          </p:cNvPr>
          <p:cNvSpPr>
            <a:spLocks noGrp="1"/>
          </p:cNvSpPr>
          <p:nvPr>
            <p:ph idx="1"/>
          </p:nvPr>
        </p:nvSpPr>
        <p:spPr/>
        <p:txBody>
          <a:bodyPr/>
          <a:lstStyle/>
          <a:p>
            <a:pPr marL="0" indent="0" algn="r" rtl="1">
              <a:buNone/>
            </a:pPr>
            <a:r>
              <a:rPr lang="fa-IR" dirty="0"/>
              <a:t>جبر بول، یک ساختار جبری است که با عناصر مجموعه </a:t>
            </a:r>
            <a:r>
              <a:rPr lang="en-US" dirty="0"/>
              <a:t>B</a:t>
            </a:r>
            <a:r>
              <a:rPr lang="fa-IR" dirty="0"/>
              <a:t> و همراه با عملگرهای </a:t>
            </a:r>
            <a:r>
              <a:rPr lang="en-US" dirty="0"/>
              <a:t>+</a:t>
            </a:r>
            <a:r>
              <a:rPr lang="fa-IR" dirty="0"/>
              <a:t> و . تعریف میشود. اصول جبر بول عبارتند از:</a:t>
            </a:r>
          </a:p>
          <a:p>
            <a:pPr algn="r" rtl="1"/>
            <a:r>
              <a:rPr lang="fa-IR" dirty="0"/>
              <a:t>مجموعه ی </a:t>
            </a:r>
            <a:r>
              <a:rPr lang="en-US" dirty="0"/>
              <a:t>B</a:t>
            </a:r>
            <a:r>
              <a:rPr lang="fa-IR" dirty="0"/>
              <a:t> نسبت به عملگر + بسته است. یعنی اگر دو مقدار را با هم جمع کنیم، نتیجه عضوی از مجموعه </a:t>
            </a:r>
            <a:r>
              <a:rPr lang="en-US" dirty="0"/>
              <a:t>B</a:t>
            </a:r>
            <a:r>
              <a:rPr lang="fa-IR" dirty="0"/>
              <a:t> است.</a:t>
            </a:r>
          </a:p>
          <a:p>
            <a:pPr algn="r" rtl="1"/>
            <a:r>
              <a:rPr lang="fa-IR" dirty="0"/>
              <a:t>مجموعه ی </a:t>
            </a:r>
            <a:r>
              <a:rPr lang="en-US" dirty="0"/>
              <a:t>B</a:t>
            </a:r>
            <a:r>
              <a:rPr lang="fa-IR" dirty="0"/>
              <a:t> نسبت به عملگر . بسته است. یعنی اگر دو مقدار را در هم ضرب کنیم، نتیجه عضوی از مجموعه </a:t>
            </a:r>
            <a:r>
              <a:rPr lang="en-US" dirty="0"/>
              <a:t>B</a:t>
            </a:r>
            <a:r>
              <a:rPr lang="fa-IR" dirty="0"/>
              <a:t> است.</a:t>
            </a:r>
          </a:p>
          <a:p>
            <a:pPr algn="r" rtl="1"/>
            <a:r>
              <a:rPr lang="fa-IR" dirty="0"/>
              <a:t>عنصر خنثی در مجموعه برای عملگر + برابر با 0 است یعنی </a:t>
            </a:r>
            <a:r>
              <a:rPr lang="en-US" dirty="0"/>
              <a:t>x + 0 = 0 + x = x</a:t>
            </a:r>
          </a:p>
          <a:p>
            <a:pPr algn="r" rtl="1"/>
            <a:r>
              <a:rPr lang="fa-IR" dirty="0"/>
              <a:t>عنصر خنثی در مجموعه برای عملگر </a:t>
            </a:r>
            <a:r>
              <a:rPr lang="en-US" dirty="0"/>
              <a:t>.</a:t>
            </a:r>
            <a:r>
              <a:rPr lang="fa-IR" dirty="0"/>
              <a:t> برابر با </a:t>
            </a:r>
            <a:r>
              <a:rPr lang="en-US" dirty="0"/>
              <a:t>1</a:t>
            </a:r>
            <a:r>
              <a:rPr lang="fa-IR" dirty="0"/>
              <a:t> است یعنی </a:t>
            </a:r>
            <a:r>
              <a:rPr lang="en-US" dirty="0"/>
              <a:t>x.1 = 1.x = x</a:t>
            </a:r>
          </a:p>
          <a:p>
            <a:pPr algn="r" rtl="1"/>
            <a:endParaRPr lang="en-US" dirty="0"/>
          </a:p>
        </p:txBody>
      </p:sp>
    </p:spTree>
    <p:extLst>
      <p:ext uri="{BB962C8B-B14F-4D97-AF65-F5344CB8AC3E}">
        <p14:creationId xmlns:p14="http://schemas.microsoft.com/office/powerpoint/2010/main" val="3474898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CAF5-D9BA-4AEC-8B1A-6FF6970EC28D}"/>
              </a:ext>
            </a:extLst>
          </p:cNvPr>
          <p:cNvSpPr>
            <a:spLocks noGrp="1"/>
          </p:cNvSpPr>
          <p:nvPr>
            <p:ph type="title"/>
          </p:nvPr>
        </p:nvSpPr>
        <p:spPr>
          <a:xfrm>
            <a:off x="838200" y="5087954"/>
            <a:ext cx="10515600" cy="1325563"/>
          </a:xfrm>
        </p:spPr>
        <p:txBody>
          <a:bodyPr/>
          <a:lstStyle/>
          <a:p>
            <a:r>
              <a:rPr lang="en-US" dirty="0"/>
              <a:t>F(A,B,C,D)= </a:t>
            </a:r>
            <a:r>
              <a:rPr lang="en-US" dirty="0">
                <a:solidFill>
                  <a:srgbClr val="7030A0"/>
                </a:solidFill>
              </a:rPr>
              <a:t>AC’ </a:t>
            </a:r>
            <a:r>
              <a:rPr lang="en-US" dirty="0"/>
              <a:t>+ </a:t>
            </a:r>
            <a:r>
              <a:rPr lang="en-US" dirty="0">
                <a:solidFill>
                  <a:srgbClr val="FF0000"/>
                </a:solidFill>
              </a:rPr>
              <a:t>AB’ </a:t>
            </a:r>
            <a:r>
              <a:rPr lang="en-US" dirty="0"/>
              <a:t>+ </a:t>
            </a:r>
            <a:r>
              <a:rPr lang="en-US" dirty="0">
                <a:solidFill>
                  <a:schemeClr val="accent2"/>
                </a:solidFill>
              </a:rPr>
              <a:t>BCD’</a:t>
            </a:r>
            <a:endParaRPr lang="en-US" dirty="0"/>
          </a:p>
        </p:txBody>
      </p:sp>
      <p:pic>
        <p:nvPicPr>
          <p:cNvPr id="5" name="Content Placeholder 4">
            <a:extLst>
              <a:ext uri="{FF2B5EF4-FFF2-40B4-BE49-F238E27FC236}">
                <a16:creationId xmlns:a16="http://schemas.microsoft.com/office/drawing/2014/main" id="{BF12529A-1402-496E-B3A8-CB8909DB09DA}"/>
              </a:ext>
            </a:extLst>
          </p:cNvPr>
          <p:cNvPicPr>
            <a:picLocks noGrp="1" noChangeAspect="1"/>
          </p:cNvPicPr>
          <p:nvPr>
            <p:ph idx="1"/>
          </p:nvPr>
        </p:nvPicPr>
        <p:blipFill>
          <a:blip r:embed="rId2"/>
          <a:stretch>
            <a:fillRect/>
          </a:stretch>
        </p:blipFill>
        <p:spPr>
          <a:xfrm>
            <a:off x="3944595" y="444483"/>
            <a:ext cx="4302810" cy="4351338"/>
          </a:xfrm>
        </p:spPr>
      </p:pic>
    </p:spTree>
    <p:extLst>
      <p:ext uri="{BB962C8B-B14F-4D97-AF65-F5344CB8AC3E}">
        <p14:creationId xmlns:p14="http://schemas.microsoft.com/office/powerpoint/2010/main" val="151547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4BDEA4-6691-461A-A7B4-9F83C4360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545" y="873805"/>
            <a:ext cx="4882680" cy="4995184"/>
          </a:xfrm>
        </p:spPr>
      </p:pic>
    </p:spTree>
    <p:extLst>
      <p:ext uri="{BB962C8B-B14F-4D97-AF65-F5344CB8AC3E}">
        <p14:creationId xmlns:p14="http://schemas.microsoft.com/office/powerpoint/2010/main" val="2410601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8F28-0514-4B57-93A3-FF607DF4171F}"/>
              </a:ext>
            </a:extLst>
          </p:cNvPr>
          <p:cNvSpPr>
            <a:spLocks noGrp="1"/>
          </p:cNvSpPr>
          <p:nvPr>
            <p:ph type="title"/>
          </p:nvPr>
        </p:nvSpPr>
        <p:spPr/>
        <p:txBody>
          <a:bodyPr/>
          <a:lstStyle/>
          <a:p>
            <a:pPr algn="r"/>
            <a:r>
              <a:rPr lang="fa-IR" dirty="0"/>
              <a:t>الگوریتم کویین مک کلاسکی</a:t>
            </a:r>
            <a:endParaRPr lang="en-US" dirty="0"/>
          </a:p>
        </p:txBody>
      </p:sp>
      <p:sp>
        <p:nvSpPr>
          <p:cNvPr id="3" name="Content Placeholder 2">
            <a:extLst>
              <a:ext uri="{FF2B5EF4-FFF2-40B4-BE49-F238E27FC236}">
                <a16:creationId xmlns:a16="http://schemas.microsoft.com/office/drawing/2014/main" id="{2D848415-AA87-4B69-8879-D1B1467BA5C8}"/>
              </a:ext>
            </a:extLst>
          </p:cNvPr>
          <p:cNvSpPr>
            <a:spLocks noGrp="1"/>
          </p:cNvSpPr>
          <p:nvPr>
            <p:ph idx="1"/>
          </p:nvPr>
        </p:nvSpPr>
        <p:spPr/>
        <p:txBody>
          <a:bodyPr>
            <a:normAutofit/>
          </a:bodyPr>
          <a:lstStyle/>
          <a:p>
            <a:pPr marL="0" indent="0" algn="r" rtl="1">
              <a:buNone/>
            </a:pPr>
            <a:r>
              <a:rPr lang="fa-IR" dirty="0"/>
              <a:t>الگوریتم </a:t>
            </a:r>
            <a:r>
              <a:rPr lang="en-US" b="1" i="0" dirty="0">
                <a:solidFill>
                  <a:srgbClr val="202122"/>
                </a:solidFill>
                <a:effectLst/>
                <a:latin typeface="Arial" panose="020B0604020202020204" pitchFamily="34" charset="0"/>
              </a:rPr>
              <a:t>Quine–McCluskey</a:t>
            </a:r>
            <a:r>
              <a:rPr lang="fa-IR" b="1" i="0" dirty="0">
                <a:solidFill>
                  <a:srgbClr val="202122"/>
                </a:solidFill>
                <a:effectLst/>
                <a:latin typeface="Arial" panose="020B0604020202020204" pitchFamily="34" charset="0"/>
              </a:rPr>
              <a:t> </a:t>
            </a:r>
            <a:r>
              <a:rPr lang="fa-IR" i="0" dirty="0">
                <a:solidFill>
                  <a:srgbClr val="202122"/>
                </a:solidFill>
                <a:effectLst/>
                <a:latin typeface="Arial" panose="020B0604020202020204" pitchFamily="34" charset="0"/>
              </a:rPr>
              <a:t>(به اختصار </a:t>
            </a:r>
            <a:r>
              <a:rPr lang="en-US" i="0" dirty="0">
                <a:solidFill>
                  <a:srgbClr val="202122"/>
                </a:solidFill>
                <a:effectLst/>
                <a:latin typeface="Arial" panose="020B0604020202020204" pitchFamily="34" charset="0"/>
              </a:rPr>
              <a:t>QMC</a:t>
            </a:r>
            <a:r>
              <a:rPr lang="fa-IR" dirty="0">
                <a:solidFill>
                  <a:srgbClr val="202122"/>
                </a:solidFill>
                <a:latin typeface="Arial" panose="020B0604020202020204" pitchFamily="34" charset="0"/>
              </a:rPr>
              <a:t>)</a:t>
            </a:r>
            <a:r>
              <a:rPr lang="fa-IR" b="1" i="0" dirty="0">
                <a:solidFill>
                  <a:srgbClr val="202122"/>
                </a:solidFill>
                <a:effectLst/>
                <a:latin typeface="Arial" panose="020B0604020202020204" pitchFamily="34" charset="0"/>
              </a:rPr>
              <a:t> </a:t>
            </a:r>
            <a:r>
              <a:rPr lang="fa-IR" i="0" dirty="0">
                <a:solidFill>
                  <a:srgbClr val="202122"/>
                </a:solidFill>
                <a:effectLst/>
                <a:latin typeface="Arial" panose="020B0604020202020204" pitchFamily="34" charset="0"/>
              </a:rPr>
              <a:t> یا </a:t>
            </a:r>
            <a:r>
              <a:rPr lang="fa-IR" dirty="0">
                <a:solidFill>
                  <a:srgbClr val="202122"/>
                </a:solidFill>
                <a:latin typeface="Arial" panose="020B0604020202020204" pitchFamily="34" charset="0"/>
              </a:rPr>
              <a:t>همچینین شناخته شده به عنوان </a:t>
            </a:r>
            <a:r>
              <a:rPr lang="fa-IR" b="1" dirty="0">
                <a:solidFill>
                  <a:srgbClr val="202122"/>
                </a:solidFill>
                <a:latin typeface="Arial" panose="020B0604020202020204" pitchFamily="34" charset="0"/>
              </a:rPr>
              <a:t>متود ایجاب کننده های اول</a:t>
            </a:r>
            <a:r>
              <a:rPr lang="fa-IR" dirty="0">
                <a:solidFill>
                  <a:srgbClr val="202122"/>
                </a:solidFill>
                <a:latin typeface="Arial" panose="020B0604020202020204" pitchFamily="34" charset="0"/>
              </a:rPr>
              <a:t> یک متود یا روش برای مینیمم سازی توابع بولی می باشد که در سال 1952 توسط </a:t>
            </a:r>
            <a:r>
              <a:rPr lang="en-US" dirty="0">
                <a:solidFill>
                  <a:srgbClr val="202122"/>
                </a:solidFill>
                <a:latin typeface="Arial" panose="020B0604020202020204" pitchFamily="34" charset="0"/>
              </a:rPr>
              <a:t>Willard V. Quine</a:t>
            </a:r>
            <a:r>
              <a:rPr lang="fa-IR" dirty="0">
                <a:solidFill>
                  <a:srgbClr val="202122"/>
                </a:solidFill>
                <a:latin typeface="Arial" panose="020B0604020202020204" pitchFamily="34" charset="0"/>
              </a:rPr>
              <a:t> بوجود آمد و در سال 1956 توسط </a:t>
            </a:r>
            <a:r>
              <a:rPr lang="en-US" dirty="0">
                <a:solidFill>
                  <a:srgbClr val="202122"/>
                </a:solidFill>
                <a:latin typeface="Arial" panose="020B0604020202020204" pitchFamily="34" charset="0"/>
              </a:rPr>
              <a:t>Edward J. McCluskey</a:t>
            </a:r>
            <a:r>
              <a:rPr lang="fa-IR" dirty="0">
                <a:solidFill>
                  <a:srgbClr val="202122"/>
                </a:solidFill>
                <a:latin typeface="Arial" panose="020B0604020202020204" pitchFamily="34" charset="0"/>
              </a:rPr>
              <a:t> توسعه یافت.</a:t>
            </a:r>
          </a:p>
          <a:p>
            <a:pPr marL="0" indent="0" algn="r" rtl="1">
              <a:buNone/>
            </a:pPr>
            <a:r>
              <a:rPr lang="fa-IR" dirty="0">
                <a:solidFill>
                  <a:srgbClr val="202122"/>
                </a:solidFill>
                <a:latin typeface="Arial" panose="020B0604020202020204" pitchFamily="34" charset="0"/>
              </a:rPr>
              <a:t>الگوریتم </a:t>
            </a:r>
            <a:r>
              <a:rPr lang="en-US" dirty="0">
                <a:solidFill>
                  <a:srgbClr val="202122"/>
                </a:solidFill>
                <a:latin typeface="Arial" panose="020B0604020202020204" pitchFamily="34" charset="0"/>
              </a:rPr>
              <a:t>QMC</a:t>
            </a:r>
            <a:r>
              <a:rPr lang="fa-IR" dirty="0">
                <a:solidFill>
                  <a:srgbClr val="202122"/>
                </a:solidFill>
                <a:latin typeface="Arial" panose="020B0604020202020204" pitchFamily="34" charset="0"/>
              </a:rPr>
              <a:t> از لحاظ کارکرد مشابه روش </a:t>
            </a:r>
            <a:r>
              <a:rPr lang="fa-IR" b="1" dirty="0">
                <a:solidFill>
                  <a:srgbClr val="202122"/>
                </a:solidFill>
                <a:latin typeface="Arial" panose="020B0604020202020204" pitchFamily="34" charset="0"/>
              </a:rPr>
              <a:t>جدول کارنو</a:t>
            </a:r>
            <a:r>
              <a:rPr lang="fa-IR" dirty="0">
                <a:solidFill>
                  <a:srgbClr val="202122"/>
                </a:solidFill>
                <a:latin typeface="Arial" panose="020B0604020202020204" pitchFamily="34" charset="0"/>
              </a:rPr>
              <a:t> می باشد اما بخاطر فرم جدولی ای که دارد برای استفاده در الگوریتم های کامپیوتری بهینه تر می باشد و یک روش قطعی برای رسیدن به حالت مینیمم تابع بولی دارد.</a:t>
            </a:r>
            <a:endParaRPr lang="en-US" dirty="0"/>
          </a:p>
        </p:txBody>
      </p:sp>
    </p:spTree>
    <p:extLst>
      <p:ext uri="{BB962C8B-B14F-4D97-AF65-F5344CB8AC3E}">
        <p14:creationId xmlns:p14="http://schemas.microsoft.com/office/powerpoint/2010/main" val="2391977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3EF3-9C84-42D6-BDD7-573395FD52EE}"/>
              </a:ext>
            </a:extLst>
          </p:cNvPr>
          <p:cNvSpPr>
            <a:spLocks noGrp="1"/>
          </p:cNvSpPr>
          <p:nvPr>
            <p:ph type="title"/>
          </p:nvPr>
        </p:nvSpPr>
        <p:spPr/>
        <p:txBody>
          <a:bodyPr/>
          <a:lstStyle/>
          <a:p>
            <a:pPr algn="r" rtl="1"/>
            <a:r>
              <a:rPr lang="fa-IR" dirty="0"/>
              <a:t>الگوریتم کویین مک کلاسکی</a:t>
            </a:r>
            <a:endParaRPr lang="en-US" dirty="0"/>
          </a:p>
        </p:txBody>
      </p:sp>
      <p:sp>
        <p:nvSpPr>
          <p:cNvPr id="3" name="Content Placeholder 2">
            <a:extLst>
              <a:ext uri="{FF2B5EF4-FFF2-40B4-BE49-F238E27FC236}">
                <a16:creationId xmlns:a16="http://schemas.microsoft.com/office/drawing/2014/main" id="{AE730133-A3A8-4BE0-83C1-A986E93BFA17}"/>
              </a:ext>
            </a:extLst>
          </p:cNvPr>
          <p:cNvSpPr>
            <a:spLocks noGrp="1"/>
          </p:cNvSpPr>
          <p:nvPr>
            <p:ph idx="1"/>
          </p:nvPr>
        </p:nvSpPr>
        <p:spPr/>
        <p:txBody>
          <a:bodyPr>
            <a:normAutofit/>
          </a:bodyPr>
          <a:lstStyle/>
          <a:p>
            <a:pPr algn="r" rtl="1"/>
            <a:r>
              <a:rPr lang="fa-IR" dirty="0"/>
              <a:t>روش </a:t>
            </a:r>
            <a:r>
              <a:rPr lang="en-US" dirty="0"/>
              <a:t> QM </a:t>
            </a:r>
            <a:r>
              <a:rPr lang="fa-IR" dirty="0"/>
              <a:t>بر اساس قواعد ساده سازی است ، بصورتی که </a:t>
            </a:r>
          </a:p>
          <a:p>
            <a:pPr marL="0" indent="0" algn="ctr" rtl="1">
              <a:buNone/>
            </a:pPr>
            <a:r>
              <a:rPr lang="en-US" dirty="0"/>
              <a:t>AB+AB’ = A</a:t>
            </a:r>
          </a:p>
          <a:p>
            <a:pPr marL="0" indent="0" algn="r" rtl="1">
              <a:buNone/>
            </a:pPr>
            <a:r>
              <a:rPr lang="fa-IR" dirty="0"/>
              <a:t>در این فرمول، </a:t>
            </a:r>
            <a:r>
              <a:rPr lang="en-US" dirty="0"/>
              <a:t>A </a:t>
            </a:r>
            <a:r>
              <a:rPr lang="fa-IR" dirty="0"/>
              <a:t>میتواند متغیر یا مجموعه ای متغیر ها باشد ، و </a:t>
            </a:r>
            <a:r>
              <a:rPr lang="en-US" dirty="0"/>
              <a:t>B </a:t>
            </a:r>
            <a:r>
              <a:rPr lang="fa-IR" dirty="0"/>
              <a:t>یک متغیر باشد. این به این معنی است هنگامی که همه ی متغیرهای دو ترم بجز فقط یک متغیر برابر باشد ، میتوان این دو متغیر را با هم ترکیب کرد و یک ترم جدید با یک لیترال </a:t>
            </a:r>
            <a:r>
              <a:rPr lang="en-US" dirty="0"/>
              <a:t> (literal )</a:t>
            </a:r>
            <a:r>
              <a:rPr lang="fa-IR" dirty="0"/>
              <a:t>کمتر </a:t>
            </a:r>
          </a:p>
          <a:p>
            <a:pPr marL="0" indent="0" algn="r" rtl="1">
              <a:buNone/>
            </a:pPr>
            <a:r>
              <a:rPr lang="fa-IR" dirty="0"/>
              <a:t>بوجود آورد. همه ی ترم ها در تابع بولی برای ترکیب احتمالی هر دو ترم باهم تست میشوند و یک مجموعه ی جدید شامل ترم های جدیدی که یک لیترال کمتر دارند تشکیل میشود و همین پروسه و روند روی مجموعه ی جدید ترم ها تا جایی تکرار میشود که </a:t>
            </a:r>
          </a:p>
          <a:p>
            <a:pPr marL="0" indent="0" algn="r" rtl="1">
              <a:buNone/>
            </a:pPr>
            <a:r>
              <a:rPr lang="fa-IR" dirty="0"/>
              <a:t>هیچکدام از ترم های موجود در مجموعه را نتوان با یکدیگر ترکیب کرد.</a:t>
            </a:r>
            <a:endParaRPr lang="en-US" dirty="0"/>
          </a:p>
        </p:txBody>
      </p:sp>
    </p:spTree>
    <p:extLst>
      <p:ext uri="{BB962C8B-B14F-4D97-AF65-F5344CB8AC3E}">
        <p14:creationId xmlns:p14="http://schemas.microsoft.com/office/powerpoint/2010/main" val="3374344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4B7C-BF37-4107-967D-C48F66ECAFB3}"/>
              </a:ext>
            </a:extLst>
          </p:cNvPr>
          <p:cNvSpPr>
            <a:spLocks noGrp="1"/>
          </p:cNvSpPr>
          <p:nvPr>
            <p:ph type="title"/>
          </p:nvPr>
        </p:nvSpPr>
        <p:spPr/>
        <p:txBody>
          <a:bodyPr/>
          <a:lstStyle/>
          <a:p>
            <a:pPr algn="r" rtl="1"/>
            <a:r>
              <a:rPr lang="fa-IR" dirty="0"/>
              <a:t>الگوریتم کویین مک کلاسکی</a:t>
            </a:r>
            <a:endParaRPr lang="en-US" dirty="0"/>
          </a:p>
        </p:txBody>
      </p:sp>
      <p:sp>
        <p:nvSpPr>
          <p:cNvPr id="3" name="Content Placeholder 2">
            <a:extLst>
              <a:ext uri="{FF2B5EF4-FFF2-40B4-BE49-F238E27FC236}">
                <a16:creationId xmlns:a16="http://schemas.microsoft.com/office/drawing/2014/main" id="{9B015813-3178-4BA7-A9B4-B487B8A556EB}"/>
              </a:ext>
            </a:extLst>
          </p:cNvPr>
          <p:cNvSpPr>
            <a:spLocks noGrp="1"/>
          </p:cNvSpPr>
          <p:nvPr>
            <p:ph idx="1"/>
          </p:nvPr>
        </p:nvSpPr>
        <p:spPr/>
        <p:txBody>
          <a:bodyPr/>
          <a:lstStyle/>
          <a:p>
            <a:pPr algn="r" rtl="1"/>
            <a:r>
              <a:rPr lang="fa-IR" dirty="0"/>
              <a:t>ترم هایی که تفکیک ناپذیر </a:t>
            </a:r>
            <a:r>
              <a:rPr lang="en-US" dirty="0"/>
              <a:t>)</a:t>
            </a:r>
            <a:r>
              <a:rPr lang="fa-IR" dirty="0"/>
              <a:t>نمیتوانند با ترم های دیگر ترکیب شوند</a:t>
            </a:r>
            <a:r>
              <a:rPr lang="en-US" dirty="0"/>
              <a:t>(</a:t>
            </a:r>
            <a:r>
              <a:rPr lang="fa-IR" dirty="0"/>
              <a:t> را </a:t>
            </a:r>
            <a:br>
              <a:rPr lang="fa-IR" dirty="0"/>
            </a:br>
            <a:r>
              <a:rPr lang="fa-IR" dirty="0"/>
              <a:t>"ایجاب کننده های اول" </a:t>
            </a:r>
            <a:r>
              <a:rPr lang="en-US" dirty="0"/>
              <a:t>)</a:t>
            </a:r>
            <a:r>
              <a:rPr lang="fa-IR" dirty="0"/>
              <a:t> "</a:t>
            </a:r>
            <a:r>
              <a:rPr lang="en-US" dirty="0"/>
              <a:t> prime implicants </a:t>
            </a:r>
            <a:r>
              <a:rPr lang="fa-IR" dirty="0"/>
              <a:t>" یا به طور خالصه </a:t>
            </a:r>
            <a:r>
              <a:rPr lang="en-US" dirty="0"/>
              <a:t>(“PI”</a:t>
            </a:r>
            <a:r>
              <a:rPr lang="fa-IR" dirty="0"/>
              <a:t>می نامند.</a:t>
            </a:r>
            <a:endParaRPr lang="en-US" dirty="0"/>
          </a:p>
          <a:p>
            <a:pPr algn="r" rtl="1"/>
            <a:r>
              <a:rPr lang="fa-IR" dirty="0"/>
              <a:t>قدم نهایی انتخاب </a:t>
            </a:r>
            <a:r>
              <a:rPr lang="en-US" dirty="0"/>
              <a:t>PI </a:t>
            </a:r>
            <a:r>
              <a:rPr lang="fa-IR" dirty="0"/>
              <a:t>هایی است که شامل کمترین تعداد </a:t>
            </a:r>
            <a:r>
              <a:rPr lang="en-US" dirty="0"/>
              <a:t>PI </a:t>
            </a:r>
            <a:r>
              <a:rPr lang="fa-IR" dirty="0"/>
              <a:t>هایی باشند که میتوان با آن ها تمامی ترم های ورودی اصلی </a:t>
            </a:r>
            <a:r>
              <a:rPr lang="en-US" dirty="0"/>
              <a:t>)</a:t>
            </a:r>
            <a:r>
              <a:rPr lang="fa-IR" dirty="0"/>
              <a:t>مینترم های ورودی</a:t>
            </a:r>
            <a:r>
              <a:rPr lang="en-US" dirty="0"/>
              <a:t>(</a:t>
            </a:r>
            <a:r>
              <a:rPr lang="fa-IR" dirty="0"/>
              <a:t> را پوشش داد.</a:t>
            </a:r>
            <a:br>
              <a:rPr lang="en-US" dirty="0"/>
            </a:br>
            <a:r>
              <a:rPr lang="en-US" dirty="0"/>
              <a:t>PI </a:t>
            </a:r>
            <a:r>
              <a:rPr lang="fa-IR" dirty="0"/>
              <a:t>های انتخاب شده را "ایجاب کنند های اول اصلی" </a:t>
            </a:r>
            <a:br>
              <a:rPr lang="fa-IR" dirty="0"/>
            </a:br>
            <a:r>
              <a:rPr lang="fa-IR" dirty="0"/>
              <a:t>(</a:t>
            </a:r>
            <a:r>
              <a:rPr lang="en-US" dirty="0"/>
              <a:t>”implicants prime Essential”</a:t>
            </a:r>
            <a:r>
              <a:rPr lang="fa-IR" dirty="0"/>
              <a:t>یا به طور خالصه "</a:t>
            </a:r>
            <a:r>
              <a:rPr lang="en-US" dirty="0"/>
              <a:t>EPI</a:t>
            </a:r>
            <a:r>
              <a:rPr lang="fa-IR" dirty="0"/>
              <a:t>") مینامند. </a:t>
            </a:r>
            <a:r>
              <a:rPr lang="en-US" dirty="0"/>
              <a:t>EPI </a:t>
            </a:r>
            <a:r>
              <a:rPr lang="fa-IR" dirty="0"/>
              <a:t>ها همان حالت کمینه یا مینیمم شده عبارت هستند.</a:t>
            </a:r>
            <a:endParaRPr lang="en-US" dirty="0"/>
          </a:p>
          <a:p>
            <a:pPr algn="r" rtl="1"/>
            <a:endParaRPr lang="en-US" dirty="0"/>
          </a:p>
        </p:txBody>
      </p:sp>
    </p:spTree>
    <p:extLst>
      <p:ext uri="{BB962C8B-B14F-4D97-AF65-F5344CB8AC3E}">
        <p14:creationId xmlns:p14="http://schemas.microsoft.com/office/powerpoint/2010/main" val="771395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9D8F-85A7-4FBC-8A57-63F020BBE66E}"/>
              </a:ext>
            </a:extLst>
          </p:cNvPr>
          <p:cNvSpPr>
            <a:spLocks noGrp="1"/>
          </p:cNvSpPr>
          <p:nvPr>
            <p:ph type="title"/>
          </p:nvPr>
        </p:nvSpPr>
        <p:spPr/>
        <p:txBody>
          <a:bodyPr/>
          <a:lstStyle/>
          <a:p>
            <a:pPr algn="r" rtl="1"/>
            <a:r>
              <a:rPr lang="fa-IR" dirty="0"/>
              <a:t>الگوریتم کویین مک کلاسکی</a:t>
            </a:r>
            <a:endParaRPr lang="en-US" dirty="0"/>
          </a:p>
        </p:txBody>
      </p:sp>
      <p:sp>
        <p:nvSpPr>
          <p:cNvPr id="3" name="Content Placeholder 2">
            <a:extLst>
              <a:ext uri="{FF2B5EF4-FFF2-40B4-BE49-F238E27FC236}">
                <a16:creationId xmlns:a16="http://schemas.microsoft.com/office/drawing/2014/main" id="{22EA986F-6F10-4B6A-AED5-8AA4DCEC6586}"/>
              </a:ext>
            </a:extLst>
          </p:cNvPr>
          <p:cNvSpPr>
            <a:spLocks noGrp="1"/>
          </p:cNvSpPr>
          <p:nvPr>
            <p:ph idx="1"/>
          </p:nvPr>
        </p:nvSpPr>
        <p:spPr/>
        <p:txBody>
          <a:bodyPr/>
          <a:lstStyle/>
          <a:p>
            <a:pPr algn="r"/>
            <a:r>
              <a:rPr lang="fa-IR" dirty="0"/>
              <a:t> قدم اول: مینترم ها را به معادل باینری آن ها تبدیل میکنیم و ترم های ما بوجود می آیند.</a:t>
            </a:r>
          </a:p>
          <a:p>
            <a:pPr marL="0" indent="0" algn="r">
              <a:buNone/>
            </a:pPr>
            <a:r>
              <a:rPr lang="fa-IR" dirty="0"/>
              <a:t>قدم دوم: ترم ها را در ستون اول در چندین دسته بر مبنای تعداد بیت های یک موجود ذخیره میکنیم</a:t>
            </a:r>
          </a:p>
          <a:p>
            <a:pPr marL="0" indent="0" algn="r" rtl="1">
              <a:buNone/>
            </a:pPr>
            <a:r>
              <a:rPr lang="fa-IR" dirty="0"/>
              <a:t>قدم سوم: هر ترم </a:t>
            </a:r>
            <a:r>
              <a:rPr lang="en-US" dirty="0"/>
              <a:t>x</a:t>
            </a:r>
            <a:r>
              <a:rPr lang="fa-IR" dirty="0"/>
              <a:t> در هر دسته در ستون اول را با ترم های </a:t>
            </a:r>
            <a:r>
              <a:rPr lang="en-US" dirty="0"/>
              <a:t>y</a:t>
            </a:r>
            <a:r>
              <a:rPr lang="fa-IR" dirty="0"/>
              <a:t> از دسته ی بعدی مقاسیه میکنیم ، اگر تمامی بیت ها در مکان های ثابت بجز یک بیت با هم برابر بودن ، دو بیت را ترکیب کرده ، بجای موقعیت بیت متفاوت </a:t>
            </a:r>
            <a:r>
              <a:rPr lang="en-US" dirty="0"/>
              <a:t>‘</a:t>
            </a:r>
            <a:r>
              <a:rPr lang="fa-IR" dirty="0"/>
              <a:t>*</a:t>
            </a:r>
            <a:r>
              <a:rPr lang="en-US" dirty="0"/>
              <a:t>’</a:t>
            </a:r>
            <a:r>
              <a:rPr lang="fa-IR" dirty="0"/>
              <a:t> قرار میدهیم و اگر این ترم ترکیب شده دارای </a:t>
            </a:r>
            <a:r>
              <a:rPr lang="en-US" dirty="0" err="1"/>
              <a:t>i</a:t>
            </a:r>
            <a:r>
              <a:rPr lang="fa-IR" dirty="0"/>
              <a:t> بیت یک بود ، آن را در ستون بعدی و در گروه </a:t>
            </a:r>
            <a:r>
              <a:rPr lang="en-US" dirty="0" err="1"/>
              <a:t>i</a:t>
            </a:r>
            <a:r>
              <a:rPr lang="fa-IR" dirty="0"/>
              <a:t> م همراه با مینترم های معادلی که ترم جدید از طریق آن ها ساخته شده اند را ذخیره کرده و ترم های </a:t>
            </a:r>
            <a:r>
              <a:rPr lang="en-US" dirty="0"/>
              <a:t>x</a:t>
            </a:r>
            <a:r>
              <a:rPr lang="fa-IR" dirty="0"/>
              <a:t> و </a:t>
            </a:r>
            <a:r>
              <a:rPr lang="en-US" dirty="0"/>
              <a:t>y</a:t>
            </a:r>
            <a:r>
              <a:rPr lang="fa-IR" dirty="0"/>
              <a:t> را با یک علامت که به عنوان ترم های ترکیب شده نشانه گذاری میکنیم.</a:t>
            </a:r>
          </a:p>
          <a:p>
            <a:pPr marL="0" indent="0" algn="r" rtl="1">
              <a:buNone/>
            </a:pPr>
            <a:r>
              <a:rPr lang="fa-IR" dirty="0"/>
              <a:t>قدم چهارم : قدم سوم را برای ستون های بعدی تا جایی تکرار میکنیم تا جایی که هیچ ترمی قابلیت ترکیب شدن نداشته باشند.</a:t>
            </a:r>
          </a:p>
          <a:p>
            <a:pPr marL="0" indent="0" algn="r" rtl="1">
              <a:buNone/>
            </a:pPr>
            <a:r>
              <a:rPr lang="fa-IR" dirty="0"/>
              <a:t>قدم پنجم : تمامی ترم هایی که ترکیب نشده اند ایجاب کننده های ما را تشکیل میدهند ، از میان آن ها کمترین تعداد ترم هایی بتوان توسط آن ها تمامی مینترم های ورودی را پوشش دهیم ، ایجاب کننده های اصلی و منیمم شده ی تابع ما میباشند. </a:t>
            </a:r>
          </a:p>
        </p:txBody>
      </p:sp>
    </p:spTree>
    <p:extLst>
      <p:ext uri="{BB962C8B-B14F-4D97-AF65-F5344CB8AC3E}">
        <p14:creationId xmlns:p14="http://schemas.microsoft.com/office/powerpoint/2010/main" val="177942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2ACF-E017-464D-BBFD-CA69517186E0}"/>
              </a:ext>
            </a:extLst>
          </p:cNvPr>
          <p:cNvSpPr>
            <a:spLocks noGrp="1"/>
          </p:cNvSpPr>
          <p:nvPr>
            <p:ph type="title"/>
          </p:nvPr>
        </p:nvSpPr>
        <p:spPr/>
        <p:txBody>
          <a:bodyPr/>
          <a:lstStyle/>
          <a:p>
            <a:pPr algn="r"/>
            <a:r>
              <a:rPr lang="fa-IR" dirty="0"/>
              <a:t>اصول جبر بول</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01E252-8A4F-4781-A327-E22A9F601E94}"/>
                  </a:ext>
                </a:extLst>
              </p:cNvPr>
              <p:cNvSpPr>
                <a:spLocks noGrp="1"/>
              </p:cNvSpPr>
              <p:nvPr>
                <p:ph idx="1"/>
              </p:nvPr>
            </p:nvSpPr>
            <p:spPr/>
            <p:txBody>
              <a:bodyPr/>
              <a:lstStyle/>
              <a:p>
                <a:pPr algn="r" rtl="1"/>
                <a:r>
                  <a:rPr lang="fa-IR" dirty="0"/>
                  <a:t>مجموعه برای عملگر + دارای خاصیت جابجایی است. یعنی </a:t>
                </a:r>
                <a:r>
                  <a:rPr lang="en-US" dirty="0"/>
                  <a:t>x + y = y + x</a:t>
                </a:r>
              </a:p>
              <a:p>
                <a:pPr algn="r" rtl="1"/>
                <a:r>
                  <a:rPr lang="fa-IR" dirty="0"/>
                  <a:t>مجموعه برای عملگر </a:t>
                </a:r>
                <a:r>
                  <a:rPr lang="en-US" dirty="0"/>
                  <a:t>.</a:t>
                </a:r>
                <a:r>
                  <a:rPr lang="fa-IR" dirty="0"/>
                  <a:t> دارای خاصیت جابجایی است. یعنی </a:t>
                </a:r>
                <a:r>
                  <a:rPr lang="en-US" dirty="0"/>
                  <a:t>x.y = y.x</a:t>
                </a:r>
              </a:p>
              <a:p>
                <a:pPr algn="r" rtl="1"/>
                <a:r>
                  <a:rPr lang="fa-IR" dirty="0"/>
                  <a:t>عملگر . روی + توزیع پذیر است. </a:t>
                </a:r>
                <a:r>
                  <a:rPr lang="en-US" dirty="0"/>
                  <a:t>x.(</a:t>
                </a:r>
                <a:r>
                  <a:rPr lang="en-US" dirty="0" err="1"/>
                  <a:t>y+z</a:t>
                </a:r>
                <a:r>
                  <a:rPr lang="en-US" dirty="0"/>
                  <a:t>)=x.y + </a:t>
                </a:r>
                <a:r>
                  <a:rPr lang="en-US" dirty="0" err="1"/>
                  <a:t>x.z</a:t>
                </a:r>
                <a:endParaRPr lang="en-US" dirty="0"/>
              </a:p>
              <a:p>
                <a:pPr algn="r" rtl="1"/>
                <a:r>
                  <a:rPr lang="fa-IR" dirty="0"/>
                  <a:t>عملگر </a:t>
                </a:r>
                <a:r>
                  <a:rPr lang="en-US" dirty="0"/>
                  <a:t>+</a:t>
                </a:r>
                <a:r>
                  <a:rPr lang="fa-IR" dirty="0"/>
                  <a:t> روی </a:t>
                </a:r>
                <a:r>
                  <a:rPr lang="en-US" dirty="0"/>
                  <a:t>.</a:t>
                </a:r>
                <a:r>
                  <a:rPr lang="fa-IR" dirty="0"/>
                  <a:t> توزیع پذیر است. </a:t>
                </a:r>
                <a:r>
                  <a:rPr lang="en-US" dirty="0"/>
                  <a:t>x + ( y . z )=( x + y ).( x + z )</a:t>
                </a:r>
              </a:p>
              <a:p>
                <a:pPr algn="r" rtl="1"/>
                <a:r>
                  <a:rPr lang="fa-IR" dirty="0"/>
                  <a:t>به ازای هر عنصر </a:t>
                </a:r>
                <a:r>
                  <a:rPr lang="en-US" dirty="0" err="1"/>
                  <a:t>x∈B</a:t>
                </a:r>
                <a:r>
                  <a:rPr lang="fa-IR" dirty="0"/>
                  <a:t> ، یک عنصر </a:t>
                </a:r>
                <a:r>
                  <a:rPr lang="en-US" dirty="0"/>
                  <a:t>x’ ∉ B</a:t>
                </a:r>
                <a:r>
                  <a:rPr lang="fa-IR" dirty="0"/>
                  <a:t> وجود دارد به طوری که </a:t>
                </a:r>
                <a:r>
                  <a:rPr lang="en-US" dirty="0"/>
                  <a:t>x + x’ = 1</a:t>
                </a:r>
                <a:r>
                  <a:rPr lang="fa-IR" dirty="0"/>
                  <a:t> و </a:t>
                </a:r>
                <a:r>
                  <a:rPr lang="en-US" dirty="0" err="1"/>
                  <a:t>x.x</a:t>
                </a:r>
                <a:r>
                  <a:rPr lang="en-US" dirty="0"/>
                  <a:t>’ = 0</a:t>
                </a:r>
              </a:p>
              <a:p>
                <a:pPr algn="r" rtl="1"/>
                <a:r>
                  <a:rPr lang="fa-IR" dirty="0"/>
                  <a:t>مجموعه ی </a:t>
                </a:r>
                <a:r>
                  <a:rPr lang="en-US" dirty="0"/>
                  <a:t>B</a:t>
                </a:r>
                <a:r>
                  <a:rPr lang="fa-IR" dirty="0"/>
                  <a:t> دارای حداقل دو عصر </a:t>
                </a:r>
                <a:r>
                  <a:rPr lang="en-US" dirty="0"/>
                  <a:t>x</a:t>
                </a:r>
                <a:r>
                  <a:rPr lang="fa-IR" dirty="0"/>
                  <a:t> و </a:t>
                </a:r>
                <a:r>
                  <a:rPr lang="en-US" dirty="0"/>
                  <a:t>y</a:t>
                </a:r>
                <a:r>
                  <a:rPr lang="fa-IR" dirty="0"/>
                  <a:t> است به طوری که </a:t>
                </a:r>
                <a:r>
                  <a:rPr lang="en-US" dirty="0"/>
                  <a:t>y</a:t>
                </a:r>
                <a14:m>
                  <m:oMath xmlns:m="http://schemas.openxmlformats.org/officeDocument/2006/math">
                    <m:r>
                      <a:rPr lang="fa-IR" i="1" smtClean="0">
                        <a:latin typeface="Cambria Math" panose="02040503050406030204" pitchFamily="18" charset="0"/>
                        <a:ea typeface="Cambria Math" panose="02040503050406030204" pitchFamily="18" charset="0"/>
                      </a:rPr>
                      <m:t>≠</m:t>
                    </m:r>
                  </m:oMath>
                </a14:m>
                <a:r>
                  <a:rPr lang="en-US" dirty="0"/>
                  <a:t>x</a:t>
                </a:r>
              </a:p>
            </p:txBody>
          </p:sp>
        </mc:Choice>
        <mc:Fallback xmlns="">
          <p:sp>
            <p:nvSpPr>
              <p:cNvPr id="3" name="Content Placeholder 2">
                <a:extLst>
                  <a:ext uri="{FF2B5EF4-FFF2-40B4-BE49-F238E27FC236}">
                    <a16:creationId xmlns:a16="http://schemas.microsoft.com/office/drawing/2014/main" id="{D101E252-8A4F-4781-A327-E22A9F601E94}"/>
                  </a:ext>
                </a:extLst>
              </p:cNvPr>
              <p:cNvSpPr>
                <a:spLocks noGrp="1" noRot="1" noChangeAspect="1" noMove="1" noResize="1" noEditPoints="1" noAdjustHandles="1" noChangeArrowheads="1" noChangeShapeType="1" noTextEdit="1"/>
              </p:cNvSpPr>
              <p:nvPr>
                <p:ph idx="1"/>
              </p:nvPr>
            </p:nvSpPr>
            <p:spPr>
              <a:blipFill>
                <a:blip r:embed="rId2"/>
                <a:stretch>
                  <a:fillRect t="-2661" r="-1043"/>
                </a:stretch>
              </a:blipFill>
            </p:spPr>
            <p:txBody>
              <a:bodyPr/>
              <a:lstStyle/>
              <a:p>
                <a:r>
                  <a:rPr lang="en-US">
                    <a:noFill/>
                  </a:rPr>
                  <a:t> </a:t>
                </a:r>
              </a:p>
            </p:txBody>
          </p:sp>
        </mc:Fallback>
      </mc:AlternateContent>
    </p:spTree>
    <p:extLst>
      <p:ext uri="{BB962C8B-B14F-4D97-AF65-F5344CB8AC3E}">
        <p14:creationId xmlns:p14="http://schemas.microsoft.com/office/powerpoint/2010/main" val="307977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CAF0-9DE7-4058-9B72-92D4606A4AD3}"/>
              </a:ext>
            </a:extLst>
          </p:cNvPr>
          <p:cNvSpPr>
            <a:spLocks noGrp="1"/>
          </p:cNvSpPr>
          <p:nvPr>
            <p:ph type="title"/>
          </p:nvPr>
        </p:nvSpPr>
        <p:spPr/>
        <p:txBody>
          <a:bodyPr/>
          <a:lstStyle/>
          <a:p>
            <a:pPr algn="r"/>
            <a:r>
              <a:rPr lang="fa-IR" dirty="0"/>
              <a:t>اصول جبر بول</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F77647-0B64-43B7-889A-C4B67B902874}"/>
                  </a:ext>
                </a:extLst>
              </p:cNvPr>
              <p:cNvSpPr>
                <a:spLocks noGrp="1"/>
              </p:cNvSpPr>
              <p:nvPr>
                <p:ph idx="1"/>
              </p:nvPr>
            </p:nvSpPr>
            <p:spPr>
              <a:xfrm>
                <a:off x="838200" y="1797345"/>
                <a:ext cx="10515600" cy="4351338"/>
              </a:xfrm>
            </p:spPr>
            <p:txBody>
              <a:bodyPr/>
              <a:lstStyle/>
              <a:p>
                <a:pPr algn="r" rtl="1"/>
                <a:r>
                  <a:rPr lang="fa-IR" dirty="0"/>
                  <a:t>با توجه به خواص فوق ، هر مجموعه ی </a:t>
                </a:r>
                <a:r>
                  <a:rPr lang="en-US" dirty="0"/>
                  <a:t>B</a:t>
                </a:r>
                <a:r>
                  <a:rPr lang="fa-IR" dirty="0"/>
                  <a:t> متشکل از حداقل دو عنصر با دو عملگر بولی + و . ، یک حلقه میباشد به طوری که برای هر </a:t>
                </a:r>
                <a:r>
                  <a:rPr lang="en-US" dirty="0"/>
                  <a:t>x</a:t>
                </a:r>
                <a:r>
                  <a:rPr lang="fa-IR" dirty="0"/>
                  <a:t> در </a:t>
                </a:r>
                <a:r>
                  <a:rPr lang="en-US" dirty="0"/>
                  <a:t>B</a:t>
                </a:r>
                <a:r>
                  <a:rPr lang="fa-IR" dirty="0"/>
                  <a:t> ، </a:t>
                </a:r>
                <a14:m>
                  <m:oMath xmlns:m="http://schemas.openxmlformats.org/officeDocument/2006/math">
                    <m:sSup>
                      <m:sSupPr>
                        <m:ctrlPr>
                          <a:rPr lang="fa-IR"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oMath>
                </a14:m>
                <a:r>
                  <a:rPr lang="fa-IR" dirty="0"/>
                  <a:t> میباشد</a:t>
                </a:r>
              </a:p>
              <a:p>
                <a:pPr algn="r" rtl="1"/>
                <a:r>
                  <a:rPr lang="fa-IR" dirty="0"/>
                  <a:t>نمونه ی یک حلقه ی بولی ، حلقه ی اعداد صحیح به پیمانه 2 میباشد </a:t>
                </a:r>
                <a:r>
                  <a:rPr lang="fa-IR" sz="2000" dirty="0"/>
                  <a:t>(</a:t>
                </a:r>
                <a:r>
                  <a:rPr lang="en-US" sz="2000" dirty="0"/>
                  <a:t>integers modulo 2</a:t>
                </a:r>
                <a:r>
                  <a:rPr lang="fa-IR" sz="2000" dirty="0"/>
                  <a:t> )</a:t>
                </a:r>
                <a:endParaRPr lang="en-US" dirty="0"/>
              </a:p>
            </p:txBody>
          </p:sp>
        </mc:Choice>
        <mc:Fallback xmlns="">
          <p:sp>
            <p:nvSpPr>
              <p:cNvPr id="3" name="Content Placeholder 2">
                <a:extLst>
                  <a:ext uri="{FF2B5EF4-FFF2-40B4-BE49-F238E27FC236}">
                    <a16:creationId xmlns:a16="http://schemas.microsoft.com/office/drawing/2014/main" id="{F2F77647-0B64-43B7-889A-C4B67B902874}"/>
                  </a:ext>
                </a:extLst>
              </p:cNvPr>
              <p:cNvSpPr>
                <a:spLocks noGrp="1" noRot="1" noChangeAspect="1" noMove="1" noResize="1" noEditPoints="1" noAdjustHandles="1" noChangeArrowheads="1" noChangeShapeType="1" noTextEdit="1"/>
              </p:cNvSpPr>
              <p:nvPr>
                <p:ph idx="1"/>
              </p:nvPr>
            </p:nvSpPr>
            <p:spPr>
              <a:xfrm>
                <a:off x="838200" y="1797345"/>
                <a:ext cx="10515600" cy="4351338"/>
              </a:xfrm>
              <a:blipFill>
                <a:blip r:embed="rId2"/>
                <a:stretch>
                  <a:fillRect t="-1681" r="-1507"/>
                </a:stretch>
              </a:blipFill>
            </p:spPr>
            <p:txBody>
              <a:bodyPr/>
              <a:lstStyle/>
              <a:p>
                <a:r>
                  <a:rPr lang="en-US">
                    <a:noFill/>
                  </a:rPr>
                  <a:t> </a:t>
                </a:r>
              </a:p>
            </p:txBody>
          </p:sp>
        </mc:Fallback>
      </mc:AlternateContent>
    </p:spTree>
    <p:extLst>
      <p:ext uri="{BB962C8B-B14F-4D97-AF65-F5344CB8AC3E}">
        <p14:creationId xmlns:p14="http://schemas.microsoft.com/office/powerpoint/2010/main" val="313279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A49E-AB7E-49A8-B006-F1EE30962D82}"/>
              </a:ext>
            </a:extLst>
          </p:cNvPr>
          <p:cNvSpPr>
            <a:spLocks noGrp="1"/>
          </p:cNvSpPr>
          <p:nvPr>
            <p:ph type="title"/>
          </p:nvPr>
        </p:nvSpPr>
        <p:spPr>
          <a:xfrm>
            <a:off x="1066800" y="263527"/>
            <a:ext cx="10058400" cy="1450757"/>
          </a:xfrm>
        </p:spPr>
        <p:txBody>
          <a:bodyPr/>
          <a:lstStyle/>
          <a:p>
            <a:pPr algn="r"/>
            <a:r>
              <a:rPr lang="fa-IR" dirty="0"/>
              <a:t>توابع بولی</a:t>
            </a:r>
            <a:endParaRPr lang="en-US" dirty="0"/>
          </a:p>
        </p:txBody>
      </p:sp>
      <p:sp>
        <p:nvSpPr>
          <p:cNvPr id="3" name="Content Placeholder 2">
            <a:extLst>
              <a:ext uri="{FF2B5EF4-FFF2-40B4-BE49-F238E27FC236}">
                <a16:creationId xmlns:a16="http://schemas.microsoft.com/office/drawing/2014/main" id="{8DEF8B38-7762-4F19-818D-CD731D7E4B13}"/>
              </a:ext>
            </a:extLst>
          </p:cNvPr>
          <p:cNvSpPr>
            <a:spLocks noGrp="1"/>
          </p:cNvSpPr>
          <p:nvPr>
            <p:ph idx="1"/>
          </p:nvPr>
        </p:nvSpPr>
        <p:spPr/>
        <p:txBody>
          <a:bodyPr/>
          <a:lstStyle/>
          <a:p>
            <a:pPr algn="r" rtl="1"/>
            <a:r>
              <a:rPr lang="fa-IR" dirty="0"/>
              <a:t> به تابعی گویند که از یک عبارت جبری متشکل از متغیرهای دودویی و ثابت‌های ۰ و ۱، عملگرهای منطقی «یا»، «و»، «نفی» و همچنین پرانتز و علامت مساوی است. تابع بول را می‌توان به نمودار مداری به نام </a:t>
            </a:r>
            <a:r>
              <a:rPr lang="fa-IR" b="1" dirty="0"/>
              <a:t>دروازه منطقی (گیت) </a:t>
            </a:r>
            <a:r>
              <a:rPr lang="fa-IR" dirty="0"/>
              <a:t>تبدیل کرد. برای یک مقدار مشخص متغیرها، تابع فقط می‌تواند مقدار ۰ یا ۱ داشته باشد.</a:t>
            </a:r>
            <a:endParaRPr lang="en-US" dirty="0"/>
          </a:p>
          <a:p>
            <a:pPr algn="r" rtl="1"/>
            <a:r>
              <a:rPr lang="fa-IR" dirty="0"/>
              <a:t>یک تابع بولی مشخص می‌کند که چگونه به وسیلهٔ محاسبات منطقی و ورودی‌های بولی، خروجی مناسب بسازیم. چنین توابعی نقشی اساسی در مسائل نظریه پیچیدگی</a:t>
            </a:r>
            <a:r>
              <a:rPr lang="en-US" dirty="0"/>
              <a:t> </a:t>
            </a:r>
            <a:r>
              <a:rPr lang="fa-IR" dirty="0"/>
              <a:t>،و همچنین در طراحی مدارها و چیپ‌های کامپیوترهای دیجیتال دارند. ویژگی‌های توابع بولی نقش بسیار مهمی را در رمزنگاری ایفا می‌کنند، به ویژه در طراحی الگوریتم‌های کلید متقارن.</a:t>
            </a:r>
            <a:endParaRPr lang="en-US" dirty="0"/>
          </a:p>
        </p:txBody>
      </p:sp>
    </p:spTree>
    <p:extLst>
      <p:ext uri="{BB962C8B-B14F-4D97-AF65-F5344CB8AC3E}">
        <p14:creationId xmlns:p14="http://schemas.microsoft.com/office/powerpoint/2010/main" val="414007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0E36-C923-43F0-81C8-3D50EE906763}"/>
              </a:ext>
            </a:extLst>
          </p:cNvPr>
          <p:cNvSpPr>
            <a:spLocks noGrp="1"/>
          </p:cNvSpPr>
          <p:nvPr>
            <p:ph type="title"/>
          </p:nvPr>
        </p:nvSpPr>
        <p:spPr/>
        <p:txBody>
          <a:bodyPr/>
          <a:lstStyle/>
          <a:p>
            <a:pPr algn="r"/>
            <a:r>
              <a:rPr lang="fa-IR" dirty="0"/>
              <a:t>توابع بولی</a:t>
            </a:r>
            <a:endParaRPr lang="en-US" dirty="0"/>
          </a:p>
        </p:txBody>
      </p:sp>
      <p:sp>
        <p:nvSpPr>
          <p:cNvPr id="3" name="Content Placeholder 2">
            <a:extLst>
              <a:ext uri="{FF2B5EF4-FFF2-40B4-BE49-F238E27FC236}">
                <a16:creationId xmlns:a16="http://schemas.microsoft.com/office/drawing/2014/main" id="{CB574E4C-6C48-4217-8BAF-8268DAD2BDD4}"/>
              </a:ext>
            </a:extLst>
          </p:cNvPr>
          <p:cNvSpPr>
            <a:spLocks noGrp="1"/>
          </p:cNvSpPr>
          <p:nvPr>
            <p:ph sz="half" idx="1"/>
          </p:nvPr>
        </p:nvSpPr>
        <p:spPr>
          <a:xfrm>
            <a:off x="838200" y="1825625"/>
            <a:ext cx="10515600" cy="4351338"/>
          </a:xfrm>
        </p:spPr>
        <p:txBody>
          <a:bodyPr/>
          <a:lstStyle/>
          <a:p>
            <a:r>
              <a:rPr lang="en-US" dirty="0"/>
              <a:t>“Not” Boolean function</a:t>
            </a:r>
          </a:p>
          <a:p>
            <a:endParaRPr lang="en-US" dirty="0"/>
          </a:p>
          <a:p>
            <a:endParaRPr lang="en-US" dirty="0"/>
          </a:p>
        </p:txBody>
      </p:sp>
      <p:graphicFrame>
        <p:nvGraphicFramePr>
          <p:cNvPr id="5" name="Table 5">
            <a:extLst>
              <a:ext uri="{FF2B5EF4-FFF2-40B4-BE49-F238E27FC236}">
                <a16:creationId xmlns:a16="http://schemas.microsoft.com/office/drawing/2014/main" id="{D55ECEB2-9F15-48E5-9BDB-47450E9A8715}"/>
              </a:ext>
            </a:extLst>
          </p:cNvPr>
          <p:cNvGraphicFramePr>
            <a:graphicFrameLocks noGrp="1"/>
          </p:cNvGraphicFramePr>
          <p:nvPr>
            <p:extLst>
              <p:ext uri="{D42A27DB-BD31-4B8C-83A1-F6EECF244321}">
                <p14:modId xmlns:p14="http://schemas.microsoft.com/office/powerpoint/2010/main" val="3753676258"/>
              </p:ext>
            </p:extLst>
          </p:nvPr>
        </p:nvGraphicFramePr>
        <p:xfrm>
          <a:off x="3525520" y="2832946"/>
          <a:ext cx="6400800" cy="2468880"/>
        </p:xfrm>
        <a:graphic>
          <a:graphicData uri="http://schemas.openxmlformats.org/drawingml/2006/table">
            <a:tbl>
              <a:tblPr firstRow="1" bandRow="1">
                <a:tableStyleId>{F5AB1C69-6EDB-4FF4-983F-18BD219EF322}</a:tableStyleId>
              </a:tblPr>
              <a:tblGrid>
                <a:gridCol w="3200400">
                  <a:extLst>
                    <a:ext uri="{9D8B030D-6E8A-4147-A177-3AD203B41FA5}">
                      <a16:colId xmlns:a16="http://schemas.microsoft.com/office/drawing/2014/main" val="3549483629"/>
                    </a:ext>
                  </a:extLst>
                </a:gridCol>
                <a:gridCol w="3200400">
                  <a:extLst>
                    <a:ext uri="{9D8B030D-6E8A-4147-A177-3AD203B41FA5}">
                      <a16:colId xmlns:a16="http://schemas.microsoft.com/office/drawing/2014/main" val="3036571257"/>
                    </a:ext>
                  </a:extLst>
                </a:gridCol>
              </a:tblGrid>
              <a:tr h="822960">
                <a:tc>
                  <a:txBody>
                    <a:bodyPr/>
                    <a:lstStyle/>
                    <a:p>
                      <a:pPr algn="ctr"/>
                      <a:r>
                        <a:rPr lang="en-US" dirty="0"/>
                        <a:t>X</a:t>
                      </a:r>
                    </a:p>
                  </a:txBody>
                  <a:tcPr anchor="ctr"/>
                </a:tc>
                <a:tc>
                  <a:txBody>
                    <a:bodyPr/>
                    <a:lstStyle/>
                    <a:p>
                      <a:pPr algn="ctr"/>
                      <a:r>
                        <a:rPr lang="en-US" dirty="0"/>
                        <a:t>F(x) = x’</a:t>
                      </a:r>
                    </a:p>
                  </a:txBody>
                  <a:tcPr anchor="ctr"/>
                </a:tc>
                <a:extLst>
                  <a:ext uri="{0D108BD9-81ED-4DB2-BD59-A6C34878D82A}">
                    <a16:rowId xmlns:a16="http://schemas.microsoft.com/office/drawing/2014/main" val="4222386777"/>
                  </a:ext>
                </a:extLst>
              </a:tr>
              <a:tr h="822960">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462117862"/>
                  </a:ext>
                </a:extLst>
              </a:tr>
              <a:tr h="822960">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572316910"/>
                  </a:ext>
                </a:extLst>
              </a:tr>
            </a:tbl>
          </a:graphicData>
        </a:graphic>
      </p:graphicFrame>
      <p:pic>
        <p:nvPicPr>
          <p:cNvPr id="6" name="Picture 5">
            <a:extLst>
              <a:ext uri="{FF2B5EF4-FFF2-40B4-BE49-F238E27FC236}">
                <a16:creationId xmlns:a16="http://schemas.microsoft.com/office/drawing/2014/main" id="{72E4B15D-EC11-4022-B21F-81D944CDE3C3}"/>
              </a:ext>
            </a:extLst>
          </p:cNvPr>
          <p:cNvPicPr>
            <a:picLocks noChangeAspect="1"/>
          </p:cNvPicPr>
          <p:nvPr/>
        </p:nvPicPr>
        <p:blipFill>
          <a:blip r:embed="rId2"/>
          <a:stretch>
            <a:fillRect/>
          </a:stretch>
        </p:blipFill>
        <p:spPr>
          <a:xfrm>
            <a:off x="977796" y="3446302"/>
            <a:ext cx="2408129" cy="1242168"/>
          </a:xfrm>
          <a:prstGeom prst="rect">
            <a:avLst/>
          </a:prstGeom>
        </p:spPr>
      </p:pic>
    </p:spTree>
    <p:extLst>
      <p:ext uri="{BB962C8B-B14F-4D97-AF65-F5344CB8AC3E}">
        <p14:creationId xmlns:p14="http://schemas.microsoft.com/office/powerpoint/2010/main" val="303323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0E36-C923-43F0-81C8-3D50EE906763}"/>
              </a:ext>
            </a:extLst>
          </p:cNvPr>
          <p:cNvSpPr>
            <a:spLocks noGrp="1"/>
          </p:cNvSpPr>
          <p:nvPr>
            <p:ph type="title"/>
          </p:nvPr>
        </p:nvSpPr>
        <p:spPr/>
        <p:txBody>
          <a:bodyPr/>
          <a:lstStyle/>
          <a:p>
            <a:pPr algn="r"/>
            <a:r>
              <a:rPr lang="fa-IR" dirty="0"/>
              <a:t>توابع بولی</a:t>
            </a:r>
            <a:endParaRPr lang="en-US" dirty="0"/>
          </a:p>
        </p:txBody>
      </p:sp>
      <p:sp>
        <p:nvSpPr>
          <p:cNvPr id="3" name="Content Placeholder 2">
            <a:extLst>
              <a:ext uri="{FF2B5EF4-FFF2-40B4-BE49-F238E27FC236}">
                <a16:creationId xmlns:a16="http://schemas.microsoft.com/office/drawing/2014/main" id="{CB574E4C-6C48-4217-8BAF-8268DAD2BDD4}"/>
              </a:ext>
            </a:extLst>
          </p:cNvPr>
          <p:cNvSpPr>
            <a:spLocks noGrp="1"/>
          </p:cNvSpPr>
          <p:nvPr>
            <p:ph sz="half" idx="1"/>
          </p:nvPr>
        </p:nvSpPr>
        <p:spPr>
          <a:xfrm>
            <a:off x="838200" y="1825625"/>
            <a:ext cx="10515600" cy="4351338"/>
          </a:xfrm>
        </p:spPr>
        <p:txBody>
          <a:bodyPr/>
          <a:lstStyle/>
          <a:p>
            <a:r>
              <a:rPr lang="en-US" dirty="0"/>
              <a:t>“And” Boolean function</a:t>
            </a:r>
          </a:p>
          <a:p>
            <a:endParaRPr lang="en-US" dirty="0"/>
          </a:p>
          <a:p>
            <a:endParaRPr lang="en-US" dirty="0"/>
          </a:p>
        </p:txBody>
      </p:sp>
      <p:graphicFrame>
        <p:nvGraphicFramePr>
          <p:cNvPr id="5" name="Table 5">
            <a:extLst>
              <a:ext uri="{FF2B5EF4-FFF2-40B4-BE49-F238E27FC236}">
                <a16:creationId xmlns:a16="http://schemas.microsoft.com/office/drawing/2014/main" id="{D55ECEB2-9F15-48E5-9BDB-47450E9A8715}"/>
              </a:ext>
            </a:extLst>
          </p:cNvPr>
          <p:cNvGraphicFramePr>
            <a:graphicFrameLocks noGrp="1"/>
          </p:cNvGraphicFramePr>
          <p:nvPr>
            <p:extLst>
              <p:ext uri="{D42A27DB-BD31-4B8C-83A1-F6EECF244321}">
                <p14:modId xmlns:p14="http://schemas.microsoft.com/office/powerpoint/2010/main" val="3532473720"/>
              </p:ext>
            </p:extLst>
          </p:nvPr>
        </p:nvGraphicFramePr>
        <p:xfrm>
          <a:off x="3701288" y="2150428"/>
          <a:ext cx="6400800" cy="4114800"/>
        </p:xfrm>
        <a:graphic>
          <a:graphicData uri="http://schemas.openxmlformats.org/drawingml/2006/table">
            <a:tbl>
              <a:tblPr firstRow="1" bandRow="1">
                <a:tableStyleId>{F5AB1C69-6EDB-4FF4-983F-18BD219EF322}</a:tableStyleId>
              </a:tblPr>
              <a:tblGrid>
                <a:gridCol w="2133600">
                  <a:extLst>
                    <a:ext uri="{9D8B030D-6E8A-4147-A177-3AD203B41FA5}">
                      <a16:colId xmlns:a16="http://schemas.microsoft.com/office/drawing/2014/main" val="3549483629"/>
                    </a:ext>
                  </a:extLst>
                </a:gridCol>
                <a:gridCol w="2133600">
                  <a:extLst>
                    <a:ext uri="{9D8B030D-6E8A-4147-A177-3AD203B41FA5}">
                      <a16:colId xmlns:a16="http://schemas.microsoft.com/office/drawing/2014/main" val="1955907492"/>
                    </a:ext>
                  </a:extLst>
                </a:gridCol>
                <a:gridCol w="2133600">
                  <a:extLst>
                    <a:ext uri="{9D8B030D-6E8A-4147-A177-3AD203B41FA5}">
                      <a16:colId xmlns:a16="http://schemas.microsoft.com/office/drawing/2014/main" val="3036571257"/>
                    </a:ext>
                  </a:extLst>
                </a:gridCol>
              </a:tblGrid>
              <a:tr h="822960">
                <a:tc>
                  <a:txBody>
                    <a:bodyPr/>
                    <a:lstStyle/>
                    <a:p>
                      <a:pPr algn="ctr"/>
                      <a:r>
                        <a:rPr lang="en-US" dirty="0"/>
                        <a:t>X</a:t>
                      </a:r>
                    </a:p>
                  </a:txBody>
                  <a:tcPr anchor="ctr"/>
                </a:tc>
                <a:tc>
                  <a:txBody>
                    <a:bodyPr/>
                    <a:lstStyle/>
                    <a:p>
                      <a:pPr algn="ctr"/>
                      <a:r>
                        <a:rPr lang="en-US" dirty="0"/>
                        <a:t>y</a:t>
                      </a:r>
                    </a:p>
                  </a:txBody>
                  <a:tcPr anchor="ctr"/>
                </a:tc>
                <a:tc>
                  <a:txBody>
                    <a:bodyPr/>
                    <a:lstStyle/>
                    <a:p>
                      <a:pPr algn="ctr"/>
                      <a:r>
                        <a:rPr lang="en-US" dirty="0"/>
                        <a:t>F(x,y) = x.y</a:t>
                      </a:r>
                    </a:p>
                  </a:txBody>
                  <a:tcPr anchor="ctr"/>
                </a:tc>
                <a:extLst>
                  <a:ext uri="{0D108BD9-81ED-4DB2-BD59-A6C34878D82A}">
                    <a16:rowId xmlns:a16="http://schemas.microsoft.com/office/drawing/2014/main" val="4222386777"/>
                  </a:ext>
                </a:extLst>
              </a:tr>
              <a:tr h="82296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2462117862"/>
                  </a:ext>
                </a:extLst>
              </a:tr>
              <a:tr h="82296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3215215"/>
                  </a:ext>
                </a:extLst>
              </a:tr>
              <a:tr h="82296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284797288"/>
                  </a:ext>
                </a:extLst>
              </a:tr>
              <a:tr h="82296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572316910"/>
                  </a:ext>
                </a:extLst>
              </a:tr>
            </a:tbl>
          </a:graphicData>
        </a:graphic>
      </p:graphicFrame>
      <p:pic>
        <p:nvPicPr>
          <p:cNvPr id="6" name="Picture 5">
            <a:extLst>
              <a:ext uri="{FF2B5EF4-FFF2-40B4-BE49-F238E27FC236}">
                <a16:creationId xmlns:a16="http://schemas.microsoft.com/office/drawing/2014/main" id="{892FCEF2-34C9-4C64-8D5E-3FA454815C12}"/>
              </a:ext>
            </a:extLst>
          </p:cNvPr>
          <p:cNvPicPr>
            <a:picLocks noChangeAspect="1"/>
          </p:cNvPicPr>
          <p:nvPr/>
        </p:nvPicPr>
        <p:blipFill>
          <a:blip r:embed="rId2"/>
          <a:stretch>
            <a:fillRect/>
          </a:stretch>
        </p:blipFill>
        <p:spPr>
          <a:xfrm>
            <a:off x="291810" y="3763337"/>
            <a:ext cx="3345470" cy="1234547"/>
          </a:xfrm>
          <a:prstGeom prst="rect">
            <a:avLst/>
          </a:prstGeom>
        </p:spPr>
      </p:pic>
    </p:spTree>
    <p:extLst>
      <p:ext uri="{BB962C8B-B14F-4D97-AF65-F5344CB8AC3E}">
        <p14:creationId xmlns:p14="http://schemas.microsoft.com/office/powerpoint/2010/main" val="163201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0E36-C923-43F0-81C8-3D50EE906763}"/>
              </a:ext>
            </a:extLst>
          </p:cNvPr>
          <p:cNvSpPr>
            <a:spLocks noGrp="1"/>
          </p:cNvSpPr>
          <p:nvPr>
            <p:ph type="title"/>
          </p:nvPr>
        </p:nvSpPr>
        <p:spPr/>
        <p:txBody>
          <a:bodyPr/>
          <a:lstStyle/>
          <a:p>
            <a:pPr algn="r"/>
            <a:r>
              <a:rPr lang="fa-IR" dirty="0"/>
              <a:t>توابع بولی</a:t>
            </a:r>
            <a:endParaRPr lang="en-US" dirty="0"/>
          </a:p>
        </p:txBody>
      </p:sp>
      <p:sp>
        <p:nvSpPr>
          <p:cNvPr id="3" name="Content Placeholder 2">
            <a:extLst>
              <a:ext uri="{FF2B5EF4-FFF2-40B4-BE49-F238E27FC236}">
                <a16:creationId xmlns:a16="http://schemas.microsoft.com/office/drawing/2014/main" id="{CB574E4C-6C48-4217-8BAF-8268DAD2BDD4}"/>
              </a:ext>
            </a:extLst>
          </p:cNvPr>
          <p:cNvSpPr>
            <a:spLocks noGrp="1"/>
          </p:cNvSpPr>
          <p:nvPr>
            <p:ph sz="half" idx="1"/>
          </p:nvPr>
        </p:nvSpPr>
        <p:spPr>
          <a:xfrm>
            <a:off x="838200" y="1825625"/>
            <a:ext cx="10515600" cy="4351338"/>
          </a:xfrm>
        </p:spPr>
        <p:txBody>
          <a:bodyPr/>
          <a:lstStyle/>
          <a:p>
            <a:r>
              <a:rPr lang="en-US" dirty="0"/>
              <a:t>“Or” Boolean function</a:t>
            </a:r>
          </a:p>
          <a:p>
            <a:endParaRPr lang="en-US" dirty="0"/>
          </a:p>
          <a:p>
            <a:endParaRPr lang="en-US" dirty="0"/>
          </a:p>
        </p:txBody>
      </p:sp>
      <p:graphicFrame>
        <p:nvGraphicFramePr>
          <p:cNvPr id="5" name="Table 5">
            <a:extLst>
              <a:ext uri="{FF2B5EF4-FFF2-40B4-BE49-F238E27FC236}">
                <a16:creationId xmlns:a16="http://schemas.microsoft.com/office/drawing/2014/main" id="{D55ECEB2-9F15-48E5-9BDB-47450E9A8715}"/>
              </a:ext>
            </a:extLst>
          </p:cNvPr>
          <p:cNvGraphicFramePr>
            <a:graphicFrameLocks noGrp="1"/>
          </p:cNvGraphicFramePr>
          <p:nvPr>
            <p:extLst>
              <p:ext uri="{D42A27DB-BD31-4B8C-83A1-F6EECF244321}">
                <p14:modId xmlns:p14="http://schemas.microsoft.com/office/powerpoint/2010/main" val="3776773907"/>
              </p:ext>
            </p:extLst>
          </p:nvPr>
        </p:nvGraphicFramePr>
        <p:xfrm>
          <a:off x="3637280" y="2062163"/>
          <a:ext cx="6400800" cy="4114800"/>
        </p:xfrm>
        <a:graphic>
          <a:graphicData uri="http://schemas.openxmlformats.org/drawingml/2006/table">
            <a:tbl>
              <a:tblPr firstRow="1" bandRow="1">
                <a:tableStyleId>{F5AB1C69-6EDB-4FF4-983F-18BD219EF322}</a:tableStyleId>
              </a:tblPr>
              <a:tblGrid>
                <a:gridCol w="2133600">
                  <a:extLst>
                    <a:ext uri="{9D8B030D-6E8A-4147-A177-3AD203B41FA5}">
                      <a16:colId xmlns:a16="http://schemas.microsoft.com/office/drawing/2014/main" val="3549483629"/>
                    </a:ext>
                  </a:extLst>
                </a:gridCol>
                <a:gridCol w="2133600">
                  <a:extLst>
                    <a:ext uri="{9D8B030D-6E8A-4147-A177-3AD203B41FA5}">
                      <a16:colId xmlns:a16="http://schemas.microsoft.com/office/drawing/2014/main" val="1955907492"/>
                    </a:ext>
                  </a:extLst>
                </a:gridCol>
                <a:gridCol w="2133600">
                  <a:extLst>
                    <a:ext uri="{9D8B030D-6E8A-4147-A177-3AD203B41FA5}">
                      <a16:colId xmlns:a16="http://schemas.microsoft.com/office/drawing/2014/main" val="3036571257"/>
                    </a:ext>
                  </a:extLst>
                </a:gridCol>
              </a:tblGrid>
              <a:tr h="822960">
                <a:tc>
                  <a:txBody>
                    <a:bodyPr/>
                    <a:lstStyle/>
                    <a:p>
                      <a:pPr algn="ctr"/>
                      <a:r>
                        <a:rPr lang="en-US" dirty="0"/>
                        <a:t>X</a:t>
                      </a:r>
                    </a:p>
                  </a:txBody>
                  <a:tcPr anchor="ctr"/>
                </a:tc>
                <a:tc>
                  <a:txBody>
                    <a:bodyPr/>
                    <a:lstStyle/>
                    <a:p>
                      <a:pPr algn="ctr"/>
                      <a:r>
                        <a:rPr lang="en-US" dirty="0"/>
                        <a:t>y</a:t>
                      </a:r>
                    </a:p>
                  </a:txBody>
                  <a:tcPr anchor="ctr"/>
                </a:tc>
                <a:tc>
                  <a:txBody>
                    <a:bodyPr/>
                    <a:lstStyle/>
                    <a:p>
                      <a:pPr algn="ctr"/>
                      <a:r>
                        <a:rPr lang="en-US" dirty="0"/>
                        <a:t>F(x,y) = x + y</a:t>
                      </a:r>
                    </a:p>
                  </a:txBody>
                  <a:tcPr anchor="ctr"/>
                </a:tc>
                <a:extLst>
                  <a:ext uri="{0D108BD9-81ED-4DB2-BD59-A6C34878D82A}">
                    <a16:rowId xmlns:a16="http://schemas.microsoft.com/office/drawing/2014/main" val="4222386777"/>
                  </a:ext>
                </a:extLst>
              </a:tr>
              <a:tr h="82296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2462117862"/>
                  </a:ext>
                </a:extLst>
              </a:tr>
              <a:tr h="82296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293215215"/>
                  </a:ext>
                </a:extLst>
              </a:tr>
              <a:tr h="82296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3284797288"/>
                  </a:ext>
                </a:extLst>
              </a:tr>
              <a:tr h="82296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572316910"/>
                  </a:ext>
                </a:extLst>
              </a:tr>
            </a:tbl>
          </a:graphicData>
        </a:graphic>
      </p:graphicFrame>
      <p:pic>
        <p:nvPicPr>
          <p:cNvPr id="6" name="Picture 5">
            <a:extLst>
              <a:ext uri="{FF2B5EF4-FFF2-40B4-BE49-F238E27FC236}">
                <a16:creationId xmlns:a16="http://schemas.microsoft.com/office/drawing/2014/main" id="{CD6DA48D-694C-4F44-8C91-3B0E867C8727}"/>
              </a:ext>
            </a:extLst>
          </p:cNvPr>
          <p:cNvPicPr>
            <a:picLocks noChangeAspect="1"/>
          </p:cNvPicPr>
          <p:nvPr/>
        </p:nvPicPr>
        <p:blipFill>
          <a:blip r:embed="rId2"/>
          <a:stretch>
            <a:fillRect/>
          </a:stretch>
        </p:blipFill>
        <p:spPr>
          <a:xfrm>
            <a:off x="953921" y="3760694"/>
            <a:ext cx="2567639" cy="1220361"/>
          </a:xfrm>
          <a:prstGeom prst="rect">
            <a:avLst/>
          </a:prstGeom>
        </p:spPr>
      </p:pic>
    </p:spTree>
    <p:extLst>
      <p:ext uri="{BB962C8B-B14F-4D97-AF65-F5344CB8AC3E}">
        <p14:creationId xmlns:p14="http://schemas.microsoft.com/office/powerpoint/2010/main" val="29986265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1728</TotalTime>
  <Words>2823</Words>
  <Application>Microsoft Office PowerPoint</Application>
  <PresentationFormat>Widescreen</PresentationFormat>
  <Paragraphs>344</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.Arabic UI Text</vt:lpstr>
      <vt:lpstr>-apple-system</vt:lpstr>
      <vt:lpstr>Arial</vt:lpstr>
      <vt:lpstr>Calibri</vt:lpstr>
      <vt:lpstr>Calibri Light</vt:lpstr>
      <vt:lpstr>Cambria Math</vt:lpstr>
      <vt:lpstr>Courier New</vt:lpstr>
      <vt:lpstr>Retrospect</vt:lpstr>
      <vt:lpstr>مینیمم سازی تابع های بولی با استفاده از الگوریتم کویین مک-کلاسکی</vt:lpstr>
      <vt:lpstr>Boolean algebra</vt:lpstr>
      <vt:lpstr>اصول جبر بول</vt:lpstr>
      <vt:lpstr>اصول جبر بول</vt:lpstr>
      <vt:lpstr>اصول جبر بول</vt:lpstr>
      <vt:lpstr>توابع بولی</vt:lpstr>
      <vt:lpstr>توابع بولی</vt:lpstr>
      <vt:lpstr>توابع بولی</vt:lpstr>
      <vt:lpstr>توابع بولی</vt:lpstr>
      <vt:lpstr>توابع بولی</vt:lpstr>
      <vt:lpstr>توابع بولی</vt:lpstr>
      <vt:lpstr>توابع بولی</vt:lpstr>
      <vt:lpstr>De Morgan's Laws</vt:lpstr>
      <vt:lpstr>De Morgan's Laws</vt:lpstr>
      <vt:lpstr>Minterms</vt:lpstr>
      <vt:lpstr>فرم نرمال اشتراکی</vt:lpstr>
      <vt:lpstr>فرم نرمال اشتراکی</vt:lpstr>
      <vt:lpstr>Minterms</vt:lpstr>
      <vt:lpstr>Minterms</vt:lpstr>
      <vt:lpstr>چرا ما نیازمند ساده سازی توابع بولی هستیم ؟</vt:lpstr>
      <vt:lpstr>چرا ما نیازمند ساده سازی توابع بولی هستیم ؟</vt:lpstr>
      <vt:lpstr>7 segment display</vt:lpstr>
      <vt:lpstr>7 segment display</vt:lpstr>
      <vt:lpstr>7 segment display</vt:lpstr>
      <vt:lpstr>7 segment display</vt:lpstr>
      <vt:lpstr>7 segment display</vt:lpstr>
      <vt:lpstr>Karnaugh map</vt:lpstr>
      <vt:lpstr>در شکل زیر یک نقشه ۴ متغیره که ۱۶ مربع یا خانه دارد نمایش داده شده‌است:</vt:lpstr>
      <vt:lpstr>مثال زیر یک تابع ساده نشده جبر بول را با متغیرهای بولی A,B،C,D نشان می‌دهد.</vt:lpstr>
      <vt:lpstr>F(A,B,C,D)= AC’ + AB’ + BCD’</vt:lpstr>
      <vt:lpstr>PowerPoint Presentation</vt:lpstr>
      <vt:lpstr>الگوریتم کویین مک کلاسکی</vt:lpstr>
      <vt:lpstr>الگوریتم کویین مک کلاسکی</vt:lpstr>
      <vt:lpstr>الگوریتم کویین مک کلاسکی</vt:lpstr>
      <vt:lpstr>الگوریتم کویین مک کلاسکی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مینیمم سازی تابع های بولی با استفاده از الگوریتم کویین مک-کلاسکی</dc:title>
  <dc:creator>Poison Ivy</dc:creator>
  <cp:lastModifiedBy>Poison Ivy</cp:lastModifiedBy>
  <cp:revision>54</cp:revision>
  <dcterms:created xsi:type="dcterms:W3CDTF">2022-01-30T17:40:44Z</dcterms:created>
  <dcterms:modified xsi:type="dcterms:W3CDTF">2022-02-13T22:45:05Z</dcterms:modified>
</cp:coreProperties>
</file>