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8A7029-C41C-4251-A1C1-610BA23D9A0D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0"/>
            <p14:sldId id="271"/>
            <p14:sldId id="272"/>
          </p14:sldIdLst>
        </p14:section>
        <p14:section name="Untitled Section" id="{2DC0FFA3-DD30-41EB-BBEB-74CC2814AB05}">
          <p14:sldIdLst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7F79-517D-45CE-8530-1A796C5C963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550-1BAD-4376-9B33-9710DDEE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519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7F79-517D-45CE-8530-1A796C5C963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550-1BAD-4376-9B33-9710DDEE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8071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7F79-517D-45CE-8530-1A796C5C963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550-1BAD-4376-9B33-9710DDEE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28303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7F79-517D-45CE-8530-1A796C5C963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550-1BAD-4376-9B33-9710DDEE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202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7F79-517D-45CE-8530-1A796C5C963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550-1BAD-4376-9B33-9710DDEE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5683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7F79-517D-45CE-8530-1A796C5C963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550-1BAD-4376-9B33-9710DDEE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109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7F79-517D-45CE-8530-1A796C5C963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550-1BAD-4376-9B33-9710DDEE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266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7F79-517D-45CE-8530-1A796C5C963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550-1BAD-4376-9B33-9710DDEE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256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7F79-517D-45CE-8530-1A796C5C963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550-1BAD-4376-9B33-9710DDEE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1333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7F79-517D-45CE-8530-1A796C5C963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550-1BAD-4376-9B33-9710DDEE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2061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7F79-517D-45CE-8530-1A796C5C963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550-1BAD-4376-9B33-9710DDEE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0067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7F79-517D-45CE-8530-1A796C5C963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550-1BAD-4376-9B33-9710DDEE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760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7F79-517D-45CE-8530-1A796C5C963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9550-1BAD-4376-9B33-9710DDEE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2178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3E57F79-517D-45CE-8530-1A796C5C963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3DE9550-1BAD-4376-9B33-9710DDEE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50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3E57F79-517D-45CE-8530-1A796C5C9639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3DE9550-1BAD-4376-9B33-9710DDEE2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45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68B1-91AF-4066-9363-5FC75746B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Modified Quine-McCluskey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C51E0-406B-4C24-9798-7B1890218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محمد مهدی کرمی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653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790D-99EC-406D-8C41-749BB31E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ستون دوم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F6F3F5-FE7B-4C6D-9901-896E5CD1FBF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70788123"/>
              </p:ext>
            </p:extLst>
          </p:nvPr>
        </p:nvGraphicFramePr>
        <p:xfrm>
          <a:off x="460932" y="1589892"/>
          <a:ext cx="518477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58">
                  <a:extLst>
                    <a:ext uri="{9D8B030D-6E8A-4147-A177-3AD203B41FA5}">
                      <a16:colId xmlns:a16="http://schemas.microsoft.com/office/drawing/2014/main" val="3521928936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3861211070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193501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mintermList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E-sum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9538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53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72222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88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458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8906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5866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35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4368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(6,7)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0850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(9,13)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917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(7,15)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4698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(13,15)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298634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2C3C-BB7F-4DA4-9D03-6301B2796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/>
              <a:t>ترم </a:t>
            </a:r>
            <a:r>
              <a:rPr lang="en-US" dirty="0"/>
              <a:t>(4,5)</a:t>
            </a:r>
            <a:r>
              <a:rPr lang="fa-IR" dirty="0"/>
              <a:t> از گروه اول را می‌خواهیم با ترم های گروه دوم مقایسه می‌کنیم و فقط ترم </a:t>
            </a:r>
            <a:r>
              <a:rPr lang="en-US" dirty="0"/>
              <a:t>(6,7)</a:t>
            </a:r>
            <a:r>
              <a:rPr lang="fa-IR" dirty="0"/>
              <a:t> دارای </a:t>
            </a:r>
            <a:r>
              <a:rPr lang="en-US" dirty="0"/>
              <a:t>E-sum= 1</a:t>
            </a:r>
            <a:r>
              <a:rPr lang="fa-IR" dirty="0"/>
              <a:t> می‌باشد ، پس شرط اول برقرار است.</a:t>
            </a:r>
          </a:p>
          <a:p>
            <a:pPr marL="0" indent="0" algn="r" rtl="1">
              <a:buNone/>
            </a:pPr>
            <a:r>
              <a:rPr lang="fa-IR" dirty="0"/>
              <a:t>	برای شرط دوم خواهیم داشت:</a:t>
            </a:r>
          </a:p>
          <a:p>
            <a:pPr marL="0" indent="0" rtl="1">
              <a:buNone/>
            </a:pPr>
            <a:r>
              <a:rPr lang="en-US" dirty="0"/>
              <a:t>6-4 = 2</a:t>
            </a:r>
            <a:endParaRPr lang="fa-IR" dirty="0"/>
          </a:p>
          <a:p>
            <a:pPr marL="0" indent="0" algn="r" rtl="1">
              <a:buNone/>
            </a:pPr>
            <a:r>
              <a:rPr lang="fa-IR" dirty="0"/>
              <a:t>پس این دو ترم باهم ترکیب می‌شوند و ترم جدید به صورت زیر خواهد بود:</a:t>
            </a:r>
          </a:p>
          <a:p>
            <a:pPr marL="0" indent="0">
              <a:buNone/>
            </a:pPr>
            <a:r>
              <a:rPr lang="en-US" dirty="0"/>
              <a:t>E-sum(w)= 1+2=3  , mintermList(w)=(4,5,6,7)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836130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790D-99EC-406D-8C41-749BB31E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ستون دوم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F6F3F5-FE7B-4C6D-9901-896E5CD1FBF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93796555"/>
              </p:ext>
            </p:extLst>
          </p:nvPr>
        </p:nvGraphicFramePr>
        <p:xfrm>
          <a:off x="460932" y="1589892"/>
          <a:ext cx="518477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58">
                  <a:extLst>
                    <a:ext uri="{9D8B030D-6E8A-4147-A177-3AD203B41FA5}">
                      <a16:colId xmlns:a16="http://schemas.microsoft.com/office/drawing/2014/main" val="3521928936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3861211070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193501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mintermList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E-sum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9538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53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72222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88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458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8906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5866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35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4368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(6,7)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0850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(9,13)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917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(7,15)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4698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(13,15)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298634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2C3C-BB7F-4DA4-9D03-6301B2796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/>
              <a:t>ترم </a:t>
            </a:r>
            <a:r>
              <a:rPr lang="en-US" dirty="0"/>
              <a:t>(8,6)</a:t>
            </a:r>
            <a:r>
              <a:rPr lang="fa-IR" dirty="0"/>
              <a:t> از گروه اول را می‌خواهیم با ترم های گروه دوم مقایسه می‌کنیم و فقط ترم </a:t>
            </a:r>
            <a:r>
              <a:rPr lang="en-US" dirty="0"/>
              <a:t>(6,7)</a:t>
            </a:r>
            <a:r>
              <a:rPr lang="fa-IR" dirty="0"/>
              <a:t> دارای </a:t>
            </a:r>
            <a:r>
              <a:rPr lang="en-US" dirty="0"/>
              <a:t>E-sum= 1</a:t>
            </a:r>
            <a:r>
              <a:rPr lang="fa-IR" dirty="0"/>
              <a:t> می‌باشد ، پس شرط اول برقرار است.</a:t>
            </a:r>
          </a:p>
          <a:p>
            <a:pPr marL="0" indent="0" algn="r" rtl="1">
              <a:buNone/>
            </a:pPr>
            <a:r>
              <a:rPr lang="fa-IR" dirty="0"/>
              <a:t>	برای شرط دوم خواهیم داشت:</a:t>
            </a:r>
          </a:p>
          <a:p>
            <a:pPr marL="0" indent="0" rtl="1">
              <a:buNone/>
            </a:pPr>
            <a:r>
              <a:rPr lang="en-US" dirty="0"/>
              <a:t>6-6=0</a:t>
            </a:r>
            <a:endParaRPr lang="fa-IR" dirty="0"/>
          </a:p>
          <a:p>
            <a:pPr marL="0" indent="0" algn="r" rtl="1">
              <a:buNone/>
            </a:pPr>
            <a:r>
              <a:rPr lang="fa-IR" dirty="0"/>
              <a:t>شرط دوم برقرار نیست پس این دو ترم نمی‌توانند باهم ترکیب شوند.</a:t>
            </a:r>
          </a:p>
        </p:txBody>
      </p:sp>
    </p:spTree>
    <p:extLst>
      <p:ext uri="{BB962C8B-B14F-4D97-AF65-F5344CB8AC3E}">
        <p14:creationId xmlns:p14="http://schemas.microsoft.com/office/powerpoint/2010/main" val="2858203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790D-99EC-406D-8C41-749BB31E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ستون دوم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F6F3F5-FE7B-4C6D-9901-896E5CD1FBF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3206342"/>
              </p:ext>
            </p:extLst>
          </p:nvPr>
        </p:nvGraphicFramePr>
        <p:xfrm>
          <a:off x="460932" y="1589892"/>
          <a:ext cx="518477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58">
                  <a:extLst>
                    <a:ext uri="{9D8B030D-6E8A-4147-A177-3AD203B41FA5}">
                      <a16:colId xmlns:a16="http://schemas.microsoft.com/office/drawing/2014/main" val="3521928936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3861211070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193501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mintermList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E-sum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9538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53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72222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☑️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88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☑️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458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8906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5866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☑️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35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☑️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4368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(6,7)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☑️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0850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(9,13)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917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(7,15)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☑️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4698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(13,15)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☑️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298634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2C3C-BB7F-4DA4-9D03-6301B2796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/>
              <a:t>پس از مقایسه و ترکیب تمامی ترم ها با یکدیگر ، ستون سوم به وجود آمده و تمامی ترم های ترکیب شده در ستون دوم نیز علامت می‌زنیم.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6520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790D-99EC-406D-8C41-749BB31E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ستون سوم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F6F3F5-FE7B-4C6D-9901-896E5CD1FBF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55987377"/>
              </p:ext>
            </p:extLst>
          </p:nvPr>
        </p:nvGraphicFramePr>
        <p:xfrm>
          <a:off x="347810" y="2331572"/>
          <a:ext cx="518477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58">
                  <a:extLst>
                    <a:ext uri="{9D8B030D-6E8A-4147-A177-3AD203B41FA5}">
                      <a16:colId xmlns:a16="http://schemas.microsoft.com/office/drawing/2014/main" val="3521928936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3861211070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193501478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mintermList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E-sum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95389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5335"/>
                  </a:ext>
                </a:extLst>
              </a:tr>
              <a:tr h="5486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(4,5,6,7)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88980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(4,6,5,7)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890639"/>
                  </a:ext>
                </a:extLst>
              </a:tr>
              <a:tr h="5486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(5,7,13,15)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35914"/>
                  </a:ext>
                </a:extLst>
              </a:tr>
              <a:tr h="5486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(5,13,7,15)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085047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2C3C-BB7F-4DA4-9D03-6301B2796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 dirty="0"/>
              <a:t>مانند ستون قبلی تمامی مینترم ها را برای ترکیب احتمالی بررسی میکنیم.</a:t>
            </a:r>
            <a:endParaRPr lang="en-US" dirty="0"/>
          </a:p>
          <a:p>
            <a:pPr algn="r" rtl="1"/>
            <a:r>
              <a:rPr lang="fa-IR" dirty="0"/>
              <a:t>ترم های دارای مینترم لیست های برابر و </a:t>
            </a:r>
            <a:r>
              <a:rPr lang="en-US" dirty="0"/>
              <a:t>E-sum</a:t>
            </a:r>
            <a:r>
              <a:rPr lang="fa-IR" dirty="0"/>
              <a:t> های یکسان باهم برابر هستند ، پس دو ترم اضافی در این ستون را حذف می‌کنیم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79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790D-99EC-406D-8C41-749BB31E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ستون سوم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F6F3F5-FE7B-4C6D-9901-896E5CD1FBF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61093159"/>
              </p:ext>
            </p:extLst>
          </p:nvPr>
        </p:nvGraphicFramePr>
        <p:xfrm>
          <a:off x="347810" y="2331572"/>
          <a:ext cx="518477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58">
                  <a:extLst>
                    <a:ext uri="{9D8B030D-6E8A-4147-A177-3AD203B41FA5}">
                      <a16:colId xmlns:a16="http://schemas.microsoft.com/office/drawing/2014/main" val="3521928936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3861211070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193501478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mintermList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E-sum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95389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533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(4,5,6,7)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88980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(5,7,13,15)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35914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2C3C-BB7F-4DA4-9D03-6301B2796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 dirty="0"/>
              <a:t>از آنجایی که دیگر هیچ ترمی قابلیت ترکیب شدن را ندارن ، جدول ایجاب کننده های اول را تشکیل میدهیم.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80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1D63-ABA9-4B8D-A1F9-43DC5101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chart</a:t>
            </a:r>
            <a:r>
              <a:rPr lang="en-US" baseline="-25000" dirty="0"/>
              <a:t> F(A,B,C,D) = m(4,5,6,8,9,10,13)+d(0,7,15)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6BF709-5198-42DB-96A3-205E46A4A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093775"/>
              </p:ext>
            </p:extLst>
          </p:nvPr>
        </p:nvGraphicFramePr>
        <p:xfrm>
          <a:off x="563879" y="2363902"/>
          <a:ext cx="1124712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3001147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4217012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1763036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8461296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4452154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685700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44918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8772225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5362771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42015237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3792983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PI\</a:t>
                      </a:r>
                      <a:r>
                        <a:rPr lang="en-US" sz="1100" dirty="0" err="1"/>
                        <a:t>minterm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51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4786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9878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6075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1450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(9,13)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5109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(4,5,6,7)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627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(5,7,13,15)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44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11257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1D63-ABA9-4B8D-A1F9-43DC5101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chart </a:t>
            </a:r>
            <a:r>
              <a:rPr lang="en-US" baseline="-25000" dirty="0"/>
              <a:t>F(A,B,C,D) = m(4,5,6,8,9,10,13)+d(0,7,15)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6BF709-5198-42DB-96A3-205E46A4A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469945"/>
              </p:ext>
            </p:extLst>
          </p:nvPr>
        </p:nvGraphicFramePr>
        <p:xfrm>
          <a:off x="1798791" y="2345048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3001147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1763036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8461296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4452154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44918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8772225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5362771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420152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PI\</a:t>
                      </a:r>
                      <a:r>
                        <a:rPr lang="en-US" sz="1100" dirty="0" err="1"/>
                        <a:t>minterm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51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4786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9878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6075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1450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(9,13)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5109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(4,5,6,7)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627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(5,7,13,15)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44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2821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1D63-ABA9-4B8D-A1F9-43DC5101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chart </a:t>
            </a:r>
            <a:r>
              <a:rPr lang="en-US" baseline="-25000" dirty="0"/>
              <a:t>F(A,B,C,D) = m(4,5,6,8,9,10,13)+d(0,7,15)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6BF709-5198-42DB-96A3-205E46A4A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165874"/>
              </p:ext>
            </p:extLst>
          </p:nvPr>
        </p:nvGraphicFramePr>
        <p:xfrm>
          <a:off x="1798791" y="2345048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3001147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01763036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8461296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4452154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44918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8772225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5362771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420152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PI\</a:t>
                      </a:r>
                      <a:r>
                        <a:rPr lang="en-US" sz="1100" dirty="0" err="1"/>
                        <a:t>minterm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51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4786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9878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6075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1450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(9,13)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5109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(4,5,6,7)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627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(5,7,13,15)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44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402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1D63-ABA9-4B8D-A1F9-43DC5101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chart </a:t>
            </a:r>
            <a:r>
              <a:rPr lang="en-US" baseline="-25000" dirty="0"/>
              <a:t>F(A,B,C,D) = m(4,5,6,8,9,10,13)+d(0,7,15)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6BF709-5198-42DB-96A3-205E46A4A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75166"/>
              </p:ext>
            </p:extLst>
          </p:nvPr>
        </p:nvGraphicFramePr>
        <p:xfrm>
          <a:off x="3489959" y="2763651"/>
          <a:ext cx="52120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3001147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44918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8772225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5362771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420152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PI\</a:t>
                      </a:r>
                      <a:r>
                        <a:rPr lang="en-US" sz="1100" dirty="0" err="1"/>
                        <a:t>minterm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51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4786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9878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6075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1450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(9,13)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5109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(5,7,13,15)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44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708533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1D63-ABA9-4B8D-A1F9-43DC5101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chart </a:t>
            </a:r>
            <a:r>
              <a:rPr lang="en-US" baseline="-25000" dirty="0"/>
              <a:t>F(A,B,C,D) = m(4,5,6,8,9,10,13)+d(0,7,15)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6BF709-5198-42DB-96A3-205E46A4A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489684"/>
              </p:ext>
            </p:extLst>
          </p:nvPr>
        </p:nvGraphicFramePr>
        <p:xfrm>
          <a:off x="3489959" y="2763651"/>
          <a:ext cx="52120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3001147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44918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8772225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5362771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420152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PI\</a:t>
                      </a:r>
                      <a:r>
                        <a:rPr lang="en-US" sz="1100" dirty="0" err="1"/>
                        <a:t>minterm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51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4786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9878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6075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(8,10)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1450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(9,13)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5109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(5,7,13,15)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44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88757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C05B-1DC8-4173-BD4E-E16E3E6C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Quine-McCluskey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26F278-E667-4D6D-917B-945048058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r" rtl="1">
                  <a:buNone/>
                </a:pPr>
                <a:r>
                  <a:rPr lang="fa-IR" dirty="0"/>
                  <a:t>ورودی:</a:t>
                </a:r>
              </a:p>
              <a:p>
                <a:pPr marL="0" indent="0" algn="r" rtl="1">
                  <a:buNone/>
                </a:pPr>
                <a:r>
                  <a:rPr lang="fa-IR" dirty="0"/>
                  <a:t>	یک تابع بولی چهار متغیره به صورت زیر</a:t>
                </a:r>
              </a:p>
              <a:p>
                <a:pPr marL="0" indent="0" algn="r" rtl="1">
                  <a:buNone/>
                </a:pPr>
                <a:endParaRPr lang="fa-IR" dirty="0"/>
              </a:p>
              <a:p>
                <a:pPr marL="0" indent="0">
                  <a:buNone/>
                </a:pPr>
                <a:r>
                  <a:rPr lang="en-US" dirty="0"/>
                  <a:t>F(A, B, C, D)</a:t>
                </a:r>
                <a:r>
                  <a:rPr lang="fa-IR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dirty="0" smtClean="0"/>
                          <m:t>m</m:t>
                        </m:r>
                        <m:r>
                          <m:rPr>
                            <m:nor/>
                          </m:rPr>
                          <a:rPr lang="en-US" dirty="0" smtClean="0"/>
                          <m:t>(</m:t>
                        </m:r>
                        <m:r>
                          <m:rPr>
                            <m:nor/>
                          </m:rPr>
                          <a:rPr lang="en-US" dirty="0" smtClean="0"/>
                          <m:t>4</m:t>
                        </m:r>
                        <m:r>
                          <m:rPr>
                            <m:nor/>
                          </m:rPr>
                          <a:rPr lang="en-US" dirty="0" smtClean="0"/>
                          <m:t>, </m:t>
                        </m:r>
                        <m:r>
                          <m:rPr>
                            <m:nor/>
                          </m:rPr>
                          <a:rPr lang="en-US" dirty="0" smtClean="0"/>
                          <m:t>5</m:t>
                        </m:r>
                        <m:r>
                          <m:rPr>
                            <m:nor/>
                          </m:rPr>
                          <a:rPr lang="en-US" dirty="0" smtClean="0"/>
                          <m:t>, </m:t>
                        </m:r>
                        <m:r>
                          <m:rPr>
                            <m:nor/>
                          </m:rPr>
                          <a:rPr lang="en-US" dirty="0" smtClean="0"/>
                          <m:t>6</m:t>
                        </m:r>
                        <m:r>
                          <m:rPr>
                            <m:nor/>
                          </m:rPr>
                          <a:rPr lang="en-US" dirty="0" smtClean="0"/>
                          <m:t>, </m:t>
                        </m:r>
                        <m:r>
                          <m:rPr>
                            <m:nor/>
                          </m:rPr>
                          <a:rPr lang="en-US" dirty="0" smtClean="0"/>
                          <m:t>8</m:t>
                        </m:r>
                        <m:r>
                          <m:rPr>
                            <m:nor/>
                          </m:rPr>
                          <a:rPr lang="en-US" dirty="0" smtClean="0"/>
                          <m:t>, </m:t>
                        </m:r>
                        <m:r>
                          <m:rPr>
                            <m:nor/>
                          </m:rPr>
                          <a:rPr lang="en-US" dirty="0" smtClean="0"/>
                          <m:t>9</m:t>
                        </m:r>
                        <m:r>
                          <m:rPr>
                            <m:nor/>
                          </m:rPr>
                          <a:rPr lang="en-US" dirty="0" smtClean="0"/>
                          <m:t>, </m:t>
                        </m:r>
                        <m:r>
                          <m:rPr>
                            <m:nor/>
                          </m:rPr>
                          <a:rPr lang="en-US" dirty="0" smtClean="0"/>
                          <m:t>10</m:t>
                        </m:r>
                        <m:r>
                          <m:rPr>
                            <m:nor/>
                          </m:rPr>
                          <a:rPr lang="en-US" dirty="0" smtClean="0"/>
                          <m:t>, </m:t>
                        </m:r>
                        <m:r>
                          <m:rPr>
                            <m:nor/>
                          </m:rPr>
                          <a:rPr lang="en-US" dirty="0" smtClean="0"/>
                          <m:t>13</m:t>
                        </m:r>
                        <m:r>
                          <m:rPr>
                            <m:nor/>
                          </m:rPr>
                          <a:rPr lang="en-US" dirty="0" smtClean="0"/>
                          <m:t>)</m:t>
                        </m:r>
                      </m:e>
                    </m:nary>
                    <m:r>
                      <a:rPr lang="fa-I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 smtClean="0"/>
                      <m:t>d</m:t>
                    </m:r>
                    <m:r>
                      <m:rPr>
                        <m:nor/>
                      </m:rPr>
                      <a:rPr lang="en-US" dirty="0" smtClean="0"/>
                      <m:t>(</m:t>
                    </m:r>
                    <m:r>
                      <m:rPr>
                        <m:nor/>
                      </m:rPr>
                      <a:rPr lang="en-US" dirty="0" smtClean="0"/>
                      <m:t>0</m:t>
                    </m:r>
                    <m:r>
                      <m:rPr>
                        <m:nor/>
                      </m:rPr>
                      <a:rPr lang="en-US" dirty="0" smtClean="0"/>
                      <m:t>, </m:t>
                    </m:r>
                    <m:r>
                      <m:rPr>
                        <m:nor/>
                      </m:rPr>
                      <a:rPr lang="en-US" dirty="0" smtClean="0"/>
                      <m:t>7</m:t>
                    </m:r>
                    <m:r>
                      <m:rPr>
                        <m:nor/>
                      </m:rPr>
                      <a:rPr lang="en-US" dirty="0" smtClean="0"/>
                      <m:t>, </m:t>
                    </m:r>
                    <m:r>
                      <m:rPr>
                        <m:nor/>
                      </m:rPr>
                      <a:rPr lang="en-US" dirty="0" smtClean="0"/>
                      <m:t>15</m:t>
                    </m:r>
                    <m:r>
                      <m:rPr>
                        <m:nor/>
                      </m:rPr>
                      <a:rPr lang="en-US" dirty="0" smtClean="0"/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26F278-E667-4D6D-917B-945048058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16655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1D63-ABA9-4B8D-A1F9-43DC5101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chart </a:t>
            </a:r>
            <a:r>
              <a:rPr lang="en-US" baseline="-25000" dirty="0"/>
              <a:t>F(A,B,C,D) = m(4,5,6,8,9,10,13)+d(0,7,15)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6BF709-5198-42DB-96A3-205E46A4A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57306"/>
              </p:ext>
            </p:extLst>
          </p:nvPr>
        </p:nvGraphicFramePr>
        <p:xfrm>
          <a:off x="4495799" y="2791931"/>
          <a:ext cx="3200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3001147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8772225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420152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PI\</a:t>
                      </a:r>
                      <a:r>
                        <a:rPr lang="en-US" sz="1100" dirty="0" err="1"/>
                        <a:t>minterm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51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4786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9878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6075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(9,13)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5109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(5,7,13,15)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44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74559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1D63-ABA9-4B8D-A1F9-43DC5101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chart </a:t>
            </a:r>
            <a:r>
              <a:rPr lang="en-US" baseline="-25000" dirty="0"/>
              <a:t>F(A,B,C,D) = m(4,5,6,8,9,10,13)+d(0,7,15)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6BF709-5198-42DB-96A3-205E46A4A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443803"/>
              </p:ext>
            </p:extLst>
          </p:nvPr>
        </p:nvGraphicFramePr>
        <p:xfrm>
          <a:off x="4495799" y="2791931"/>
          <a:ext cx="3200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30011476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8772225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94201523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PI\</a:t>
                      </a:r>
                      <a:r>
                        <a:rPr lang="en-US" sz="1100" dirty="0" err="1"/>
                        <a:t>minterm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5123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4786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98783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6075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(9,13)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5109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(5,7,13,15)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244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10271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003E10-E775-4A51-9770-B2AAC800C9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+mn-cs"/>
                  </a:rPr>
                  <a:t>F(A, B, C, D)</a:t>
                </a:r>
                <a:r>
                  <a:rPr kumimoji="0" lang="fa-I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/>
                    <a:ea typeface="+mn-ea"/>
                    <a:cs typeface="Tahoma" panose="020B0604030504040204" pitchFamily="3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fa-IR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kumimoji="0" lang="en-US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rPr>
                          <m:t>m</m:t>
                        </m:r>
                        <m:r>
                          <m:rPr>
                            <m:nor/>
                          </m:rPr>
                          <a:rPr kumimoji="0" lang="en-US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rPr>
                          <m:t>(</m:t>
                        </m:r>
                        <m:r>
                          <m:rPr>
                            <m:nor/>
                          </m:rPr>
                          <a:rPr kumimoji="0" lang="en-US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rPr>
                          <m:t>4</m:t>
                        </m:r>
                        <m:r>
                          <m:rPr>
                            <m:nor/>
                          </m:rPr>
                          <a:rPr kumimoji="0" lang="en-US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kumimoji="0" lang="en-US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rPr>
                          <m:t>5</m:t>
                        </m:r>
                        <m:r>
                          <m:rPr>
                            <m:nor/>
                          </m:rPr>
                          <a:rPr kumimoji="0" lang="en-US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kumimoji="0" lang="en-US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rPr>
                          <m:t>6</m:t>
                        </m:r>
                        <m:r>
                          <m:rPr>
                            <m:nor/>
                          </m:rPr>
                          <a:rPr kumimoji="0" lang="en-US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kumimoji="0" lang="en-US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rPr>
                          <m:t>8</m:t>
                        </m:r>
                        <m:r>
                          <m:rPr>
                            <m:nor/>
                          </m:rPr>
                          <a:rPr kumimoji="0" lang="en-US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kumimoji="0" lang="en-US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rPr>
                          <m:t>9</m:t>
                        </m:r>
                        <m:r>
                          <m:rPr>
                            <m:nor/>
                          </m:rPr>
                          <a:rPr kumimoji="0" lang="en-US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kumimoji="0" lang="en-US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rPr>
                          <m:t>10</m:t>
                        </m:r>
                        <m:r>
                          <m:rPr>
                            <m:nor/>
                          </m:rPr>
                          <a:rPr kumimoji="0" lang="en-US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kumimoji="0" lang="en-US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rPr>
                          <m:t>13</m:t>
                        </m:r>
                        <m:r>
                          <m:rPr>
                            <m:nor/>
                          </m:rPr>
                          <a:rPr kumimoji="0" lang="en-US" sz="32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entury Gothic" panose="020B0502020202020204"/>
                            <a:ea typeface="+mn-ea"/>
                            <a:cs typeface="+mn-cs"/>
                          </a:rPr>
                          <m:t>)</m:t>
                        </m:r>
                      </m:e>
                    </m:nary>
                    <m:r>
                      <a:rPr kumimoji="0" lang="fa-I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m:rPr>
                        <m:nor/>
                      </m:rPr>
                      <a:rPr kumimoji="0" lang="en-US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rPr>
                      <m:t>d</m:t>
                    </m:r>
                    <m:r>
                      <m:rPr>
                        <m:nor/>
                      </m:rPr>
                      <a:rPr kumimoji="0" lang="en-US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rPr>
                      <m:t>(</m:t>
                    </m:r>
                    <m:r>
                      <m:rPr>
                        <m:nor/>
                      </m:rPr>
                      <a:rPr kumimoji="0" lang="en-US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rPr>
                      <m:t>0</m:t>
                    </m:r>
                    <m:r>
                      <m:rPr>
                        <m:nor/>
                      </m:rPr>
                      <a:rPr kumimoji="0" lang="en-US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rPr>
                      <m:t>, </m:t>
                    </m:r>
                    <m:r>
                      <m:rPr>
                        <m:nor/>
                      </m:rPr>
                      <a:rPr kumimoji="0" lang="en-US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rPr>
                      <m:t>7</m:t>
                    </m:r>
                    <m:r>
                      <m:rPr>
                        <m:nor/>
                      </m:rPr>
                      <a:rPr kumimoji="0" lang="en-US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rPr>
                      <m:t>, </m:t>
                    </m:r>
                    <m:r>
                      <m:rPr>
                        <m:nor/>
                      </m:rPr>
                      <a:rPr kumimoji="0" lang="en-US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rPr>
                      <m:t>15</m:t>
                    </m:r>
                    <m:r>
                      <m:rPr>
                        <m:nor/>
                      </m:rPr>
                      <a:rPr kumimoji="0" lang="en-US" sz="3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A003E10-E775-4A51-9770-B2AAC800C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2D0CB-F5A3-4A8E-88FE-F97BEE12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EPI</a:t>
            </a:r>
            <a:r>
              <a:rPr lang="fa-IR" dirty="0"/>
              <a:t> های این تابع ترم های </a:t>
            </a:r>
            <a:r>
              <a:rPr lang="en-US" sz="1800" dirty="0"/>
              <a:t>(4,5,6,7)</a:t>
            </a:r>
            <a:r>
              <a:rPr lang="fa-IR" dirty="0"/>
              <a:t> ،</a:t>
            </a:r>
            <a:r>
              <a:rPr lang="en-US" dirty="0"/>
              <a:t> (8,10) </a:t>
            </a:r>
            <a:r>
              <a:rPr lang="fa-IR" dirty="0"/>
              <a:t> ، </a:t>
            </a:r>
            <a:r>
              <a:rPr lang="en-US" dirty="0"/>
              <a:t>(9,13)</a:t>
            </a:r>
            <a:r>
              <a:rPr lang="fa-IR" dirty="0"/>
              <a:t> می‌ باشند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	(9,13) = (1001 , 1101) = 1_01 = AC’D</a:t>
            </a:r>
          </a:p>
          <a:p>
            <a:pPr marL="0" indent="0" algn="l">
              <a:buNone/>
            </a:pPr>
            <a:r>
              <a:rPr lang="en-US" dirty="0"/>
              <a:t>	(8,10) = (1000 , 1010) = 10_0 = AB’D’</a:t>
            </a:r>
          </a:p>
          <a:p>
            <a:pPr marL="0" indent="0" algn="l">
              <a:buNone/>
            </a:pPr>
            <a:r>
              <a:rPr lang="en-US" dirty="0"/>
              <a:t>	(4,5,6,7) = (0100 , 0101 , 0110 , 0111 ) = 01_ _ = A’B</a:t>
            </a:r>
          </a:p>
          <a:p>
            <a:pPr marL="0" indent="0" algn="l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=&gt;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F(A, B, C, D) = </a:t>
            </a:r>
            <a:r>
              <a:rPr lang="en-US" dirty="0"/>
              <a:t>A’B + AB’D + AC’D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03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790D-99EC-406D-8C41-749BB31E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ستون اول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F6F3F5-FE7B-4C6D-9901-896E5CD1FBF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79123603"/>
              </p:ext>
            </p:extLst>
          </p:nvPr>
        </p:nvGraphicFramePr>
        <p:xfrm>
          <a:off x="819150" y="2222500"/>
          <a:ext cx="518477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58">
                  <a:extLst>
                    <a:ext uri="{9D8B030D-6E8A-4147-A177-3AD203B41FA5}">
                      <a16:colId xmlns:a16="http://schemas.microsoft.com/office/drawing/2014/main" val="3521928936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3861211070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193501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mintermList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E-sum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95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53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88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4589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8906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586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35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4368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0850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9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469818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2C3C-BB7F-4DA4-9D03-6301B2796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en-US" dirty="0"/>
              <a:t>E-sum</a:t>
            </a:r>
            <a:r>
              <a:rPr lang="fa-IR" dirty="0"/>
              <a:t> برای تمامی ترم ها صفر است.</a:t>
            </a:r>
          </a:p>
          <a:p>
            <a:pPr algn="r" rtl="1"/>
            <a:r>
              <a:rPr lang="fa-IR" dirty="0"/>
              <a:t>مینترم لیست شامل مینترم های هر ترم می‌باشد</a:t>
            </a:r>
          </a:p>
          <a:p>
            <a:pPr algn="r" rtl="1"/>
            <a:r>
              <a:rPr lang="fa-IR" dirty="0"/>
              <a:t>پس از تشکیل این ستون ، ترم های هر گروه را با ترم های گروه بعدی برای ترکیب ترم ها بررسی میکنیم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04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C0A6-9EC9-403A-8B68-8613E961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شرط ترکیب دو ترم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DB510-CBD5-4FE3-9387-E0F883AAF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دو ترم </a:t>
            </a:r>
            <a:r>
              <a:rPr lang="en-US" dirty="0"/>
              <a:t>x</a:t>
            </a:r>
            <a:r>
              <a:rPr lang="fa-IR" dirty="0"/>
              <a:t> از گروه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fa-IR" dirty="0"/>
              <a:t> با کوچکترین ترم </a:t>
            </a:r>
            <a:r>
              <a:rPr lang="en-US" dirty="0"/>
              <a:t>x’</a:t>
            </a:r>
            <a:r>
              <a:rPr lang="fa-IR" dirty="0"/>
              <a:t> در مینترم لیست </a:t>
            </a:r>
            <a:r>
              <a:rPr lang="en-US" dirty="0"/>
              <a:t>x</a:t>
            </a:r>
            <a:r>
              <a:rPr lang="fa-IR" dirty="0"/>
              <a:t> و </a:t>
            </a:r>
            <a:r>
              <a:rPr lang="en-US" dirty="0"/>
              <a:t>y</a:t>
            </a:r>
            <a:r>
              <a:rPr lang="fa-IR" dirty="0"/>
              <a:t> از گروه </a:t>
            </a:r>
            <a:r>
              <a:rPr lang="en-US" dirty="0"/>
              <a:t>i+1</a:t>
            </a:r>
            <a:r>
              <a:rPr lang="fa-IR" dirty="0"/>
              <a:t> با کوچکترین ترم </a:t>
            </a:r>
            <a:r>
              <a:rPr lang="en-US" dirty="0"/>
              <a:t>y’</a:t>
            </a:r>
            <a:r>
              <a:rPr lang="fa-IR" dirty="0"/>
              <a:t> در مینترم لیست </a:t>
            </a:r>
            <a:r>
              <a:rPr lang="en-US" dirty="0"/>
              <a:t>y</a:t>
            </a:r>
            <a:r>
              <a:rPr lang="fa-IR" dirty="0"/>
              <a:t> باهم قابلیت ترکیب شدن را دارند اگر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/>
              <a:t>اگر </a:t>
            </a:r>
            <a:r>
              <a:rPr lang="en-US" dirty="0"/>
              <a:t>E-sum(y) = E-sum(x)</a:t>
            </a:r>
          </a:p>
          <a:p>
            <a:pPr marL="800100" lvl="1" indent="-342900" algn="r" rtl="1">
              <a:buFont typeface="+mj-lt"/>
              <a:buAutoNum type="arabicPeriod"/>
            </a:pPr>
            <a:r>
              <a:rPr lang="fa-IR" dirty="0"/>
              <a:t>اگر برای هر </a:t>
            </a:r>
            <a:r>
              <a:rPr lang="en-US" dirty="0"/>
              <a:t>p</a:t>
            </a:r>
            <a:r>
              <a:rPr lang="fa-IR" dirty="0"/>
              <a:t> صحیح و نامنفی</a:t>
            </a:r>
            <a:r>
              <a:rPr lang="en-US" dirty="0"/>
              <a:t>			y’ – x’ = 2</a:t>
            </a:r>
            <a:r>
              <a:rPr lang="en-US" baseline="30000" dirty="0"/>
              <a:t>p</a:t>
            </a:r>
            <a:endParaRPr lang="fa-IR" baseline="30000" dirty="0"/>
          </a:p>
          <a:p>
            <a:pPr marL="457200" lvl="1" indent="0" algn="r" rtl="1">
              <a:buNone/>
            </a:pPr>
            <a:endParaRPr lang="fa-IR" baseline="30000" dirty="0"/>
          </a:p>
          <a:p>
            <a:pPr algn="r" rtl="1"/>
            <a:r>
              <a:rPr lang="fa-IR" dirty="0"/>
              <a:t>اگر دو شرط بالا برقرار باشند ترم جدید </a:t>
            </a:r>
            <a:r>
              <a:rPr lang="en-US" dirty="0"/>
              <a:t>w</a:t>
            </a:r>
            <a:r>
              <a:rPr lang="fa-IR" dirty="0"/>
              <a:t> در گروه </a:t>
            </a:r>
            <a:r>
              <a:rPr lang="en-US" dirty="0" err="1"/>
              <a:t>i</a:t>
            </a:r>
            <a:r>
              <a:rPr lang="fa-IR" dirty="0"/>
              <a:t> ام به صورت زیر ذخیره می‌شود.</a:t>
            </a:r>
          </a:p>
          <a:p>
            <a:pPr marL="0" indent="0">
              <a:buNone/>
            </a:pPr>
            <a:r>
              <a:rPr lang="en-US" dirty="0"/>
              <a:t>E-sum(w) = E-sum(x) + ( y’ – x’ ) , mintermList(w) = ( mintermList(x) U mintermList(y) 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919547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3E81-081E-40B8-9CE8-569BCC17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شرط ترکیب دو ترم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696D1-9367-45DB-BDAB-BC34B51CE2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 dirty="0"/>
              <a:t>ترم (0) از گروه صفرم را با ترم (4) مقایسه از گروه اول می‌کنیم:</a:t>
            </a:r>
          </a:p>
          <a:p>
            <a:pPr marL="0" indent="0" rtl="1">
              <a:buNone/>
            </a:pPr>
            <a:r>
              <a:rPr lang="en-US" dirty="0"/>
              <a:t>E-sum(0) = 0 = E-sum(4)</a:t>
            </a:r>
          </a:p>
          <a:p>
            <a:pPr marL="0" indent="0" rtl="1">
              <a:buNone/>
            </a:pPr>
            <a:r>
              <a:rPr lang="en-US" dirty="0"/>
              <a:t> 4 – 0 = 4 = 2</a:t>
            </a:r>
            <a:r>
              <a:rPr lang="en-US" baseline="30000" dirty="0"/>
              <a:t>2</a:t>
            </a:r>
          </a:p>
          <a:p>
            <a:pPr marL="0" indent="0" algn="r" rtl="1">
              <a:buNone/>
            </a:pPr>
            <a:r>
              <a:rPr lang="fa-IR" dirty="0"/>
              <a:t>دو ترم </a:t>
            </a:r>
            <a:r>
              <a:rPr lang="en-US" dirty="0"/>
              <a:t>)</a:t>
            </a:r>
            <a:r>
              <a:rPr lang="fa-IR" dirty="0"/>
              <a:t>0) و (</a:t>
            </a:r>
            <a:r>
              <a:rPr lang="en-US" dirty="0"/>
              <a:t>4</a:t>
            </a:r>
            <a:r>
              <a:rPr lang="fa-IR" dirty="0"/>
              <a:t>) قابلیت ترکیب شدن را با یکدیگر دارند.</a:t>
            </a:r>
          </a:p>
          <a:p>
            <a:pPr marL="0" indent="0" algn="r" rtl="1">
              <a:buNone/>
            </a:pPr>
            <a:r>
              <a:rPr lang="fa-IR" dirty="0"/>
              <a:t>و ترم جدید در گروه صفرم در ستون دوم به صورت زیر ذخیره می‌شود:</a:t>
            </a:r>
          </a:p>
          <a:p>
            <a:pPr marL="0" indent="0" rtl="1">
              <a:buNone/>
            </a:pPr>
            <a:r>
              <a:rPr lang="en-US" dirty="0"/>
              <a:t>mintermList(w) = (0,4)</a:t>
            </a:r>
          </a:p>
          <a:p>
            <a:pPr marL="0" indent="0" rtl="1">
              <a:buNone/>
            </a:pPr>
            <a:r>
              <a:rPr lang="en-US" dirty="0"/>
              <a:t>E-sum = 4</a:t>
            </a:r>
            <a:endParaRPr lang="fa-IR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07C6EBD-162D-404F-A261-1BCD144C4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433315"/>
              </p:ext>
            </p:extLst>
          </p:nvPr>
        </p:nvGraphicFramePr>
        <p:xfrm>
          <a:off x="489488" y="2222287"/>
          <a:ext cx="518477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58">
                  <a:extLst>
                    <a:ext uri="{9D8B030D-6E8A-4147-A177-3AD203B41FA5}">
                      <a16:colId xmlns:a16="http://schemas.microsoft.com/office/drawing/2014/main" val="3521928936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3861211070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193501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mintermList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E-sum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95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53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88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4589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8906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586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35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4368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0850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9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469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039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3E81-081E-40B8-9CE8-569BCC17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شرط ترکیب دو ترم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696D1-9367-45DB-BDAB-BC34B51CE2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 dirty="0"/>
              <a:t>ترم (13) از گروه سوم را با ترم (15) از گروه چهارم مقایسه می‌کنیم:</a:t>
            </a:r>
          </a:p>
          <a:p>
            <a:pPr marL="0" indent="0" rtl="1">
              <a:buNone/>
            </a:pPr>
            <a:r>
              <a:rPr lang="en-US" dirty="0"/>
              <a:t>E-sum(13) = 0 = E-sum(15)</a:t>
            </a:r>
          </a:p>
          <a:p>
            <a:pPr marL="0" indent="0" rtl="1">
              <a:buNone/>
            </a:pPr>
            <a:r>
              <a:rPr lang="en-US" dirty="0"/>
              <a:t> 15 – 13 = 2 = 2</a:t>
            </a:r>
            <a:r>
              <a:rPr lang="en-US" baseline="30000" dirty="0"/>
              <a:t>1</a:t>
            </a:r>
          </a:p>
          <a:p>
            <a:pPr marL="0" indent="0" algn="r" rtl="1">
              <a:buNone/>
            </a:pPr>
            <a:r>
              <a:rPr lang="fa-IR" dirty="0"/>
              <a:t>دو ترم </a:t>
            </a:r>
            <a:r>
              <a:rPr lang="en-US" dirty="0"/>
              <a:t>)</a:t>
            </a:r>
            <a:r>
              <a:rPr lang="fa-IR" dirty="0"/>
              <a:t>13) و (15) قابلیت ترکیب شدن را با یکدیگر دارند.</a:t>
            </a:r>
          </a:p>
          <a:p>
            <a:pPr marL="0" indent="0" algn="r" rtl="1">
              <a:buNone/>
            </a:pPr>
            <a:r>
              <a:rPr lang="fa-IR" dirty="0"/>
              <a:t>و ترم جدید در گروه سوم در ستون دوم به صورت زیر ذخیره می‌شود:</a:t>
            </a:r>
          </a:p>
          <a:p>
            <a:pPr marL="0" indent="0" rtl="1">
              <a:buNone/>
            </a:pPr>
            <a:r>
              <a:rPr lang="en-US" dirty="0"/>
              <a:t>mintermList(w) = (13,15)</a:t>
            </a:r>
          </a:p>
          <a:p>
            <a:pPr marL="0" indent="0" rtl="1">
              <a:buNone/>
            </a:pPr>
            <a:r>
              <a:rPr lang="en-US" dirty="0"/>
              <a:t>E-sum = 2</a:t>
            </a:r>
            <a:endParaRPr lang="fa-IR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07C6EBD-162D-404F-A261-1BCD144C48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338229"/>
              </p:ext>
            </p:extLst>
          </p:nvPr>
        </p:nvGraphicFramePr>
        <p:xfrm>
          <a:off x="489488" y="2222287"/>
          <a:ext cx="518477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58">
                  <a:extLst>
                    <a:ext uri="{9D8B030D-6E8A-4147-A177-3AD203B41FA5}">
                      <a16:colId xmlns:a16="http://schemas.microsoft.com/office/drawing/2014/main" val="3521928936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3861211070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193501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mintermList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E-sum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95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53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88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4589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8906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586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35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4368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0850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9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469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417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790D-99EC-406D-8C41-749BB31E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ستون اول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F6F3F5-FE7B-4C6D-9901-896E5CD1FBF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71341882"/>
              </p:ext>
            </p:extLst>
          </p:nvPr>
        </p:nvGraphicFramePr>
        <p:xfrm>
          <a:off x="819150" y="2222500"/>
          <a:ext cx="518477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58">
                  <a:extLst>
                    <a:ext uri="{9D8B030D-6E8A-4147-A177-3AD203B41FA5}">
                      <a16:colId xmlns:a16="http://schemas.microsoft.com/office/drawing/2014/main" val="3521928936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3861211070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193501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mintermList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E-sum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95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533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88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4589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8906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586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35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4368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0850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9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0☑️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469818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2C3C-BB7F-4DA4-9D03-6301B2796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 dirty="0"/>
              <a:t>پس از مقایسه و ترکیب تمامی ترم ها با یکدیگر ، ستون دوم به وجود آمده و تمامی ترم های ترکیب شده در ستون اول نیز علامت می‌زنیم.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161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790D-99EC-406D-8C41-749BB31E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ستون دوم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F6F3F5-FE7B-4C6D-9901-896E5CD1FBF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6887841"/>
              </p:ext>
            </p:extLst>
          </p:nvPr>
        </p:nvGraphicFramePr>
        <p:xfrm>
          <a:off x="460932" y="1589892"/>
          <a:ext cx="518477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58">
                  <a:extLst>
                    <a:ext uri="{9D8B030D-6E8A-4147-A177-3AD203B41FA5}">
                      <a16:colId xmlns:a16="http://schemas.microsoft.com/office/drawing/2014/main" val="3521928936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3861211070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193501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mintermList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E-sum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9538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53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72222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88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458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8906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5866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35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4368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(6,7)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0850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(9,13)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917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(7,15)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4698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(13,15)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298634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2C3C-BB7F-4DA4-9D03-6301B2796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r" rtl="1"/>
            <a:r>
              <a:rPr lang="fa-IR" dirty="0"/>
              <a:t>مانند ستون قبلی تمامی مینترم ها را برای ترکیب احتمالی بررسی میکنیم.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484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790D-99EC-406D-8C41-749BB31E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ستون دوم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F6F3F5-FE7B-4C6D-9901-896E5CD1FBF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60932" y="1589892"/>
          <a:ext cx="518477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258">
                  <a:extLst>
                    <a:ext uri="{9D8B030D-6E8A-4147-A177-3AD203B41FA5}">
                      <a16:colId xmlns:a16="http://schemas.microsoft.com/office/drawing/2014/main" val="3521928936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3861211070"/>
                    </a:ext>
                  </a:extLst>
                </a:gridCol>
                <a:gridCol w="1728258">
                  <a:extLst>
                    <a:ext uri="{9D8B030D-6E8A-4147-A177-3AD203B41FA5}">
                      <a16:colId xmlns:a16="http://schemas.microsoft.com/office/drawing/2014/main" val="1935014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mintermList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E-sum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95389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3353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(0,8)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72222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8889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(4,6)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458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8906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(8,10)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5866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35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(5,13)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4368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(6,7)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0850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(9,13)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91758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(7,15)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4698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(13,15)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298634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E2C3C-BB7F-4DA4-9D03-6301B27965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/>
              <a:t>ترم </a:t>
            </a:r>
            <a:r>
              <a:rPr lang="en-US" dirty="0"/>
              <a:t>(0,4)</a:t>
            </a:r>
            <a:r>
              <a:rPr lang="fa-IR" dirty="0"/>
              <a:t> از گروه صفر را می‌خواهیم با ترم های گروه اول مقایسه می‌کنیم و چون هیچ ترمی دارای </a:t>
            </a:r>
            <a:r>
              <a:rPr lang="en-US" dirty="0"/>
              <a:t>E-sum= 4</a:t>
            </a:r>
            <a:r>
              <a:rPr lang="fa-IR" dirty="0"/>
              <a:t> نمی‌باشد ، این ترم قابلیت ترکیب با هیچ ترم دیگری را ندارد.</a:t>
            </a:r>
          </a:p>
          <a:p>
            <a:pPr algn="r" rtl="1"/>
            <a:r>
              <a:rPr lang="fa-IR" dirty="0"/>
              <a:t> همچنین ترم </a:t>
            </a:r>
            <a:r>
              <a:rPr lang="en-US" dirty="0"/>
              <a:t>(0,8)</a:t>
            </a:r>
            <a:r>
              <a:rPr lang="fa-IR" dirty="0"/>
              <a:t> از گروه صفر را نیز می‌خواهیم با ترم های گروه اول مقایسه می‌کنیم و دوباره چون هیچ ترمی دارای </a:t>
            </a:r>
            <a:r>
              <a:rPr lang="en-US" dirty="0"/>
              <a:t>E-sum= 8</a:t>
            </a:r>
            <a:r>
              <a:rPr lang="fa-IR" dirty="0"/>
              <a:t> نمی‌باشد ، این ترم قابلیت ترکیب با هیچ ترم دیگری را ندارد.</a:t>
            </a:r>
          </a:p>
          <a:p>
            <a:pPr marL="0" indent="0" algn="r" rtl="1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7468176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100</TotalTime>
  <Words>1687</Words>
  <Application>Microsoft Office PowerPoint</Application>
  <PresentationFormat>Widescreen</PresentationFormat>
  <Paragraphs>518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Cambria Math</vt:lpstr>
      <vt:lpstr>Century Gothic</vt:lpstr>
      <vt:lpstr>Wingdings 2</vt:lpstr>
      <vt:lpstr>Quotable</vt:lpstr>
      <vt:lpstr>Modified Quine-McCluskey Example</vt:lpstr>
      <vt:lpstr>Modified Quine-McCluskey</vt:lpstr>
      <vt:lpstr>ستون اول</vt:lpstr>
      <vt:lpstr>شرط ترکیب دو ترم</vt:lpstr>
      <vt:lpstr>شرط ترکیب دو ترم</vt:lpstr>
      <vt:lpstr>شرط ترکیب دو ترم</vt:lpstr>
      <vt:lpstr>ستون اول</vt:lpstr>
      <vt:lpstr>ستون دوم</vt:lpstr>
      <vt:lpstr>ستون دوم</vt:lpstr>
      <vt:lpstr>ستون دوم</vt:lpstr>
      <vt:lpstr>ستون دوم</vt:lpstr>
      <vt:lpstr>ستون دوم</vt:lpstr>
      <vt:lpstr>ستون سوم</vt:lpstr>
      <vt:lpstr>ستون سوم</vt:lpstr>
      <vt:lpstr>PI chart F(A,B,C,D) = m(4,5,6,8,9,10,13)+d(0,7,15)</vt:lpstr>
      <vt:lpstr>PI chart F(A,B,C,D) = m(4,5,6,8,9,10,13)+d(0,7,15)</vt:lpstr>
      <vt:lpstr>PI chart F(A,B,C,D) = m(4,5,6,8,9,10,13)+d(0,7,15)</vt:lpstr>
      <vt:lpstr>PI chart F(A,B,C,D) = m(4,5,6,8,9,10,13)+d(0,7,15)</vt:lpstr>
      <vt:lpstr>PI chart F(A,B,C,D) = m(4,5,6,8,9,10,13)+d(0,7,15)</vt:lpstr>
      <vt:lpstr>PI chart F(A,B,C,D) = m(4,5,6,8,9,10,13)+d(0,7,15)</vt:lpstr>
      <vt:lpstr>PI chart F(A,B,C,D) = m(4,5,6,8,9,10,13)+d(0,7,15)</vt:lpstr>
      <vt:lpstr>F(A, B, C, D)=∑▒"m(4, 5, 6, 8, 9, 10, 13)" +"d(0, 7, 15)"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Modified Quine-McCluskey Example</dc:title>
  <dc:creator>Poison Ivy</dc:creator>
  <cp:lastModifiedBy>Poison Ivy</cp:lastModifiedBy>
  <cp:revision>14</cp:revision>
  <dcterms:created xsi:type="dcterms:W3CDTF">2022-02-13T17:00:22Z</dcterms:created>
  <dcterms:modified xsi:type="dcterms:W3CDTF">2022-02-13T19:12:51Z</dcterms:modified>
</cp:coreProperties>
</file>