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8" r:id="rId2"/>
  </p:sldIdLst>
  <p:sldSz cx="33659763" cy="21131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9"/>
    <p:restoredTop sz="86420"/>
  </p:normalViewPr>
  <p:slideViewPr>
    <p:cSldViewPr snapToGrid="0" snapToObjects="1">
      <p:cViewPr varScale="1">
        <p:scale>
          <a:sx n="59" d="100"/>
          <a:sy n="59" d="100"/>
        </p:scale>
        <p:origin x="1136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5D7A9-C4AF-A44B-8747-E8E49F821317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1550" y="1143000"/>
            <a:ext cx="4914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1275F-5321-4F4A-85A3-DC27F383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9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52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763" algn="l" defTabSz="68552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526" algn="l" defTabSz="68552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289" algn="l" defTabSz="68552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051" algn="l" defTabSz="68552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3814" algn="l" defTabSz="68552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577" algn="l" defTabSz="68552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340" algn="l" defTabSz="68552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103" algn="l" defTabSz="68552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1550" y="1143000"/>
            <a:ext cx="4914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1275F-5321-4F4A-85A3-DC27F383B1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8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7471" y="3458281"/>
            <a:ext cx="25244822" cy="7356793"/>
          </a:xfrm>
        </p:spPr>
        <p:txBody>
          <a:bodyPr anchor="b"/>
          <a:lstStyle>
            <a:lvl1pPr algn="ctr">
              <a:defRPr sz="165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7471" y="11098780"/>
            <a:ext cx="25244822" cy="5101817"/>
          </a:xfrm>
        </p:spPr>
        <p:txBody>
          <a:bodyPr/>
          <a:lstStyle>
            <a:lvl1pPr marL="0" indent="0" algn="ctr">
              <a:buNone/>
              <a:defRPr sz="6626"/>
            </a:lvl1pPr>
            <a:lvl2pPr marL="1262238" indent="0" algn="ctr">
              <a:buNone/>
              <a:defRPr sz="5522"/>
            </a:lvl2pPr>
            <a:lvl3pPr marL="2524476" indent="0" algn="ctr">
              <a:buNone/>
              <a:defRPr sz="4969"/>
            </a:lvl3pPr>
            <a:lvl4pPr marL="3786713" indent="0" algn="ctr">
              <a:buNone/>
              <a:defRPr sz="4417"/>
            </a:lvl4pPr>
            <a:lvl5pPr marL="5048951" indent="0" algn="ctr">
              <a:buNone/>
              <a:defRPr sz="4417"/>
            </a:lvl5pPr>
            <a:lvl6pPr marL="6311189" indent="0" algn="ctr">
              <a:buNone/>
              <a:defRPr sz="4417"/>
            </a:lvl6pPr>
            <a:lvl7pPr marL="7573427" indent="0" algn="ctr">
              <a:buNone/>
              <a:defRPr sz="4417"/>
            </a:lvl7pPr>
            <a:lvl8pPr marL="8835664" indent="0" algn="ctr">
              <a:buNone/>
              <a:defRPr sz="4417"/>
            </a:lvl8pPr>
            <a:lvl9pPr marL="10097902" indent="0" algn="ctr">
              <a:buNone/>
              <a:defRPr sz="4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9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0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087768" y="1125042"/>
            <a:ext cx="7257886" cy="17907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4109" y="1125042"/>
            <a:ext cx="21352912" cy="179077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4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7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577" y="5268132"/>
            <a:ext cx="29031546" cy="8789996"/>
          </a:xfrm>
        </p:spPr>
        <p:txBody>
          <a:bodyPr anchor="b"/>
          <a:lstStyle>
            <a:lvl1pPr>
              <a:defRPr sz="165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6577" y="14141285"/>
            <a:ext cx="29031546" cy="4622451"/>
          </a:xfrm>
        </p:spPr>
        <p:txBody>
          <a:bodyPr/>
          <a:lstStyle>
            <a:lvl1pPr marL="0" indent="0">
              <a:buNone/>
              <a:defRPr sz="6626">
                <a:solidFill>
                  <a:schemeClr val="tx1">
                    <a:tint val="75000"/>
                  </a:schemeClr>
                </a:solidFill>
              </a:defRPr>
            </a:lvl1pPr>
            <a:lvl2pPr marL="1262238" indent="0">
              <a:buNone/>
              <a:defRPr sz="5522">
                <a:solidFill>
                  <a:schemeClr val="tx1">
                    <a:tint val="75000"/>
                  </a:schemeClr>
                </a:solidFill>
              </a:defRPr>
            </a:lvl2pPr>
            <a:lvl3pPr marL="2524476" indent="0">
              <a:buNone/>
              <a:defRPr sz="4969">
                <a:solidFill>
                  <a:schemeClr val="tx1">
                    <a:tint val="75000"/>
                  </a:schemeClr>
                </a:solidFill>
              </a:defRPr>
            </a:lvl3pPr>
            <a:lvl4pPr marL="3786713" indent="0">
              <a:buNone/>
              <a:defRPr sz="4417">
                <a:solidFill>
                  <a:schemeClr val="tx1">
                    <a:tint val="75000"/>
                  </a:schemeClr>
                </a:solidFill>
              </a:defRPr>
            </a:lvl4pPr>
            <a:lvl5pPr marL="5048951" indent="0">
              <a:buNone/>
              <a:defRPr sz="4417">
                <a:solidFill>
                  <a:schemeClr val="tx1">
                    <a:tint val="75000"/>
                  </a:schemeClr>
                </a:solidFill>
              </a:defRPr>
            </a:lvl5pPr>
            <a:lvl6pPr marL="6311189" indent="0">
              <a:buNone/>
              <a:defRPr sz="4417">
                <a:solidFill>
                  <a:schemeClr val="tx1">
                    <a:tint val="75000"/>
                  </a:schemeClr>
                </a:solidFill>
              </a:defRPr>
            </a:lvl6pPr>
            <a:lvl7pPr marL="7573427" indent="0">
              <a:buNone/>
              <a:defRPr sz="4417">
                <a:solidFill>
                  <a:schemeClr val="tx1">
                    <a:tint val="75000"/>
                  </a:schemeClr>
                </a:solidFill>
              </a:defRPr>
            </a:lvl7pPr>
            <a:lvl8pPr marL="8835664" indent="0">
              <a:buNone/>
              <a:defRPr sz="4417">
                <a:solidFill>
                  <a:schemeClr val="tx1">
                    <a:tint val="75000"/>
                  </a:schemeClr>
                </a:solidFill>
              </a:defRPr>
            </a:lvl8pPr>
            <a:lvl9pPr marL="10097902" indent="0">
              <a:buNone/>
              <a:defRPr sz="4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7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14109" y="5625207"/>
            <a:ext cx="14305399" cy="134075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40255" y="5625207"/>
            <a:ext cx="14305399" cy="134075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8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493" y="1125043"/>
            <a:ext cx="29031546" cy="40843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8494" y="5180084"/>
            <a:ext cx="14239656" cy="2538679"/>
          </a:xfrm>
        </p:spPr>
        <p:txBody>
          <a:bodyPr anchor="b"/>
          <a:lstStyle>
            <a:lvl1pPr marL="0" indent="0">
              <a:buNone/>
              <a:defRPr sz="6626" b="1"/>
            </a:lvl1pPr>
            <a:lvl2pPr marL="1262238" indent="0">
              <a:buNone/>
              <a:defRPr sz="5522" b="1"/>
            </a:lvl2pPr>
            <a:lvl3pPr marL="2524476" indent="0">
              <a:buNone/>
              <a:defRPr sz="4969" b="1"/>
            </a:lvl3pPr>
            <a:lvl4pPr marL="3786713" indent="0">
              <a:buNone/>
              <a:defRPr sz="4417" b="1"/>
            </a:lvl4pPr>
            <a:lvl5pPr marL="5048951" indent="0">
              <a:buNone/>
              <a:defRPr sz="4417" b="1"/>
            </a:lvl5pPr>
            <a:lvl6pPr marL="6311189" indent="0">
              <a:buNone/>
              <a:defRPr sz="4417" b="1"/>
            </a:lvl6pPr>
            <a:lvl7pPr marL="7573427" indent="0">
              <a:buNone/>
              <a:defRPr sz="4417" b="1"/>
            </a:lvl7pPr>
            <a:lvl8pPr marL="8835664" indent="0">
              <a:buNone/>
              <a:defRPr sz="4417" b="1"/>
            </a:lvl8pPr>
            <a:lvl9pPr marL="10097902" indent="0">
              <a:buNone/>
              <a:defRPr sz="441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8494" y="7718763"/>
            <a:ext cx="14239656" cy="113531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040255" y="5180084"/>
            <a:ext cx="14309783" cy="2538679"/>
          </a:xfrm>
        </p:spPr>
        <p:txBody>
          <a:bodyPr anchor="b"/>
          <a:lstStyle>
            <a:lvl1pPr marL="0" indent="0">
              <a:buNone/>
              <a:defRPr sz="6626" b="1"/>
            </a:lvl1pPr>
            <a:lvl2pPr marL="1262238" indent="0">
              <a:buNone/>
              <a:defRPr sz="5522" b="1"/>
            </a:lvl2pPr>
            <a:lvl3pPr marL="2524476" indent="0">
              <a:buNone/>
              <a:defRPr sz="4969" b="1"/>
            </a:lvl3pPr>
            <a:lvl4pPr marL="3786713" indent="0">
              <a:buNone/>
              <a:defRPr sz="4417" b="1"/>
            </a:lvl4pPr>
            <a:lvl5pPr marL="5048951" indent="0">
              <a:buNone/>
              <a:defRPr sz="4417" b="1"/>
            </a:lvl5pPr>
            <a:lvl6pPr marL="6311189" indent="0">
              <a:buNone/>
              <a:defRPr sz="4417" b="1"/>
            </a:lvl6pPr>
            <a:lvl7pPr marL="7573427" indent="0">
              <a:buNone/>
              <a:defRPr sz="4417" b="1"/>
            </a:lvl7pPr>
            <a:lvl8pPr marL="8835664" indent="0">
              <a:buNone/>
              <a:defRPr sz="4417" b="1"/>
            </a:lvl8pPr>
            <a:lvl9pPr marL="10097902" indent="0">
              <a:buNone/>
              <a:defRPr sz="441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040255" y="7718763"/>
            <a:ext cx="14309783" cy="113531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4/7/19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0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1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4/7/19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8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494" y="1408748"/>
            <a:ext cx="10856149" cy="4930616"/>
          </a:xfrm>
        </p:spPr>
        <p:txBody>
          <a:bodyPr anchor="b"/>
          <a:lstStyle>
            <a:lvl1pPr>
              <a:defRPr sz="8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9783" y="3042505"/>
            <a:ext cx="17040255" cy="15016857"/>
          </a:xfrm>
        </p:spPr>
        <p:txBody>
          <a:bodyPr/>
          <a:lstStyle>
            <a:lvl1pPr>
              <a:defRPr sz="8835"/>
            </a:lvl1pPr>
            <a:lvl2pPr>
              <a:defRPr sz="7730"/>
            </a:lvl2pPr>
            <a:lvl3pPr>
              <a:defRPr sz="6626"/>
            </a:lvl3pPr>
            <a:lvl4pPr>
              <a:defRPr sz="5522"/>
            </a:lvl4pPr>
            <a:lvl5pPr>
              <a:defRPr sz="5522"/>
            </a:lvl5pPr>
            <a:lvl6pPr>
              <a:defRPr sz="5522"/>
            </a:lvl6pPr>
            <a:lvl7pPr>
              <a:defRPr sz="5522"/>
            </a:lvl7pPr>
            <a:lvl8pPr>
              <a:defRPr sz="5522"/>
            </a:lvl8pPr>
            <a:lvl9pPr>
              <a:defRPr sz="55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8494" y="6339364"/>
            <a:ext cx="10856149" cy="11744456"/>
          </a:xfrm>
        </p:spPr>
        <p:txBody>
          <a:bodyPr/>
          <a:lstStyle>
            <a:lvl1pPr marL="0" indent="0">
              <a:buNone/>
              <a:defRPr sz="4417"/>
            </a:lvl1pPr>
            <a:lvl2pPr marL="1262238" indent="0">
              <a:buNone/>
              <a:defRPr sz="3865"/>
            </a:lvl2pPr>
            <a:lvl3pPr marL="2524476" indent="0">
              <a:buNone/>
              <a:defRPr sz="3313"/>
            </a:lvl3pPr>
            <a:lvl4pPr marL="3786713" indent="0">
              <a:buNone/>
              <a:defRPr sz="2761"/>
            </a:lvl4pPr>
            <a:lvl5pPr marL="5048951" indent="0">
              <a:buNone/>
              <a:defRPr sz="2761"/>
            </a:lvl5pPr>
            <a:lvl6pPr marL="6311189" indent="0">
              <a:buNone/>
              <a:defRPr sz="2761"/>
            </a:lvl6pPr>
            <a:lvl7pPr marL="7573427" indent="0">
              <a:buNone/>
              <a:defRPr sz="2761"/>
            </a:lvl7pPr>
            <a:lvl8pPr marL="8835664" indent="0">
              <a:buNone/>
              <a:defRPr sz="2761"/>
            </a:lvl8pPr>
            <a:lvl9pPr marL="10097902" indent="0">
              <a:buNone/>
              <a:defRPr sz="276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1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494" y="1408748"/>
            <a:ext cx="10856149" cy="4930616"/>
          </a:xfrm>
        </p:spPr>
        <p:txBody>
          <a:bodyPr anchor="b"/>
          <a:lstStyle>
            <a:lvl1pPr>
              <a:defRPr sz="8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309783" y="3042505"/>
            <a:ext cx="17040255" cy="15016857"/>
          </a:xfrm>
        </p:spPr>
        <p:txBody>
          <a:bodyPr anchor="t"/>
          <a:lstStyle>
            <a:lvl1pPr marL="0" indent="0">
              <a:buNone/>
              <a:defRPr sz="8835"/>
            </a:lvl1pPr>
            <a:lvl2pPr marL="1262238" indent="0">
              <a:buNone/>
              <a:defRPr sz="7730"/>
            </a:lvl2pPr>
            <a:lvl3pPr marL="2524476" indent="0">
              <a:buNone/>
              <a:defRPr sz="6626"/>
            </a:lvl3pPr>
            <a:lvl4pPr marL="3786713" indent="0">
              <a:buNone/>
              <a:defRPr sz="5522"/>
            </a:lvl4pPr>
            <a:lvl5pPr marL="5048951" indent="0">
              <a:buNone/>
              <a:defRPr sz="5522"/>
            </a:lvl5pPr>
            <a:lvl6pPr marL="6311189" indent="0">
              <a:buNone/>
              <a:defRPr sz="5522"/>
            </a:lvl6pPr>
            <a:lvl7pPr marL="7573427" indent="0">
              <a:buNone/>
              <a:defRPr sz="5522"/>
            </a:lvl7pPr>
            <a:lvl8pPr marL="8835664" indent="0">
              <a:buNone/>
              <a:defRPr sz="5522"/>
            </a:lvl8pPr>
            <a:lvl9pPr marL="10097902" indent="0">
              <a:buNone/>
              <a:defRPr sz="55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8494" y="6339364"/>
            <a:ext cx="10856149" cy="11744456"/>
          </a:xfrm>
        </p:spPr>
        <p:txBody>
          <a:bodyPr/>
          <a:lstStyle>
            <a:lvl1pPr marL="0" indent="0">
              <a:buNone/>
              <a:defRPr sz="4417"/>
            </a:lvl1pPr>
            <a:lvl2pPr marL="1262238" indent="0">
              <a:buNone/>
              <a:defRPr sz="3865"/>
            </a:lvl2pPr>
            <a:lvl3pPr marL="2524476" indent="0">
              <a:buNone/>
              <a:defRPr sz="3313"/>
            </a:lvl3pPr>
            <a:lvl4pPr marL="3786713" indent="0">
              <a:buNone/>
              <a:defRPr sz="2761"/>
            </a:lvl4pPr>
            <a:lvl5pPr marL="5048951" indent="0">
              <a:buNone/>
              <a:defRPr sz="2761"/>
            </a:lvl5pPr>
            <a:lvl6pPr marL="6311189" indent="0">
              <a:buNone/>
              <a:defRPr sz="2761"/>
            </a:lvl6pPr>
            <a:lvl7pPr marL="7573427" indent="0">
              <a:buNone/>
              <a:defRPr sz="2761"/>
            </a:lvl7pPr>
            <a:lvl8pPr marL="8835664" indent="0">
              <a:buNone/>
              <a:defRPr sz="2761"/>
            </a:lvl8pPr>
            <a:lvl9pPr marL="10097902" indent="0">
              <a:buNone/>
              <a:defRPr sz="276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4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4109" y="1125043"/>
            <a:ext cx="29031546" cy="4084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4109" y="5625207"/>
            <a:ext cx="29031546" cy="13407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14109" y="19585506"/>
            <a:ext cx="7573447" cy="1125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A18D1-F980-2F4A-A11E-5AF8EAC2BE91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9797" y="19585506"/>
            <a:ext cx="11360170" cy="1125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772207" y="19585506"/>
            <a:ext cx="7573447" cy="1125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9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524476" rtl="0" eaLnBrk="1" latinLnBrk="0" hangingPunct="1">
        <a:lnSpc>
          <a:spcPct val="90000"/>
        </a:lnSpc>
        <a:spcBef>
          <a:spcPct val="0"/>
        </a:spcBef>
        <a:buNone/>
        <a:defRPr sz="121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1119" indent="-631119" algn="l" defTabSz="2524476" rtl="0" eaLnBrk="1" latinLnBrk="0" hangingPunct="1">
        <a:lnSpc>
          <a:spcPct val="90000"/>
        </a:lnSpc>
        <a:spcBef>
          <a:spcPts val="2761"/>
        </a:spcBef>
        <a:buFont typeface="Arial" panose="020B0604020202020204" pitchFamily="34" charset="0"/>
        <a:buChar char="•"/>
        <a:defRPr sz="7730" kern="1200">
          <a:solidFill>
            <a:schemeClr val="tx1"/>
          </a:solidFill>
          <a:latin typeface="+mn-lt"/>
          <a:ea typeface="+mn-ea"/>
          <a:cs typeface="+mn-cs"/>
        </a:defRPr>
      </a:lvl1pPr>
      <a:lvl2pPr marL="1893357" indent="-631119" algn="l" defTabSz="2524476" rtl="0" eaLnBrk="1" latinLnBrk="0" hangingPunct="1">
        <a:lnSpc>
          <a:spcPct val="90000"/>
        </a:lnSpc>
        <a:spcBef>
          <a:spcPts val="1380"/>
        </a:spcBef>
        <a:buFont typeface="Arial" panose="020B0604020202020204" pitchFamily="34" charset="0"/>
        <a:buChar char="•"/>
        <a:defRPr sz="6626" kern="1200">
          <a:solidFill>
            <a:schemeClr val="tx1"/>
          </a:solidFill>
          <a:latin typeface="+mn-lt"/>
          <a:ea typeface="+mn-ea"/>
          <a:cs typeface="+mn-cs"/>
        </a:defRPr>
      </a:lvl2pPr>
      <a:lvl3pPr marL="3155594" indent="-631119" algn="l" defTabSz="2524476" rtl="0" eaLnBrk="1" latinLnBrk="0" hangingPunct="1">
        <a:lnSpc>
          <a:spcPct val="90000"/>
        </a:lnSpc>
        <a:spcBef>
          <a:spcPts val="1380"/>
        </a:spcBef>
        <a:buFont typeface="Arial" panose="020B0604020202020204" pitchFamily="34" charset="0"/>
        <a:buChar char="•"/>
        <a:defRPr sz="5522" kern="1200">
          <a:solidFill>
            <a:schemeClr val="tx1"/>
          </a:solidFill>
          <a:latin typeface="+mn-lt"/>
          <a:ea typeface="+mn-ea"/>
          <a:cs typeface="+mn-cs"/>
        </a:defRPr>
      </a:lvl3pPr>
      <a:lvl4pPr marL="4417832" indent="-631119" algn="l" defTabSz="2524476" rtl="0" eaLnBrk="1" latinLnBrk="0" hangingPunct="1">
        <a:lnSpc>
          <a:spcPct val="90000"/>
        </a:lnSpc>
        <a:spcBef>
          <a:spcPts val="1380"/>
        </a:spcBef>
        <a:buFont typeface="Arial" panose="020B0604020202020204" pitchFamily="34" charset="0"/>
        <a:buChar char="•"/>
        <a:defRPr sz="4969" kern="1200">
          <a:solidFill>
            <a:schemeClr val="tx1"/>
          </a:solidFill>
          <a:latin typeface="+mn-lt"/>
          <a:ea typeface="+mn-ea"/>
          <a:cs typeface="+mn-cs"/>
        </a:defRPr>
      </a:lvl4pPr>
      <a:lvl5pPr marL="5680070" indent="-631119" algn="l" defTabSz="2524476" rtl="0" eaLnBrk="1" latinLnBrk="0" hangingPunct="1">
        <a:lnSpc>
          <a:spcPct val="90000"/>
        </a:lnSpc>
        <a:spcBef>
          <a:spcPts val="1380"/>
        </a:spcBef>
        <a:buFont typeface="Arial" panose="020B0604020202020204" pitchFamily="34" charset="0"/>
        <a:buChar char="•"/>
        <a:defRPr sz="4969" kern="1200">
          <a:solidFill>
            <a:schemeClr val="tx1"/>
          </a:solidFill>
          <a:latin typeface="+mn-lt"/>
          <a:ea typeface="+mn-ea"/>
          <a:cs typeface="+mn-cs"/>
        </a:defRPr>
      </a:lvl5pPr>
      <a:lvl6pPr marL="6942308" indent="-631119" algn="l" defTabSz="2524476" rtl="0" eaLnBrk="1" latinLnBrk="0" hangingPunct="1">
        <a:lnSpc>
          <a:spcPct val="90000"/>
        </a:lnSpc>
        <a:spcBef>
          <a:spcPts val="1380"/>
        </a:spcBef>
        <a:buFont typeface="Arial" panose="020B0604020202020204" pitchFamily="34" charset="0"/>
        <a:buChar char="•"/>
        <a:defRPr sz="4969" kern="1200">
          <a:solidFill>
            <a:schemeClr val="tx1"/>
          </a:solidFill>
          <a:latin typeface="+mn-lt"/>
          <a:ea typeface="+mn-ea"/>
          <a:cs typeface="+mn-cs"/>
        </a:defRPr>
      </a:lvl6pPr>
      <a:lvl7pPr marL="8204545" indent="-631119" algn="l" defTabSz="2524476" rtl="0" eaLnBrk="1" latinLnBrk="0" hangingPunct="1">
        <a:lnSpc>
          <a:spcPct val="90000"/>
        </a:lnSpc>
        <a:spcBef>
          <a:spcPts val="1380"/>
        </a:spcBef>
        <a:buFont typeface="Arial" panose="020B0604020202020204" pitchFamily="34" charset="0"/>
        <a:buChar char="•"/>
        <a:defRPr sz="4969" kern="1200">
          <a:solidFill>
            <a:schemeClr val="tx1"/>
          </a:solidFill>
          <a:latin typeface="+mn-lt"/>
          <a:ea typeface="+mn-ea"/>
          <a:cs typeface="+mn-cs"/>
        </a:defRPr>
      </a:lvl7pPr>
      <a:lvl8pPr marL="9466783" indent="-631119" algn="l" defTabSz="2524476" rtl="0" eaLnBrk="1" latinLnBrk="0" hangingPunct="1">
        <a:lnSpc>
          <a:spcPct val="90000"/>
        </a:lnSpc>
        <a:spcBef>
          <a:spcPts val="1380"/>
        </a:spcBef>
        <a:buFont typeface="Arial" panose="020B0604020202020204" pitchFamily="34" charset="0"/>
        <a:buChar char="•"/>
        <a:defRPr sz="4969" kern="1200">
          <a:solidFill>
            <a:schemeClr val="tx1"/>
          </a:solidFill>
          <a:latin typeface="+mn-lt"/>
          <a:ea typeface="+mn-ea"/>
          <a:cs typeface="+mn-cs"/>
        </a:defRPr>
      </a:lvl8pPr>
      <a:lvl9pPr marL="10729021" indent="-631119" algn="l" defTabSz="2524476" rtl="0" eaLnBrk="1" latinLnBrk="0" hangingPunct="1">
        <a:lnSpc>
          <a:spcPct val="90000"/>
        </a:lnSpc>
        <a:spcBef>
          <a:spcPts val="1380"/>
        </a:spcBef>
        <a:buFont typeface="Arial" panose="020B0604020202020204" pitchFamily="34" charset="0"/>
        <a:buChar char="•"/>
        <a:defRPr sz="4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24476" rtl="0" eaLnBrk="1" latinLnBrk="0" hangingPunct="1">
        <a:defRPr sz="4969" kern="1200">
          <a:solidFill>
            <a:schemeClr val="tx1"/>
          </a:solidFill>
          <a:latin typeface="+mn-lt"/>
          <a:ea typeface="+mn-ea"/>
          <a:cs typeface="+mn-cs"/>
        </a:defRPr>
      </a:lvl1pPr>
      <a:lvl2pPr marL="1262238" algn="l" defTabSz="2524476" rtl="0" eaLnBrk="1" latinLnBrk="0" hangingPunct="1">
        <a:defRPr sz="4969" kern="1200">
          <a:solidFill>
            <a:schemeClr val="tx1"/>
          </a:solidFill>
          <a:latin typeface="+mn-lt"/>
          <a:ea typeface="+mn-ea"/>
          <a:cs typeface="+mn-cs"/>
        </a:defRPr>
      </a:lvl2pPr>
      <a:lvl3pPr marL="2524476" algn="l" defTabSz="2524476" rtl="0" eaLnBrk="1" latinLnBrk="0" hangingPunct="1">
        <a:defRPr sz="4969" kern="1200">
          <a:solidFill>
            <a:schemeClr val="tx1"/>
          </a:solidFill>
          <a:latin typeface="+mn-lt"/>
          <a:ea typeface="+mn-ea"/>
          <a:cs typeface="+mn-cs"/>
        </a:defRPr>
      </a:lvl3pPr>
      <a:lvl4pPr marL="3786713" algn="l" defTabSz="2524476" rtl="0" eaLnBrk="1" latinLnBrk="0" hangingPunct="1">
        <a:defRPr sz="4969" kern="1200">
          <a:solidFill>
            <a:schemeClr val="tx1"/>
          </a:solidFill>
          <a:latin typeface="+mn-lt"/>
          <a:ea typeface="+mn-ea"/>
          <a:cs typeface="+mn-cs"/>
        </a:defRPr>
      </a:lvl4pPr>
      <a:lvl5pPr marL="5048951" algn="l" defTabSz="2524476" rtl="0" eaLnBrk="1" latinLnBrk="0" hangingPunct="1">
        <a:defRPr sz="4969" kern="1200">
          <a:solidFill>
            <a:schemeClr val="tx1"/>
          </a:solidFill>
          <a:latin typeface="+mn-lt"/>
          <a:ea typeface="+mn-ea"/>
          <a:cs typeface="+mn-cs"/>
        </a:defRPr>
      </a:lvl5pPr>
      <a:lvl6pPr marL="6311189" algn="l" defTabSz="2524476" rtl="0" eaLnBrk="1" latinLnBrk="0" hangingPunct="1">
        <a:defRPr sz="4969" kern="1200">
          <a:solidFill>
            <a:schemeClr val="tx1"/>
          </a:solidFill>
          <a:latin typeface="+mn-lt"/>
          <a:ea typeface="+mn-ea"/>
          <a:cs typeface="+mn-cs"/>
        </a:defRPr>
      </a:lvl6pPr>
      <a:lvl7pPr marL="7573427" algn="l" defTabSz="2524476" rtl="0" eaLnBrk="1" latinLnBrk="0" hangingPunct="1">
        <a:defRPr sz="4969" kern="1200">
          <a:solidFill>
            <a:schemeClr val="tx1"/>
          </a:solidFill>
          <a:latin typeface="+mn-lt"/>
          <a:ea typeface="+mn-ea"/>
          <a:cs typeface="+mn-cs"/>
        </a:defRPr>
      </a:lvl7pPr>
      <a:lvl8pPr marL="8835664" algn="l" defTabSz="2524476" rtl="0" eaLnBrk="1" latinLnBrk="0" hangingPunct="1">
        <a:defRPr sz="4969" kern="1200">
          <a:solidFill>
            <a:schemeClr val="tx1"/>
          </a:solidFill>
          <a:latin typeface="+mn-lt"/>
          <a:ea typeface="+mn-ea"/>
          <a:cs typeface="+mn-cs"/>
        </a:defRPr>
      </a:lvl8pPr>
      <a:lvl9pPr marL="10097902" algn="l" defTabSz="2524476" rtl="0" eaLnBrk="1" latinLnBrk="0" hangingPunct="1">
        <a:defRPr sz="4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emf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E4F2BA65-822C-444E-BFCD-C14F8796BF46}"/>
              </a:ext>
            </a:extLst>
          </p:cNvPr>
          <p:cNvSpPr/>
          <p:nvPr/>
        </p:nvSpPr>
        <p:spPr>
          <a:xfrm>
            <a:off x="252248" y="541998"/>
            <a:ext cx="33076055" cy="2912954"/>
          </a:xfrm>
          <a:prstGeom prst="round2Same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23ABAB-4531-2747-8D71-29E0B4777370}"/>
              </a:ext>
            </a:extLst>
          </p:cNvPr>
          <p:cNvGrpSpPr/>
          <p:nvPr/>
        </p:nvGrpSpPr>
        <p:grpSpPr>
          <a:xfrm>
            <a:off x="594845" y="957001"/>
            <a:ext cx="2509720" cy="2183512"/>
            <a:chOff x="1570623" y="-18133"/>
            <a:chExt cx="6528867" cy="4094085"/>
          </a:xfrm>
        </p:grpSpPr>
        <p:pic>
          <p:nvPicPr>
            <p:cNvPr id="9" name="Picture 8" descr="SFU_BlockSFUTag_P187_wht_ex.eps">
              <a:extLst>
                <a:ext uri="{FF2B5EF4-FFF2-40B4-BE49-F238E27FC236}">
                  <a16:creationId xmlns:a16="http://schemas.microsoft.com/office/drawing/2014/main" id="{D1053DF7-D4FE-4049-879F-5BB04BAB72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/>
            <a:srcRect l="1" r="69175"/>
            <a:stretch/>
          </p:blipFill>
          <p:spPr>
            <a:xfrm>
              <a:off x="2164049" y="-18133"/>
              <a:ext cx="5233248" cy="2926080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F08EF680-9B79-7D4F-A0E4-D8620345EF4A}"/>
                </a:ext>
              </a:extLst>
            </p:cNvPr>
            <p:cNvSpPr txBox="1">
              <a:spLocks/>
            </p:cNvSpPr>
            <p:nvPr/>
          </p:nvSpPr>
          <p:spPr>
            <a:xfrm>
              <a:off x="1570623" y="2558310"/>
              <a:ext cx="6528867" cy="1517642"/>
            </a:xfrm>
            <a:prstGeom prst="rect">
              <a:avLst/>
            </a:prstGeom>
          </p:spPr>
          <p:txBody>
            <a:bodyPr vert="horz" lIns="180870" tIns="90435" rIns="180870" bIns="90435" rtlCol="0" anchor="ctr">
              <a:no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Simon Fraser University</a:t>
              </a: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226FACF9-F151-1040-98D2-26AAF6A28EF4}"/>
              </a:ext>
            </a:extLst>
          </p:cNvPr>
          <p:cNvSpPr txBox="1">
            <a:spLocks/>
          </p:cNvSpPr>
          <p:nvPr/>
        </p:nvSpPr>
        <p:spPr>
          <a:xfrm>
            <a:off x="309560" y="3786625"/>
            <a:ext cx="9377030" cy="5440370"/>
          </a:xfrm>
          <a:prstGeom prst="rect">
            <a:avLst/>
          </a:prstGeom>
          <a:ln w="50800" cap="rnd">
            <a:solidFill>
              <a:schemeClr val="accent1">
                <a:lumMod val="75000"/>
              </a:schemeClr>
            </a:solidFill>
          </a:ln>
        </p:spPr>
        <p:txBody>
          <a:bodyPr vert="horz" lIns="180841" tIns="90420" rIns="180841" bIns="90420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ABSTRACT</a:t>
            </a:r>
          </a:p>
          <a:p>
            <a:pPr>
              <a:spcBef>
                <a:spcPct val="0"/>
              </a:spcBef>
              <a:defRPr/>
            </a:pPr>
            <a:endParaRPr lang="en-US" sz="789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rise of IoT devices in the market, the cost incurred on maintenance will be consequential and vast. The models are applied to a case study where the main goal is to predict battery health status and the user type based on its usage behavior. The unsupervised and supervised ML methods, such as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implemented and results are presented in this study.</a:t>
            </a:r>
          </a:p>
          <a:p>
            <a:pPr>
              <a:spcBef>
                <a:spcPct val="0"/>
              </a:spcBef>
              <a:defRPr/>
            </a:pPr>
            <a:endParaRPr lang="en-US" sz="2600" b="1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2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Objective: </a:t>
            </a:r>
            <a:r>
              <a:rPr lang="en-US" sz="2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we build a predictive model that can warn us of those initial glitches or anomalies that would help a company detect a complication before it turns into a costly liability?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76666A9-22BE-F54B-9B8E-6210A8FB9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248" y="491461"/>
            <a:ext cx="33076055" cy="1971307"/>
          </a:xfrm>
        </p:spPr>
        <p:txBody>
          <a:bodyPr>
            <a:noAutofit/>
          </a:bodyPr>
          <a:lstStyle/>
          <a:p>
            <a:r>
              <a:rPr lang="fr" sz="6000" b="1" dirty="0">
                <a:solidFill>
                  <a:sysClr val="windowText" lastClr="000000"/>
                </a:solidFill>
                <a:cs typeface="Times New Roman" pitchFamily="18" charset="0"/>
              </a:rPr>
              <a:t>Machine Learning on </a:t>
            </a:r>
            <a:r>
              <a:rPr lang="fr" sz="6000" b="1" dirty="0" err="1">
                <a:solidFill>
                  <a:sysClr val="windowText" lastClr="000000"/>
                </a:solidFill>
                <a:cs typeface="Times New Roman" pitchFamily="18" charset="0"/>
              </a:rPr>
              <a:t>IoT</a:t>
            </a:r>
            <a:r>
              <a:rPr lang="fr" sz="6000" b="1" dirty="0">
                <a:solidFill>
                  <a:sysClr val="windowText" lastClr="000000"/>
                </a:solidFill>
                <a:cs typeface="Times New Roman" pitchFamily="18" charset="0"/>
              </a:rPr>
              <a:t> Data:</a:t>
            </a:r>
            <a:br>
              <a:rPr lang="fr" sz="6000" b="1" dirty="0">
                <a:solidFill>
                  <a:sysClr val="windowText" lastClr="000000"/>
                </a:solidFill>
                <a:cs typeface="Times New Roman" pitchFamily="18" charset="0"/>
              </a:rPr>
            </a:br>
            <a:r>
              <a:rPr lang="en-US" sz="6000" b="1" dirty="0">
                <a:solidFill>
                  <a:sysClr val="windowText" lastClr="000000"/>
                </a:solidFill>
                <a:cs typeface="Times New Roman" pitchFamily="18" charset="0"/>
              </a:rPr>
              <a:t> </a:t>
            </a:r>
            <a:r>
              <a:rPr lang="fr" sz="6000" b="1" dirty="0">
                <a:solidFill>
                  <a:sysClr val="windowText" lastClr="000000"/>
                </a:solidFill>
                <a:cs typeface="Times New Roman" pitchFamily="18" charset="0"/>
              </a:rPr>
              <a:t>Predicting </a:t>
            </a:r>
            <a:r>
              <a:rPr lang="en-US" sz="6000" b="1" dirty="0">
                <a:solidFill>
                  <a:sysClr val="windowText" lastClr="000000"/>
                </a:solidFill>
                <a:cs typeface="Times New Roman" pitchFamily="18" charset="0"/>
              </a:rPr>
              <a:t>Battery Health Status and User Type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24C9177-4146-B045-B773-8EBD3509FD74}"/>
              </a:ext>
            </a:extLst>
          </p:cNvPr>
          <p:cNvSpPr txBox="1">
            <a:spLocks/>
          </p:cNvSpPr>
          <p:nvPr/>
        </p:nvSpPr>
        <p:spPr>
          <a:xfrm>
            <a:off x="331460" y="2433776"/>
            <a:ext cx="33076055" cy="1067763"/>
          </a:xfrm>
          <a:prstGeom prst="rect">
            <a:avLst/>
          </a:prstGeom>
        </p:spPr>
        <p:txBody>
          <a:bodyPr vert="horz" lIns="180841" tIns="90420" rIns="180841" bIns="904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>
                <a:latin typeface="+mj-lt"/>
                <a:ea typeface="+mj-ea"/>
                <a:cs typeface="Times New Roman" pitchFamily="18" charset="0"/>
              </a:rPr>
              <a:t>Mehdi Lebdi - Mirza </a:t>
            </a:r>
            <a:r>
              <a:rPr lang="en-US" sz="4000" dirty="0" err="1">
                <a:latin typeface="+mj-lt"/>
                <a:ea typeface="+mj-ea"/>
                <a:cs typeface="Times New Roman" pitchFamily="18" charset="0"/>
              </a:rPr>
              <a:t>Tauqeer</a:t>
            </a:r>
            <a:r>
              <a:rPr lang="en-US" sz="400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4000" dirty="0" err="1">
                <a:latin typeface="+mj-lt"/>
                <a:ea typeface="+mj-ea"/>
                <a:cs typeface="Times New Roman" pitchFamily="18" charset="0"/>
              </a:rPr>
              <a:t>Baig</a:t>
            </a:r>
            <a:r>
              <a:rPr lang="en-US" sz="4000" dirty="0">
                <a:latin typeface="+mj-lt"/>
                <a:ea typeface="+mj-ea"/>
                <a:cs typeface="Times New Roman" pitchFamily="18" charset="0"/>
              </a:rPr>
              <a:t> - Mehdi </a:t>
            </a:r>
            <a:r>
              <a:rPr lang="en-US" sz="4000" dirty="0" err="1">
                <a:latin typeface="+mj-lt"/>
                <a:ea typeface="+mj-ea"/>
                <a:cs typeface="Times New Roman" pitchFamily="18" charset="0"/>
              </a:rPr>
              <a:t>Nikkhah</a:t>
            </a:r>
            <a:r>
              <a:rPr lang="en-US" sz="4000" dirty="0">
                <a:latin typeface="+mj-lt"/>
                <a:ea typeface="+mj-ea"/>
                <a:cs typeface="Times New Roman" pitchFamily="18" charset="0"/>
              </a:rPr>
              <a:t> - </a:t>
            </a:r>
            <a:r>
              <a:rPr lang="en-US" sz="4000" dirty="0">
                <a:latin typeface="+mj-lt"/>
                <a:cs typeface="Times New Roman" pitchFamily="18" charset="0"/>
              </a:rPr>
              <a:t>Junaid Qazi</a:t>
            </a:r>
            <a:endParaRPr lang="en-US" sz="4000" dirty="0"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87B00F6-1056-2F4C-AB39-6B25F2ADD687}"/>
              </a:ext>
            </a:extLst>
          </p:cNvPr>
          <p:cNvSpPr txBox="1">
            <a:spLocks/>
          </p:cNvSpPr>
          <p:nvPr/>
        </p:nvSpPr>
        <p:spPr>
          <a:xfrm>
            <a:off x="309560" y="9586360"/>
            <a:ext cx="9434345" cy="5462911"/>
          </a:xfrm>
          <a:prstGeom prst="rect">
            <a:avLst/>
          </a:prstGeom>
          <a:ln w="50800" cap="rnd">
            <a:solidFill>
              <a:schemeClr val="accent1">
                <a:lumMod val="75000"/>
              </a:schemeClr>
            </a:solidFill>
          </a:ln>
        </p:spPr>
        <p:txBody>
          <a:bodyPr vert="horz" lIns="180841" tIns="90420" rIns="180841" bIns="90420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Data-science Pipeline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defRPr/>
            </a:pPr>
            <a:endParaRPr lang="en-US" sz="1578" dirty="0">
              <a:ea typeface="+mj-ea"/>
              <a:cs typeface="+mj-cs"/>
            </a:endParaRP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1BC26132-2BE3-904B-8EB7-96846293E017}"/>
              </a:ext>
            </a:extLst>
          </p:cNvPr>
          <p:cNvSpPr txBox="1">
            <a:spLocks/>
          </p:cNvSpPr>
          <p:nvPr/>
        </p:nvSpPr>
        <p:spPr>
          <a:xfrm>
            <a:off x="10058397" y="3764577"/>
            <a:ext cx="15351291" cy="5484466"/>
          </a:xfrm>
          <a:prstGeom prst="rect">
            <a:avLst/>
          </a:prstGeom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vert="horz" lIns="180841" tIns="90420" rIns="180841" bIns="90420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Exploratory data analysis</a:t>
            </a:r>
            <a:endParaRPr lang="en-US" sz="40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57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57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57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57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57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57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57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57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57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57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57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578" dirty="0">
              <a:ea typeface="+mj-ea"/>
              <a:cs typeface="+mj-cs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02CF2707-BD46-1848-8A22-F029AF71B03F}"/>
              </a:ext>
            </a:extLst>
          </p:cNvPr>
          <p:cNvSpPr txBox="1">
            <a:spLocks/>
          </p:cNvSpPr>
          <p:nvPr/>
        </p:nvSpPr>
        <p:spPr>
          <a:xfrm>
            <a:off x="25781495" y="9586358"/>
            <a:ext cx="7568707" cy="5504790"/>
          </a:xfrm>
          <a:prstGeom prst="rect">
            <a:avLst/>
          </a:prstGeom>
          <a:ln w="50800" cap="rnd">
            <a:solidFill>
              <a:schemeClr val="accent1">
                <a:lumMod val="75000"/>
              </a:schemeClr>
            </a:solidFill>
          </a:ln>
        </p:spPr>
        <p:txBody>
          <a:bodyPr vert="horz" lIns="180841" tIns="90420" rIns="160242" bIns="90420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Future Work</a:t>
            </a:r>
            <a:r>
              <a:rPr lang="en-US" sz="2629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	</a:t>
            </a:r>
            <a:endParaRPr lang="en-US" sz="192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2000" dirty="0">
              <a:ea typeface="+mj-ea"/>
              <a:cs typeface="+mj-cs"/>
            </a:endParaRPr>
          </a:p>
          <a:p>
            <a:pPr marL="285750" indent="-285750">
              <a:spcBef>
                <a:spcPct val="0"/>
              </a:spcBef>
              <a:buFont typeface="Wingdings" pitchFamily="2" charset="2"/>
              <a:buChar char="q"/>
              <a:defRPr/>
            </a:pPr>
            <a:r>
              <a:rPr lang="en-US" sz="3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Explore other ML models for predicting Remaining Useful Life (RUL) of batteries.</a:t>
            </a:r>
          </a:p>
          <a:p>
            <a:pPr>
              <a:spcBef>
                <a:spcPct val="0"/>
              </a:spcBef>
              <a:defRPr/>
            </a:pPr>
            <a:endParaRPr lang="en-US" sz="3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0"/>
              </a:spcBef>
              <a:buFont typeface="Wingdings" pitchFamily="2" charset="2"/>
              <a:buChar char="q"/>
              <a:defRPr/>
            </a:pPr>
            <a:r>
              <a:rPr lang="en-US" sz="3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Explore IoT data from other devices such as electric cars, home appliances, etc. to optimize their performance.</a:t>
            </a:r>
          </a:p>
          <a:p>
            <a:pPr marL="285750" indent="-285750">
              <a:spcBef>
                <a:spcPct val="0"/>
              </a:spcBef>
              <a:buFont typeface="Wingdings" pitchFamily="2" charset="2"/>
              <a:buChar char="q"/>
              <a:defRPr/>
            </a:pPr>
            <a:endParaRPr lang="en-US" sz="3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0"/>
              </a:spcBef>
              <a:buFont typeface="Wingdings" pitchFamily="2" charset="2"/>
              <a:buChar char="q"/>
              <a:defRPr/>
            </a:pPr>
            <a:r>
              <a:rPr lang="en-US" sz="3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Provide device recommendation to users depending on their daily device usage.</a:t>
            </a:r>
            <a:endParaRPr lang="en-US" sz="1753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753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92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753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753" dirty="0">
              <a:ea typeface="+mj-ea"/>
              <a:cs typeface="+mj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FA7CD0DB-88D7-9649-A597-06E762A88C9D}"/>
              </a:ext>
            </a:extLst>
          </p:cNvPr>
          <p:cNvSpPr txBox="1">
            <a:spLocks/>
          </p:cNvSpPr>
          <p:nvPr/>
        </p:nvSpPr>
        <p:spPr>
          <a:xfrm>
            <a:off x="25781495" y="15395732"/>
            <a:ext cx="7546808" cy="5436506"/>
          </a:xfrm>
          <a:prstGeom prst="rect">
            <a:avLst/>
          </a:prstGeom>
          <a:ln w="50800" cap="rnd">
            <a:solidFill>
              <a:schemeClr val="accent1">
                <a:lumMod val="75000"/>
              </a:schemeClr>
            </a:solidFill>
          </a:ln>
        </p:spPr>
        <p:txBody>
          <a:bodyPr vert="horz" lIns="180841" tIns="90420" rIns="180841" bIns="90420" rtlCol="0" anchor="t" anchorCtr="0">
            <a:no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Acknowledgments</a:t>
            </a:r>
          </a:p>
          <a:p>
            <a:pPr>
              <a:spcBef>
                <a:spcPct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Thanks to </a:t>
            </a:r>
            <a:r>
              <a:rPr 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Bandeep Singh </a:t>
            </a:r>
            <a:r>
              <a:rPr 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(Data Scientist, Samsung Electronics Canada) for guidance on the project.</a:t>
            </a:r>
          </a:p>
          <a:p>
            <a:pPr>
              <a:spcBef>
                <a:spcPct val="0"/>
              </a:spcBef>
              <a:defRPr/>
            </a:pPr>
            <a:endParaRPr lang="en-US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Thanks to the instructors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Jiannan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</a:t>
            </a:r>
            <a:r>
              <a:rPr 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Steven Bergner </a:t>
            </a:r>
          </a:p>
          <a:p>
            <a:pPr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References</a:t>
            </a:r>
          </a:p>
          <a:p>
            <a:pPr marL="571500" indent="-5715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sz="20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Exploring Big Data Clustering Algorithms for Internet of Things Applications. Hind Bangui et. al.  Proceedings of the 3rd International Conference on Internet of Things, Big Data and Security (</a:t>
            </a:r>
            <a:r>
              <a:rPr lang="en-US" sz="2000" i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IoTBDS</a:t>
            </a:r>
            <a:r>
              <a:rPr lang="en-US" sz="20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2018), pages 269-276.</a:t>
            </a:r>
          </a:p>
          <a:p>
            <a:pPr marL="571500" indent="-571500">
              <a:spcBef>
                <a:spcPct val="0"/>
              </a:spcBef>
              <a:buFont typeface="+mj-lt"/>
              <a:buAutoNum type="arabicPeriod"/>
              <a:defRPr/>
            </a:pPr>
            <a:endParaRPr lang="en-US" sz="2000" i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sz="20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Machine learning for Internet of Things data analysis: A survey. Mohammad et. al. Digital Communications and Networks (2017).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2679E77-85C8-C04E-8642-806376CDE972}"/>
              </a:ext>
            </a:extLst>
          </p:cNvPr>
          <p:cNvSpPr txBox="1">
            <a:spLocks/>
          </p:cNvSpPr>
          <p:nvPr/>
        </p:nvSpPr>
        <p:spPr>
          <a:xfrm>
            <a:off x="25781495" y="3764578"/>
            <a:ext cx="7546808" cy="5462418"/>
          </a:xfrm>
          <a:prstGeom prst="rect">
            <a:avLst/>
          </a:prstGeom>
          <a:ln w="50800" cap="rnd">
            <a:solidFill>
              <a:schemeClr val="accent1">
                <a:lumMod val="75000"/>
              </a:schemeClr>
            </a:solidFill>
          </a:ln>
        </p:spPr>
        <p:txBody>
          <a:bodyPr vert="horz" lIns="180841" tIns="90420" rIns="180841" bIns="90420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Conclusion</a:t>
            </a:r>
          </a:p>
          <a:p>
            <a:pPr>
              <a:spcBef>
                <a:spcPct val="0"/>
              </a:spcBef>
              <a:defRPr/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571500" indent="-571500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3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IoT data can be used to avoid costly liabilities such as device failure that could result into bad reputation.</a:t>
            </a:r>
          </a:p>
          <a:p>
            <a:pPr marL="571500" indent="-571500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3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Targeted marketing strategies can be successfully planned.</a:t>
            </a:r>
          </a:p>
          <a:p>
            <a:pPr marL="571500" indent="-571500">
              <a:spcBef>
                <a:spcPct val="0"/>
              </a:spcBef>
              <a:buFont typeface="Wingdings" pitchFamily="2" charset="2"/>
              <a:buChar char="v"/>
              <a:defRPr/>
            </a:pPr>
            <a:r>
              <a:rPr lang="en-US" sz="3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Available ML models are good candidates in future planning and business intelligence in this competitive environment for companies.</a:t>
            </a:r>
          </a:p>
          <a:p>
            <a:pPr marL="571500" indent="-571500">
              <a:spcBef>
                <a:spcPct val="0"/>
              </a:spcBef>
              <a:buFont typeface="Wingdings" pitchFamily="2" charset="2"/>
              <a:buChar char="v"/>
              <a:defRPr/>
            </a:pPr>
            <a:endParaRPr lang="en-US" sz="3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spcBef>
                <a:spcPct val="0"/>
              </a:spcBef>
              <a:buFont typeface="Wingdings" pitchFamily="2" charset="2"/>
              <a:buChar char="v"/>
              <a:defRPr/>
            </a:pPr>
            <a:endParaRPr lang="en-US" sz="4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spcBef>
                <a:spcPct val="0"/>
              </a:spcBef>
              <a:buFont typeface="Wingdings" pitchFamily="2" charset="2"/>
              <a:buChar char="v"/>
              <a:defRPr/>
            </a:pPr>
            <a:endParaRPr 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B827EDFA-3352-D348-9AD8-2D418B77AE7E}"/>
              </a:ext>
            </a:extLst>
          </p:cNvPr>
          <p:cNvSpPr txBox="1">
            <a:spLocks/>
          </p:cNvSpPr>
          <p:nvPr/>
        </p:nvSpPr>
        <p:spPr>
          <a:xfrm>
            <a:off x="10058399" y="9586359"/>
            <a:ext cx="15351290" cy="5504790"/>
          </a:xfrm>
          <a:prstGeom prst="rect">
            <a:avLst/>
          </a:prstGeom>
          <a:ln w="50800" cap="rnd">
            <a:solidFill>
              <a:schemeClr val="accent1">
                <a:lumMod val="75000"/>
              </a:schemeClr>
            </a:solidFill>
          </a:ln>
        </p:spPr>
        <p:txBody>
          <a:bodyPr vert="horz" lIns="180841" tIns="90420" rIns="160242" bIns="90420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Methods / Models Formulation</a:t>
            </a:r>
            <a:endParaRPr lang="en-US" sz="2629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2629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	</a:t>
            </a:r>
          </a:p>
          <a:p>
            <a:pPr>
              <a:spcBef>
                <a:spcPct val="0"/>
              </a:spcBef>
              <a:defRPr/>
            </a:pPr>
            <a:endParaRPr lang="en-US" sz="1753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753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753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92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92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92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92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92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92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753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753" dirty="0">
              <a:ea typeface="+mj-ea"/>
              <a:cs typeface="+mj-cs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CA539947-7B60-A14B-B9DF-4B84DD4C9EC7}"/>
              </a:ext>
            </a:extLst>
          </p:cNvPr>
          <p:cNvSpPr txBox="1">
            <a:spLocks/>
          </p:cNvSpPr>
          <p:nvPr/>
        </p:nvSpPr>
        <p:spPr>
          <a:xfrm>
            <a:off x="252246" y="15395731"/>
            <a:ext cx="9434345" cy="5436506"/>
          </a:xfrm>
          <a:prstGeom prst="rect">
            <a:avLst/>
          </a:prstGeom>
          <a:ln w="50800" cap="rnd">
            <a:solidFill>
              <a:schemeClr val="accent1">
                <a:lumMod val="75000"/>
              </a:schemeClr>
            </a:solidFill>
          </a:ln>
        </p:spPr>
        <p:txBody>
          <a:bodyPr vert="horz" lIns="180841" tIns="90420" rIns="180841" bIns="90420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Data-science Architecture</a:t>
            </a:r>
          </a:p>
          <a:p>
            <a:pPr>
              <a:spcBef>
                <a:spcPct val="0"/>
              </a:spcBef>
              <a:defRPr/>
            </a:pPr>
            <a:endParaRPr lang="en-US" sz="1578" dirty="0">
              <a:ea typeface="+mj-ea"/>
              <a:cs typeface="+mj-cs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7782C97D-013B-1840-9D43-8416EC2AFD45}"/>
              </a:ext>
            </a:extLst>
          </p:cNvPr>
          <p:cNvSpPr txBox="1">
            <a:spLocks/>
          </p:cNvSpPr>
          <p:nvPr/>
        </p:nvSpPr>
        <p:spPr>
          <a:xfrm>
            <a:off x="10058399" y="15395732"/>
            <a:ext cx="15351289" cy="5436506"/>
          </a:xfrm>
          <a:prstGeom prst="rect">
            <a:avLst/>
          </a:prstGeom>
          <a:ln w="50800" cap="rnd">
            <a:solidFill>
              <a:schemeClr val="accent1">
                <a:lumMod val="75000"/>
              </a:schemeClr>
            </a:solidFill>
          </a:ln>
        </p:spPr>
        <p:txBody>
          <a:bodyPr vert="horz" lIns="180841" tIns="90420" rIns="160242" bIns="90420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Experiments &amp; Outcomes </a:t>
            </a:r>
          </a:p>
          <a:p>
            <a:pPr>
              <a:spcBef>
                <a:spcPct val="0"/>
              </a:spcBef>
              <a:defRPr/>
            </a:pPr>
            <a:r>
              <a:rPr lang="en-US" sz="3200" dirty="0">
                <a:latin typeface="+mj-lt"/>
                <a:ea typeface="+mj-ea"/>
                <a:cs typeface="+mj-cs"/>
              </a:rPr>
              <a:t>Confusion Matrix</a:t>
            </a:r>
          </a:p>
          <a:p>
            <a:pPr>
              <a:spcBef>
                <a:spcPct val="0"/>
              </a:spcBef>
              <a:defRPr/>
            </a:pPr>
            <a:endParaRPr lang="en-US" sz="1753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92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92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92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92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92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928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753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1753" dirty="0">
              <a:ea typeface="+mj-ea"/>
              <a:cs typeface="+mj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72EA38-5B9D-0747-88DF-6BE02363F0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809"/>
          <a:stretch/>
        </p:blipFill>
        <p:spPr>
          <a:xfrm>
            <a:off x="10539662" y="10724606"/>
            <a:ext cx="5410087" cy="35417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6A9FEB0-D550-3144-AAC3-5EA70F0801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67"/>
          <a:stretch/>
        </p:blipFill>
        <p:spPr>
          <a:xfrm>
            <a:off x="16046758" y="10724606"/>
            <a:ext cx="4450840" cy="354174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A1CE5A4-B5E3-804A-AF8C-DC40382A609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874" r="16615" b="4379"/>
          <a:stretch/>
        </p:blipFill>
        <p:spPr>
          <a:xfrm>
            <a:off x="18755541" y="4535996"/>
            <a:ext cx="6244699" cy="368095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1AB906C-7014-F140-A578-C89AEDF817F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896" t="11668" r="8665"/>
          <a:stretch/>
        </p:blipFill>
        <p:spPr>
          <a:xfrm>
            <a:off x="20630384" y="10724605"/>
            <a:ext cx="4450841" cy="354174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4C38602-6A7A-DA4A-9DFB-B2E8E2B7FC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110" y="10963072"/>
            <a:ext cx="9157103" cy="298162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0A0E05F-D14C-2047-8976-33343F29DE7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2381" t="8006" r="8266" b="12207"/>
          <a:stretch/>
        </p:blipFill>
        <p:spPr>
          <a:xfrm>
            <a:off x="15337237" y="16323018"/>
            <a:ext cx="5966959" cy="355227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F78490A-83EE-DA42-B714-F6A8254EDF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9560" y="16043565"/>
            <a:ext cx="9289653" cy="4691800"/>
          </a:xfrm>
          <a:prstGeom prst="rect">
            <a:avLst/>
          </a:prstGeom>
        </p:spPr>
      </p:pic>
      <p:sp>
        <p:nvSpPr>
          <p:cNvPr id="75" name="Title 1">
            <a:extLst>
              <a:ext uri="{FF2B5EF4-FFF2-40B4-BE49-F238E27FC236}">
                <a16:creationId xmlns:a16="http://schemas.microsoft.com/office/drawing/2014/main" id="{1CB7446A-1723-814D-AFB0-C325F65091AC}"/>
              </a:ext>
            </a:extLst>
          </p:cNvPr>
          <p:cNvSpPr txBox="1">
            <a:spLocks/>
          </p:cNvSpPr>
          <p:nvPr/>
        </p:nvSpPr>
        <p:spPr>
          <a:xfrm>
            <a:off x="20185834" y="7898199"/>
            <a:ext cx="3316810" cy="3482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252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5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Hour of Date [May 2018]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A1DA897-0DA6-F346-94D8-30AE1C5F80AC}"/>
              </a:ext>
            </a:extLst>
          </p:cNvPr>
          <p:cNvSpPr txBox="1"/>
          <p:nvPr/>
        </p:nvSpPr>
        <p:spPr>
          <a:xfrm>
            <a:off x="10925476" y="8253761"/>
            <a:ext cx="6244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shows trends of different types of users for a device over the period of 1 year. Sudden drops depicts unusual behavior (anomalies) of the device.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A3FCA2A-D8BD-0D48-B8BE-488D9AD77841}"/>
              </a:ext>
            </a:extLst>
          </p:cNvPr>
          <p:cNvSpPr txBox="1"/>
          <p:nvPr/>
        </p:nvSpPr>
        <p:spPr>
          <a:xfrm>
            <a:off x="17960829" y="8225198"/>
            <a:ext cx="7039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depicting usage pattern for 3 distinctive types of users (low/med/high activity). Low user has experienced a lower frequency of charging/discharging cycle.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256D74-8228-E642-B7BF-2547B2C382D3}"/>
              </a:ext>
            </a:extLst>
          </p:cNvPr>
          <p:cNvSpPr txBox="1"/>
          <p:nvPr/>
        </p:nvSpPr>
        <p:spPr>
          <a:xfrm>
            <a:off x="3885973" y="12497517"/>
            <a:ext cx="1134688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Mining, EDA and aggregation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107100-CBBD-B34E-B120-19CA144B6B01}"/>
              </a:ext>
            </a:extLst>
          </p:cNvPr>
          <p:cNvSpPr txBox="1"/>
          <p:nvPr/>
        </p:nvSpPr>
        <p:spPr>
          <a:xfrm>
            <a:off x="2486374" y="12648568"/>
            <a:ext cx="123638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E7E388B-EDED-5647-B895-297881213639}"/>
              </a:ext>
            </a:extLst>
          </p:cNvPr>
          <p:cNvSpPr txBox="1"/>
          <p:nvPr/>
        </p:nvSpPr>
        <p:spPr>
          <a:xfrm>
            <a:off x="1059601" y="12632313"/>
            <a:ext cx="123638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776F6-64BD-034A-A994-94BB1DC0B869}"/>
              </a:ext>
            </a:extLst>
          </p:cNvPr>
          <p:cNvSpPr txBox="1"/>
          <p:nvPr/>
        </p:nvSpPr>
        <p:spPr>
          <a:xfrm>
            <a:off x="5256783" y="12740034"/>
            <a:ext cx="12363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7732CB4-FEC9-0647-806F-3CF76FCF005D}"/>
              </a:ext>
            </a:extLst>
          </p:cNvPr>
          <p:cNvSpPr txBox="1"/>
          <p:nvPr/>
        </p:nvSpPr>
        <p:spPr>
          <a:xfrm>
            <a:off x="6667141" y="12756289"/>
            <a:ext cx="12363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F2C8533-5775-BE48-B29D-6760C5E0B007}"/>
              </a:ext>
            </a:extLst>
          </p:cNvPr>
          <p:cNvSpPr txBox="1"/>
          <p:nvPr/>
        </p:nvSpPr>
        <p:spPr>
          <a:xfrm>
            <a:off x="8075235" y="12756289"/>
            <a:ext cx="12363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12E0201-8086-634A-A946-DBB80DE31295}"/>
              </a:ext>
            </a:extLst>
          </p:cNvPr>
          <p:cNvSpPr txBox="1"/>
          <p:nvPr/>
        </p:nvSpPr>
        <p:spPr>
          <a:xfrm>
            <a:off x="538281" y="13562569"/>
            <a:ext cx="167852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project objectives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9913EBA-3296-A346-916A-1AC584D79F0D}"/>
              </a:ext>
            </a:extLst>
          </p:cNvPr>
          <p:cNvSpPr txBox="1"/>
          <p:nvPr/>
        </p:nvSpPr>
        <p:spPr>
          <a:xfrm>
            <a:off x="2120630" y="13554441"/>
            <a:ext cx="149049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and simulate IoT data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C9E2D2-A973-B747-B692-4FE7102CECA7}"/>
              </a:ext>
            </a:extLst>
          </p:cNvPr>
          <p:cNvSpPr txBox="1"/>
          <p:nvPr/>
        </p:nvSpPr>
        <p:spPr>
          <a:xfrm>
            <a:off x="3580968" y="13546314"/>
            <a:ext cx="143969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and prepare data for ML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ED0DC23-8EFA-B144-A457-6CC19ADC7A3E}"/>
              </a:ext>
            </a:extLst>
          </p:cNvPr>
          <p:cNvSpPr txBox="1"/>
          <p:nvPr/>
        </p:nvSpPr>
        <p:spPr>
          <a:xfrm>
            <a:off x="4998265" y="13546314"/>
            <a:ext cx="143969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Manipulate data model selection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139570-0E6D-E74A-B2A6-C257C1530353}"/>
              </a:ext>
            </a:extLst>
          </p:cNvPr>
          <p:cNvSpPr txBox="1"/>
          <p:nvPr/>
        </p:nvSpPr>
        <p:spPr>
          <a:xfrm>
            <a:off x="6414989" y="13562569"/>
            <a:ext cx="143969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 and conclusion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4BA9942-1E16-5448-AC4D-E8D8C419D34F}"/>
              </a:ext>
            </a:extLst>
          </p:cNvPr>
          <p:cNvSpPr txBox="1"/>
          <p:nvPr/>
        </p:nvSpPr>
        <p:spPr>
          <a:xfrm>
            <a:off x="7770269" y="13562569"/>
            <a:ext cx="182894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conclusions to business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C112EF8A-3D00-CF45-A27C-D03C9AA149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290042" y="979489"/>
            <a:ext cx="3546761" cy="199904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BA773845-4B95-FB48-9891-2F20F6DC36D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2015" t="8118" r="51757" b="11808"/>
          <a:stretch/>
        </p:blipFill>
        <p:spPr>
          <a:xfrm>
            <a:off x="21530035" y="16323018"/>
            <a:ext cx="3711872" cy="35522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0EEF9D-51C9-5147-B8EC-0F34C648152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3155" t="9896" r="17557" b="-1"/>
          <a:stretch/>
        </p:blipFill>
        <p:spPr>
          <a:xfrm>
            <a:off x="10925476" y="4535996"/>
            <a:ext cx="6332469" cy="3750823"/>
          </a:xfrm>
          <a:prstGeom prst="rect">
            <a:avLst/>
          </a:prstGeom>
        </p:spPr>
      </p:pic>
      <p:sp>
        <p:nvSpPr>
          <p:cNvPr id="77" name="Title 1">
            <a:extLst>
              <a:ext uri="{FF2B5EF4-FFF2-40B4-BE49-F238E27FC236}">
                <a16:creationId xmlns:a16="http://schemas.microsoft.com/office/drawing/2014/main" id="{65258C2B-92BA-8D4A-B6FE-8A3A051292C1}"/>
              </a:ext>
            </a:extLst>
          </p:cNvPr>
          <p:cNvSpPr txBox="1">
            <a:spLocks/>
          </p:cNvSpPr>
          <p:nvPr/>
        </p:nvSpPr>
        <p:spPr>
          <a:xfrm rot="16200000">
            <a:off x="8877810" y="6206093"/>
            <a:ext cx="3709519" cy="38581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252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5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Discharge Time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780CEBED-599E-3E4C-B18F-FB02E1E3872A}"/>
              </a:ext>
            </a:extLst>
          </p:cNvPr>
          <p:cNvSpPr txBox="1">
            <a:spLocks/>
          </p:cNvSpPr>
          <p:nvPr/>
        </p:nvSpPr>
        <p:spPr>
          <a:xfrm rot="16200000">
            <a:off x="17294743" y="5570824"/>
            <a:ext cx="2397404" cy="10652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252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5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Battery Status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D950ACDD-B370-404B-BEF9-E7407DD76A5C}"/>
              </a:ext>
            </a:extLst>
          </p:cNvPr>
          <p:cNvSpPr txBox="1">
            <a:spLocks/>
          </p:cNvSpPr>
          <p:nvPr/>
        </p:nvSpPr>
        <p:spPr>
          <a:xfrm>
            <a:off x="17966785" y="7302142"/>
            <a:ext cx="1179662" cy="34824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252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5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/>
              <a:t>Charging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7AEE5396-13C3-C640-AF13-0FFA7FAFFADB}"/>
              </a:ext>
            </a:extLst>
          </p:cNvPr>
          <p:cNvSpPr txBox="1">
            <a:spLocks/>
          </p:cNvSpPr>
          <p:nvPr/>
        </p:nvSpPr>
        <p:spPr>
          <a:xfrm>
            <a:off x="17966784" y="4544240"/>
            <a:ext cx="1121109" cy="3604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252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5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/>
              <a:t>Discharging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BD4A8C06-80D8-C642-900F-126A71F14EC8}"/>
              </a:ext>
            </a:extLst>
          </p:cNvPr>
          <p:cNvSpPr txBox="1">
            <a:spLocks/>
          </p:cNvSpPr>
          <p:nvPr/>
        </p:nvSpPr>
        <p:spPr>
          <a:xfrm>
            <a:off x="19353226" y="7579443"/>
            <a:ext cx="1179662" cy="34824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252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5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/>
              <a:t>May 21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B9DDDD29-2A78-564C-8FBD-F48E34FD8A17}"/>
              </a:ext>
            </a:extLst>
          </p:cNvPr>
          <p:cNvSpPr txBox="1">
            <a:spLocks/>
          </p:cNvSpPr>
          <p:nvPr/>
        </p:nvSpPr>
        <p:spPr>
          <a:xfrm>
            <a:off x="20904695" y="7602409"/>
            <a:ext cx="1179662" cy="34824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252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5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/>
              <a:t>May 22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19825775-B455-BD43-9D57-BFA1C88C630B}"/>
              </a:ext>
            </a:extLst>
          </p:cNvPr>
          <p:cNvSpPr txBox="1">
            <a:spLocks/>
          </p:cNvSpPr>
          <p:nvPr/>
        </p:nvSpPr>
        <p:spPr>
          <a:xfrm>
            <a:off x="22362636" y="7599941"/>
            <a:ext cx="1179662" cy="34824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252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5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/>
              <a:t>May 23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481C24DE-A620-3F46-9DCF-CA59A779B52F}"/>
              </a:ext>
            </a:extLst>
          </p:cNvPr>
          <p:cNvSpPr txBox="1">
            <a:spLocks/>
          </p:cNvSpPr>
          <p:nvPr/>
        </p:nvSpPr>
        <p:spPr>
          <a:xfrm>
            <a:off x="23692671" y="7589545"/>
            <a:ext cx="1179662" cy="34824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252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5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/>
              <a:t>May 24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D2610713-E7D2-004A-9F1C-7F1220451078}"/>
              </a:ext>
            </a:extLst>
          </p:cNvPr>
          <p:cNvSpPr txBox="1">
            <a:spLocks/>
          </p:cNvSpPr>
          <p:nvPr/>
        </p:nvSpPr>
        <p:spPr>
          <a:xfrm>
            <a:off x="17979807" y="7648380"/>
            <a:ext cx="1179662" cy="5685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252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5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B5553-B717-764C-A58F-27AE74BB7F68}"/>
              </a:ext>
            </a:extLst>
          </p:cNvPr>
          <p:cNvSpPr txBox="1"/>
          <p:nvPr/>
        </p:nvSpPr>
        <p:spPr>
          <a:xfrm>
            <a:off x="11007366" y="10180621"/>
            <a:ext cx="4667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K-Means Clustering Algorithm </a:t>
            </a:r>
          </a:p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Unsupervised Learning</a:t>
            </a:r>
          </a:p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AD9F51-0B88-5C45-85D2-CA3FE9833832}"/>
              </a:ext>
            </a:extLst>
          </p:cNvPr>
          <p:cNvSpPr txBox="1"/>
          <p:nvPr/>
        </p:nvSpPr>
        <p:spPr>
          <a:xfrm>
            <a:off x="16046758" y="10137786"/>
            <a:ext cx="445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K-Nearest Neighbors Algorithm (K-NN)</a:t>
            </a:r>
          </a:p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Supervised Learning</a:t>
            </a:r>
          </a:p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D66FC68-EC5F-2E4D-9C66-AD62F7F230EB}"/>
              </a:ext>
            </a:extLst>
          </p:cNvPr>
          <p:cNvSpPr txBox="1"/>
          <p:nvPr/>
        </p:nvSpPr>
        <p:spPr>
          <a:xfrm>
            <a:off x="10658542" y="14168344"/>
            <a:ext cx="5291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Centroids are initiated in the beginning leading to new cluster centroids in each iteration until converged. Cluster centroids are shown as points in black.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D39F2D-568B-B94B-8B96-35B962E8B04F}"/>
              </a:ext>
            </a:extLst>
          </p:cNvPr>
          <p:cNvSpPr txBox="1"/>
          <p:nvPr/>
        </p:nvSpPr>
        <p:spPr>
          <a:xfrm>
            <a:off x="16046758" y="14178890"/>
            <a:ext cx="4543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Distinct values of k leads to distinct predictions for the new data points. The optimum value of k is computed using Elbow method.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1BEFC8A-2F7E-D14D-8B51-5B3D1A63C130}"/>
              </a:ext>
            </a:extLst>
          </p:cNvPr>
          <p:cNvSpPr txBox="1"/>
          <p:nvPr/>
        </p:nvSpPr>
        <p:spPr>
          <a:xfrm>
            <a:off x="20589891" y="14247244"/>
            <a:ext cx="4725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Elbow method to find the value of k for our data points. We can clearly see Elbow point at k=3.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BD5503B-4DED-1542-883D-893AE2FB7DA3}"/>
              </a:ext>
            </a:extLst>
          </p:cNvPr>
          <p:cNvSpPr txBox="1"/>
          <p:nvPr/>
        </p:nvSpPr>
        <p:spPr>
          <a:xfrm>
            <a:off x="20734079" y="10254860"/>
            <a:ext cx="445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Elbow method to find the value of k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A1D784B-61BE-9342-9041-DCD58211732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48360" y="16595217"/>
            <a:ext cx="4916470" cy="1939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A2A1798-76B1-B640-A521-EFCB913916E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49179" y="18648257"/>
            <a:ext cx="4915651" cy="193967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3565710A-BB3B-D746-A9CC-6718BFCD7A76}"/>
              </a:ext>
            </a:extLst>
          </p:cNvPr>
          <p:cNvSpPr txBox="1"/>
          <p:nvPr/>
        </p:nvSpPr>
        <p:spPr>
          <a:xfrm>
            <a:off x="16255771" y="19887193"/>
            <a:ext cx="4543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K-Means clustering results to cluster user types based on their usage behavior.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F6F53B-75E2-6E4C-A939-0CB947A2B66D}"/>
              </a:ext>
            </a:extLst>
          </p:cNvPr>
          <p:cNvSpPr txBox="1"/>
          <p:nvPr/>
        </p:nvSpPr>
        <p:spPr>
          <a:xfrm>
            <a:off x="21324110" y="19875296"/>
            <a:ext cx="414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 of data points for battery health from K-Means clustering algorithm.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D7B669B-600F-7047-80A7-3E66F047CE86}"/>
              </a:ext>
            </a:extLst>
          </p:cNvPr>
          <p:cNvSpPr txBox="1"/>
          <p:nvPr/>
        </p:nvSpPr>
        <p:spPr>
          <a:xfrm>
            <a:off x="15317323" y="16126454"/>
            <a:ext cx="27323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K=3 – Predicted Clusters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E7A0BB6-58E8-C543-BED5-0C534369B54C}"/>
              </a:ext>
            </a:extLst>
          </p:cNvPr>
          <p:cNvSpPr txBox="1"/>
          <p:nvPr/>
        </p:nvSpPr>
        <p:spPr>
          <a:xfrm>
            <a:off x="17979807" y="16119233"/>
            <a:ext cx="3324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Clusters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3E92DE8-7A2B-154F-B928-88DC76BF9FE9}"/>
              </a:ext>
            </a:extLst>
          </p:cNvPr>
          <p:cNvSpPr txBox="1"/>
          <p:nvPr/>
        </p:nvSpPr>
        <p:spPr>
          <a:xfrm>
            <a:off x="21530034" y="16117204"/>
            <a:ext cx="37118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K=3 – Predicted Clusters</a:t>
            </a:r>
          </a:p>
        </p:txBody>
      </p:sp>
    </p:spTree>
    <p:extLst>
      <p:ext uri="{BB962C8B-B14F-4D97-AF65-F5344CB8AC3E}">
        <p14:creationId xmlns:p14="http://schemas.microsoft.com/office/powerpoint/2010/main" val="260361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1484</TotalTime>
  <Words>548</Words>
  <Application>Microsoft Macintosh PowerPoint</Application>
  <PresentationFormat>Custom</PresentationFormat>
  <Paragraphs>101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Machine Learning on IoT Data:  Predicting Battery Health Status and User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Weakly Supervised Action Recognition</dc:title>
  <dc:creator>Greg Mori</dc:creator>
  <cp:lastModifiedBy>Mehdi Lebdi</cp:lastModifiedBy>
  <cp:revision>626</cp:revision>
  <dcterms:created xsi:type="dcterms:W3CDTF">2018-11-28T01:52:15Z</dcterms:created>
  <dcterms:modified xsi:type="dcterms:W3CDTF">2019-04-07T22:44:53Z</dcterms:modified>
</cp:coreProperties>
</file>