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86" r:id="rId3"/>
    <p:sldId id="257" r:id="rId4"/>
    <p:sldId id="268" r:id="rId5"/>
    <p:sldId id="269" r:id="rId6"/>
    <p:sldId id="266" r:id="rId7"/>
    <p:sldId id="267" r:id="rId8"/>
    <p:sldId id="285" r:id="rId9"/>
    <p:sldId id="270" r:id="rId10"/>
    <p:sldId id="272" r:id="rId11"/>
    <p:sldId id="273" r:id="rId12"/>
    <p:sldId id="274" r:id="rId13"/>
    <p:sldId id="278" r:id="rId14"/>
    <p:sldId id="275" r:id="rId15"/>
    <p:sldId id="277" r:id="rId16"/>
    <p:sldId id="276" r:id="rId17"/>
    <p:sldId id="281" r:id="rId18"/>
    <p:sldId id="279" r:id="rId19"/>
    <p:sldId id="283" r:id="rId20"/>
    <p:sldId id="259" r:id="rId21"/>
  </p:sldIdLst>
  <p:sldSz cx="9144000" cy="6858000" type="screen4x3"/>
  <p:notesSz cx="9926638" cy="679767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828B3A7-F60A-4B7A-9425-3AB0DDB3A5E7}">
          <p14:sldIdLst>
            <p14:sldId id="256"/>
            <p14:sldId id="286"/>
          </p14:sldIdLst>
        </p14:section>
        <p14:section name="Introduction" id="{C8CE4D5C-C0D3-4C42-BF90-BAA18E3629AB}">
          <p14:sldIdLst>
            <p14:sldId id="257"/>
            <p14:sldId id="268"/>
            <p14:sldId id="269"/>
            <p14:sldId id="266"/>
            <p14:sldId id="267"/>
            <p14:sldId id="285"/>
            <p14:sldId id="270"/>
            <p14:sldId id="272"/>
            <p14:sldId id="273"/>
          </p14:sldIdLst>
        </p14:section>
        <p14:section name="performence" id="{105650B3-9658-4929-87D1-967E11C44BFD}">
          <p14:sldIdLst>
            <p14:sldId id="274"/>
            <p14:sldId id="278"/>
          </p14:sldIdLst>
        </p14:section>
        <p14:section name="Compare" id="{AC5B6D80-EEB5-4247-9105-BA80A9A8E14D}">
          <p14:sldIdLst>
            <p14:sldId id="275"/>
            <p14:sldId id="277"/>
            <p14:sldId id="276"/>
          </p14:sldIdLst>
        </p14:section>
        <p14:section name="My code" id="{3B937FFE-ACFD-43C5-A0D6-6668C2CC9C5E}">
          <p14:sldIdLst>
            <p14:sldId id="281"/>
            <p14:sldId id="279"/>
            <p14:sldId id="283"/>
          </p14:sldIdLst>
        </p14:section>
        <p14:section name="References" id="{BC4B1E71-6A20-4E90-9A17-639EE53DE2F3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59" userDrawn="1">
          <p15:clr>
            <a:srgbClr val="A4A3A4"/>
          </p15:clr>
        </p15:guide>
        <p15:guide id="2" pos="2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us Gerke" initials="M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6E00"/>
    <a:srgbClr val="049472"/>
    <a:srgbClr val="005374"/>
    <a:srgbClr val="CC0099"/>
    <a:srgbClr val="33CC33"/>
    <a:srgbClr val="009900"/>
    <a:srgbClr val="FFCD00"/>
    <a:srgbClr val="7CCDE6"/>
    <a:srgbClr val="0080B4"/>
    <a:srgbClr val="C6E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84892" autoAdjust="0"/>
  </p:normalViewPr>
  <p:slideViewPr>
    <p:cSldViewPr>
      <p:cViewPr varScale="1">
        <p:scale>
          <a:sx n="77" d="100"/>
          <a:sy n="77" d="100"/>
        </p:scale>
        <p:origin x="1786" y="72"/>
      </p:cViewPr>
      <p:guideLst>
        <p:guide orient="horz" pos="459"/>
        <p:guide pos="2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1666" y="6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D0860-42B8-4AF1-8A83-097607F22735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324"/>
            <a:ext cx="4302625" cy="3402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1696" y="6456324"/>
            <a:ext cx="4302625" cy="3402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03C74-EE0D-4366-9AF9-8F4659C4D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14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839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defTabSz="955731">
              <a:defRPr sz="1300"/>
            </a:lvl1pPr>
          </a:lstStyle>
          <a:p>
            <a:endParaRPr lang="de-DE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581" y="0"/>
            <a:ext cx="4301839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algn="r" defTabSz="955731">
              <a:defRPr sz="1300"/>
            </a:lvl1pPr>
          </a:lstStyle>
          <a:p>
            <a:endParaRPr lang="de-DE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221" y="3228553"/>
            <a:ext cx="7942198" cy="3058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106"/>
            <a:ext cx="4301839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defTabSz="955731">
              <a:defRPr sz="1300"/>
            </a:lvl1pPr>
          </a:lstStyle>
          <a:p>
            <a:endParaRPr lang="de-DE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581" y="6457106"/>
            <a:ext cx="4301839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algn="r" defTabSz="955731">
              <a:defRPr sz="1300"/>
            </a:lvl1pPr>
          </a:lstStyle>
          <a:p>
            <a:fld id="{E4AA6088-1FF0-4E53-845C-EFEDD1C948F8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37250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6609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Knn</a:t>
            </a:r>
            <a:r>
              <a:rPr lang="de-DE" dirty="0"/>
              <a:t> NCA </a:t>
            </a:r>
            <a:r>
              <a:rPr lang="zh-CN" altLang="en-US" dirty="0"/>
              <a:t>流程</a:t>
            </a:r>
            <a:endParaRPr lang="de-D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109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说名字</a:t>
            </a:r>
            <a:endParaRPr lang="en-US" altLang="zh-CN" dirty="0"/>
          </a:p>
          <a:p>
            <a:r>
              <a:rPr lang="zh-CN" altLang="en-US" dirty="0"/>
              <a:t>说图</a:t>
            </a:r>
            <a:r>
              <a:rPr lang="de-DE" altLang="zh-CN" dirty="0"/>
              <a:t> </a:t>
            </a:r>
            <a:r>
              <a:rPr lang="zh-CN" altLang="en-US" dirty="0"/>
              <a:t>效果不一样，因为降维目的不一样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5443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1095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介绍</a:t>
            </a:r>
            <a:r>
              <a:rPr lang="en-US" altLang="zh-CN" dirty="0"/>
              <a:t>MNIST</a:t>
            </a:r>
          </a:p>
          <a:p>
            <a:r>
              <a:rPr lang="zh-CN" altLang="en-US" dirty="0"/>
              <a:t>告诉大家，图上在干啥</a:t>
            </a:r>
            <a:endParaRPr lang="en-US" altLang="zh-CN" dirty="0"/>
          </a:p>
          <a:p>
            <a:r>
              <a:rPr lang="zh-CN" altLang="en-US" dirty="0"/>
              <a:t>好处</a:t>
            </a:r>
            <a:endParaRPr lang="de-D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8235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解释这是什么东西</a:t>
            </a:r>
            <a:endParaRPr lang="en-US" altLang="zh-CN" dirty="0"/>
          </a:p>
          <a:p>
            <a:r>
              <a:rPr lang="zh-CN" altLang="en-US" dirty="0"/>
              <a:t>发生了什么</a:t>
            </a:r>
            <a:endParaRPr lang="en-US" altLang="zh-CN" dirty="0"/>
          </a:p>
          <a:p>
            <a:r>
              <a:rPr lang="zh-CN" altLang="en-US" dirty="0"/>
              <a:t>有什么好处</a:t>
            </a:r>
            <a:endParaRPr lang="de-D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3733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有一个</a:t>
            </a:r>
            <a:r>
              <a:rPr lang="en-US" altLang="zh-CN" dirty="0" err="1"/>
              <a:t>Knn</a:t>
            </a:r>
            <a:endParaRPr lang="en-US" altLang="zh-CN" dirty="0"/>
          </a:p>
          <a:p>
            <a:r>
              <a:rPr lang="en-US" altLang="zh-CN" dirty="0" err="1"/>
              <a:t>Knn</a:t>
            </a:r>
            <a:r>
              <a:rPr lang="zh-CN" altLang="en-US" dirty="0"/>
              <a:t>的问题</a:t>
            </a:r>
            <a:endParaRPr lang="en-US" altLang="zh-CN" dirty="0"/>
          </a:p>
          <a:p>
            <a:r>
              <a:rPr lang="en-US" altLang="zh-CN" dirty="0"/>
              <a:t>Sample </a:t>
            </a:r>
            <a:r>
              <a:rPr lang="zh-CN" altLang="en-US" dirty="0"/>
              <a:t>或者 </a:t>
            </a:r>
            <a:r>
              <a:rPr lang="en-US" altLang="zh-CN" dirty="0"/>
              <a:t>feature</a:t>
            </a:r>
            <a:r>
              <a:rPr lang="zh-CN" altLang="en-US" dirty="0"/>
              <a:t>多 就会慢</a:t>
            </a:r>
            <a:endParaRPr lang="en-US" altLang="zh-CN" dirty="0"/>
          </a:p>
          <a:p>
            <a:r>
              <a:rPr lang="zh-CN" altLang="en-US" dirty="0"/>
              <a:t>准确率如何提高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7982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提高精度方法</a:t>
            </a:r>
            <a:endParaRPr lang="en-US" altLang="zh-CN" dirty="0"/>
          </a:p>
          <a:p>
            <a:r>
              <a:rPr lang="zh-CN" altLang="en-US" dirty="0"/>
              <a:t>提高速度的办法</a:t>
            </a:r>
            <a:endParaRPr lang="en-US" altLang="zh-CN" dirty="0"/>
          </a:p>
          <a:p>
            <a:r>
              <a:rPr lang="en-US" altLang="zh-CN" dirty="0"/>
              <a:t>NCA</a:t>
            </a:r>
            <a:r>
              <a:rPr lang="zh-CN" altLang="en-US" dirty="0"/>
              <a:t>都能解决</a:t>
            </a:r>
            <a:endParaRPr lang="en-US" altLang="zh-CN" dirty="0"/>
          </a:p>
          <a:p>
            <a:r>
              <a:rPr lang="en-US" dirty="0"/>
              <a:t>Reducing the feature</a:t>
            </a:r>
            <a:endParaRPr lang="de-D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809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通过训练得到距离矩阵</a:t>
            </a:r>
            <a:endParaRPr lang="en-US" altLang="zh-CN" dirty="0"/>
          </a:p>
          <a:p>
            <a:r>
              <a:rPr lang="zh-CN" altLang="en-US" dirty="0"/>
              <a:t>借助距离矩阵，获得新的训练</a:t>
            </a:r>
            <a:r>
              <a:rPr lang="en-US" altLang="zh-CN" dirty="0"/>
              <a:t>datasets</a:t>
            </a:r>
            <a:r>
              <a:rPr lang="zh-CN" altLang="en-US" dirty="0"/>
              <a:t>和</a:t>
            </a:r>
            <a:r>
              <a:rPr lang="en-US" altLang="zh-CN" dirty="0" err="1"/>
              <a:t>testsets</a:t>
            </a:r>
            <a:endParaRPr lang="en-US" altLang="zh-CN" dirty="0"/>
          </a:p>
          <a:p>
            <a:r>
              <a:rPr lang="en-US" dirty="0"/>
              <a:t>Sum </a:t>
            </a:r>
            <a:r>
              <a:rPr lang="en-US"/>
              <a:t>up </a:t>
            </a:r>
            <a:endParaRPr lang="de-D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670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0156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尽可能多的点得到更容易的选择到正确的点，因此全局可能性就需要提高</a:t>
            </a:r>
            <a:endParaRPr lang="de-D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006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-braunschweig.de/en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Rectangle 22"/>
          <p:cNvSpPr>
            <a:spLocks noChangeArrowheads="1"/>
          </p:cNvSpPr>
          <p:nvPr userDrawn="1"/>
        </p:nvSpPr>
        <p:spPr bwMode="auto">
          <a:xfrm>
            <a:off x="296863" y="1449388"/>
            <a:ext cx="8550275" cy="26543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noProof="0"/>
              <a:t>Platzhalter für Bild, Bild auf Titelfolie hinter das Logo einsetzen</a:t>
            </a:r>
          </a:p>
        </p:txBody>
      </p:sp>
      <p:sp>
        <p:nvSpPr>
          <p:cNvPr id="5" name="Rectangle 17"/>
          <p:cNvSpPr>
            <a:spLocks noChangeArrowheads="1"/>
          </p:cNvSpPr>
          <p:nvPr userDrawn="1"/>
        </p:nvSpPr>
        <p:spPr bwMode="auto">
          <a:xfrm>
            <a:off x="287338" y="4103688"/>
            <a:ext cx="8583612" cy="2192337"/>
          </a:xfrm>
          <a:prstGeom prst="rect">
            <a:avLst/>
          </a:prstGeom>
          <a:solidFill>
            <a:srgbClr val="FFF0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noProof="0"/>
              <a:t>   </a:t>
            </a:r>
          </a:p>
        </p:txBody>
      </p:sp>
      <p:pic>
        <p:nvPicPr>
          <p:cNvPr id="6" name="Picture 16" descr="TU_Braunschweig_0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338" y="1438275"/>
            <a:ext cx="8580437" cy="266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3" descr="TUBS_CO_150dpi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41363"/>
            <a:ext cx="2517775" cy="939800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4356100"/>
            <a:ext cx="7772400" cy="873125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Titel der Präsentation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5499100"/>
            <a:ext cx="7747000" cy="333375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 err="1"/>
              <a:t>Vorname</a:t>
            </a:r>
            <a:r>
              <a:rPr lang="en-US" noProof="0" dirty="0"/>
              <a:t>, </a:t>
            </a:r>
            <a:r>
              <a:rPr lang="en-US" noProof="0" dirty="0" err="1"/>
              <a:t>Nachname</a:t>
            </a:r>
            <a:r>
              <a:rPr lang="en-US" noProof="0" dirty="0"/>
              <a:t> des </a:t>
            </a:r>
            <a:r>
              <a:rPr lang="en-US" noProof="0" dirty="0" err="1"/>
              <a:t>Referenten</a:t>
            </a:r>
            <a:r>
              <a:rPr lang="en-US" noProof="0" dirty="0"/>
              <a:t>, Datum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245" y="672820"/>
            <a:ext cx="1530170" cy="100098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B04219E-CCFD-4844-B96A-A1E4E0EEC6F0}"/>
              </a:ext>
            </a:extLst>
          </p:cNvPr>
          <p:cNvSpPr/>
          <p:nvPr userDrawn="1"/>
        </p:nvSpPr>
        <p:spPr>
          <a:xfrm>
            <a:off x="296863" y="6296025"/>
            <a:ext cx="8550275" cy="2698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Learning, </a:t>
            </a:r>
            <a:r>
              <a:rPr lang="en-US" dirty="0" err="1"/>
              <a:t>WiSe</a:t>
            </a:r>
            <a:r>
              <a:rPr lang="en-US" dirty="0"/>
              <a:t> 2020, Dr. -Ing. Mehdi Maboudi</a:t>
            </a:r>
            <a:endParaRPr lang="en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31740" y="2078850"/>
            <a:ext cx="5040560" cy="2745305"/>
          </a:xfrm>
        </p:spPr>
        <p:txBody>
          <a:bodyPr/>
          <a:lstStyle/>
          <a:p>
            <a:pPr lvl="0"/>
            <a:endParaRPr lang="de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9513C7-0FC3-49F3-BF18-18BD13323461}"/>
              </a:ext>
            </a:extLst>
          </p:cNvPr>
          <p:cNvSpPr/>
          <p:nvPr userDrawn="1"/>
        </p:nvSpPr>
        <p:spPr>
          <a:xfrm>
            <a:off x="3671900" y="4914165"/>
            <a:ext cx="23852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source: </a:t>
            </a: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link</a:t>
            </a:r>
            <a:endParaRPr lang="en-US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440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111125"/>
            <a:ext cx="8375650" cy="708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1800" y="1042988"/>
            <a:ext cx="8375650" cy="47720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FD6EF-F33D-40F0-9EDE-59FDC981F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A7790CA-EC38-4D19-AD22-1C0EAD25B0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7946" y="1583163"/>
            <a:ext cx="8375650" cy="405237"/>
          </a:xfrm>
        </p:spPr>
        <p:txBody>
          <a:bodyPr anchor="ctr" anchorCtr="0"/>
          <a:lstStyle>
            <a:lvl1pPr marL="0" indent="0">
              <a:buFont typeface="Arial" panose="020B0604020202020204" pitchFamily="34" charset="0"/>
              <a:buNone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118D8CC6-64BD-4F15-AEA8-D316DF3CDF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946" y="2167788"/>
            <a:ext cx="8375650" cy="405237"/>
          </a:xfrm>
        </p:spPr>
        <p:txBody>
          <a:bodyPr anchor="ctr" anchorCtr="0"/>
          <a:lstStyle>
            <a:lvl1pPr marL="0" indent="0">
              <a:buFont typeface="Arial" panose="020B0604020202020204" pitchFamily="34" charset="0"/>
              <a:buNone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CF6F7254-6B14-4298-BD30-2D2B12A496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800" y="2752413"/>
            <a:ext cx="8375650" cy="405237"/>
          </a:xfrm>
        </p:spPr>
        <p:txBody>
          <a:bodyPr anchor="ctr" anchorCtr="0"/>
          <a:lstStyle>
            <a:lvl1pPr marL="0" indent="0">
              <a:buFont typeface="Arial" panose="020B0604020202020204" pitchFamily="34" charset="0"/>
              <a:buNone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076EE081-C41B-4D2D-A943-D1BB106D7B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9652" y="3331488"/>
            <a:ext cx="8375650" cy="405237"/>
          </a:xfrm>
        </p:spPr>
        <p:txBody>
          <a:bodyPr anchor="ctr" anchorCtr="0"/>
          <a:lstStyle>
            <a:lvl1pPr marL="285750" indent="-285750">
              <a:buFont typeface="Arial" panose="020B0604020202020204" pitchFamily="34" charset="0"/>
              <a:buChar char="•"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A8EE44EB-7CB4-4F9F-9DE4-D0E4602B39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9652" y="3921663"/>
            <a:ext cx="8375650" cy="405237"/>
          </a:xfrm>
        </p:spPr>
        <p:txBody>
          <a:bodyPr anchor="ctr" anchorCtr="0"/>
          <a:lstStyle>
            <a:lvl1pPr marL="285750" indent="-285750">
              <a:buFont typeface="Arial" panose="020B0604020202020204" pitchFamily="34" charset="0"/>
              <a:buChar char="•"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0DF2FE6A-6B45-46FC-809D-9372518497D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7946" y="4500738"/>
            <a:ext cx="8375650" cy="405237"/>
          </a:xfrm>
        </p:spPr>
        <p:txBody>
          <a:bodyPr anchor="ctr" anchorCtr="0"/>
          <a:lstStyle>
            <a:lvl1pPr marL="285750" indent="-285750">
              <a:buFont typeface="Arial" panose="020B0604020202020204" pitchFamily="34" charset="0"/>
              <a:buChar char="•"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E5C04966-48F9-46CF-B493-475D024CD37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9652" y="5079813"/>
            <a:ext cx="8375650" cy="405237"/>
          </a:xfrm>
        </p:spPr>
        <p:txBody>
          <a:bodyPr anchor="ctr" anchorCtr="0"/>
          <a:lstStyle>
            <a:lvl1pPr marL="285750" indent="-285750">
              <a:buFont typeface="Arial" panose="020B0604020202020204" pitchFamily="34" charset="0"/>
              <a:buChar char="•"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B52872E6-A8DE-4CE2-9A01-D920945AC50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7946" y="992988"/>
            <a:ext cx="8375650" cy="405237"/>
          </a:xfrm>
        </p:spPr>
        <p:txBody>
          <a:bodyPr anchor="ctr" anchorCtr="0"/>
          <a:lstStyle>
            <a:lvl1pPr marL="0" indent="0">
              <a:buFontTx/>
              <a:buNone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258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0" y="0"/>
            <a:ext cx="9144000" cy="1133475"/>
          </a:xfrm>
          <a:prstGeom prst="rect">
            <a:avLst/>
          </a:prstGeom>
          <a:solidFill>
            <a:schemeClr val="hlink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Rectangle 3"/>
          <p:cNvSpPr>
            <a:spLocks noGrp="1" noChangeArrowheads="1"/>
          </p:cNvSpPr>
          <p:nvPr userDrawn="1">
            <p:ph type="body" idx="1"/>
          </p:nvPr>
        </p:nvSpPr>
        <p:spPr bwMode="gray">
          <a:xfrm>
            <a:off x="431800" y="1339851"/>
            <a:ext cx="8370888" cy="4622800"/>
          </a:xfrm>
          <a:noFill/>
        </p:spPr>
        <p:txBody>
          <a:bodyPr/>
          <a:lstStyle/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Kisuaeli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antux</a:t>
            </a:r>
            <a:r>
              <a:rPr lang="de-DE" sz="2000" dirty="0">
                <a:solidFill>
                  <a:srgbClr val="C0C0C0"/>
                </a:solidFill>
              </a:rPr>
              <a:t> in </a:t>
            </a:r>
            <a:r>
              <a:rPr lang="de-DE" sz="2000" dirty="0" err="1">
                <a:solidFill>
                  <a:srgbClr val="C0C0C0"/>
                </a:solidFill>
              </a:rPr>
              <a:t>weimi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kameran</a:t>
            </a:r>
            <a:r>
              <a:rPr lang="de-DE" sz="2000" dirty="0"/>
              <a:t> </a:t>
            </a:r>
          </a:p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Populario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falst</a:t>
            </a:r>
            <a:endParaRPr lang="de-DE" sz="2000" dirty="0">
              <a:solidFill>
                <a:srgbClr val="C0C0C0"/>
              </a:solidFill>
            </a:endParaRPr>
          </a:p>
          <a:p>
            <a:pPr lvl="1"/>
            <a:r>
              <a:rPr lang="de-DE" sz="2000" dirty="0" err="1"/>
              <a:t>Quol</a:t>
            </a:r>
            <a:r>
              <a:rPr lang="de-DE" sz="2000" dirty="0"/>
              <a:t> </a:t>
            </a:r>
            <a:r>
              <a:rPr lang="de-DE" sz="2000" dirty="0" err="1"/>
              <a:t>damnarin</a:t>
            </a:r>
            <a:r>
              <a:rPr lang="de-DE" sz="2000" dirty="0"/>
              <a:t> </a:t>
            </a:r>
            <a:r>
              <a:rPr lang="de-DE" sz="2000" dirty="0" err="1"/>
              <a:t>Tropi</a:t>
            </a:r>
            <a:r>
              <a:rPr lang="de-DE" sz="2000" dirty="0"/>
              <a:t> zu </a:t>
            </a:r>
            <a:r>
              <a:rPr lang="de-DE" sz="2000" dirty="0" err="1"/>
              <a:t>klenne</a:t>
            </a:r>
            <a:r>
              <a:rPr lang="de-DE" sz="2000" dirty="0"/>
              <a:t> </a:t>
            </a:r>
            <a:r>
              <a:rPr lang="de-DE" sz="2000" dirty="0" err="1"/>
              <a:t>perdi</a:t>
            </a:r>
            <a:r>
              <a:rPr lang="de-DE" sz="2000" dirty="0"/>
              <a:t> </a:t>
            </a:r>
          </a:p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Utilira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regau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socht</a:t>
            </a:r>
            <a:r>
              <a:rPr lang="de-DE" sz="2000" dirty="0">
                <a:solidFill>
                  <a:srgbClr val="C0C0C0"/>
                </a:solidFill>
              </a:rPr>
              <a:t> mol sunt</a:t>
            </a:r>
          </a:p>
          <a:p>
            <a:pPr lvl="1">
              <a:buClr>
                <a:srgbClr val="C0C0C0"/>
              </a:buClr>
            </a:pPr>
            <a:r>
              <a:rPr lang="de-DE" sz="2000" dirty="0">
                <a:solidFill>
                  <a:srgbClr val="C0C0C0"/>
                </a:solidFill>
              </a:rPr>
              <a:t>Her </a:t>
            </a:r>
            <a:r>
              <a:rPr lang="de-DE" sz="2000" dirty="0" err="1">
                <a:solidFill>
                  <a:srgbClr val="C0C0C0"/>
                </a:solidFill>
              </a:rPr>
              <a:t>mitant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dur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Wolche</a:t>
            </a:r>
            <a:r>
              <a:rPr lang="de-DE" sz="2000" dirty="0">
                <a:solidFill>
                  <a:srgbClr val="C0C0C0"/>
                </a:solidFill>
              </a:rPr>
              <a:t> to </a:t>
            </a:r>
            <a:r>
              <a:rPr lang="de-DE" sz="2000" dirty="0" err="1">
                <a:solidFill>
                  <a:srgbClr val="C0C0C0"/>
                </a:solidFill>
              </a:rPr>
              <a:t>illemit</a:t>
            </a:r>
            <a:endParaRPr lang="de-DE" sz="2000" dirty="0">
              <a:solidFill>
                <a:srgbClr val="C0C0C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1038" name="Line 14"/>
          <p:cNvSpPr>
            <a:spLocks noChangeShapeType="1"/>
          </p:cNvSpPr>
          <p:nvPr userDrawn="1"/>
        </p:nvSpPr>
        <p:spPr bwMode="auto">
          <a:xfrm>
            <a:off x="0" y="6091238"/>
            <a:ext cx="9144000" cy="0"/>
          </a:xfrm>
          <a:prstGeom prst="line">
            <a:avLst/>
          </a:prstGeom>
          <a:noFill/>
          <a:ln w="9525">
            <a:solidFill>
              <a:srgbClr val="BE1E3C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111125"/>
            <a:ext cx="83756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42988"/>
            <a:ext cx="837565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044" name="Picture 20" descr="TUBS_CO_70vH_150dpi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5915025"/>
            <a:ext cx="1762125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feld 7"/>
          <p:cNvSpPr txBox="1"/>
          <p:nvPr userDrawn="1"/>
        </p:nvSpPr>
        <p:spPr>
          <a:xfrm>
            <a:off x="1821600" y="6140450"/>
            <a:ext cx="371255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/>
              <a:t>Machine learning, NCA - </a:t>
            </a:r>
            <a:r>
              <a:rPr lang="de-DE" sz="800" dirty="0" err="1"/>
              <a:t>Neighborhood</a:t>
            </a:r>
            <a:r>
              <a:rPr lang="de-DE" sz="800" dirty="0"/>
              <a:t> Components Analysis</a:t>
            </a:r>
            <a:r>
              <a:rPr lang="de-DE" sz="800" dirty="0">
                <a:highlight>
                  <a:srgbClr val="FFFF00"/>
                </a:highlight>
              </a:rPr>
              <a:t>| </a:t>
            </a:r>
            <a:r>
              <a:rPr lang="en-US" altLang="zh-CN" sz="800" dirty="0"/>
              <a:t>Cui Xiao</a:t>
            </a:r>
            <a:r>
              <a:rPr lang="de-DE" sz="800" baseline="0" dirty="0"/>
              <a:t>| </a:t>
            </a:r>
            <a:r>
              <a:rPr lang="de-DE" sz="800" dirty="0"/>
              <a:t>page</a:t>
            </a:r>
            <a:r>
              <a:rPr lang="de-DE" sz="800" baseline="0" dirty="0"/>
              <a:t> </a:t>
            </a:r>
            <a:fld id="{54091A06-E49E-4F45-A4ED-27B9A60B04AE}" type="slidenum">
              <a:rPr lang="de-DE" sz="800" baseline="0" smtClean="0"/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de-DE" sz="800" dirty="0"/>
          </a:p>
          <a:p>
            <a:endParaRPr lang="de-DE" sz="800" dirty="0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350" y="5854189"/>
            <a:ext cx="1090395" cy="7133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4" r:id="rId4"/>
    <p:sldLayoutId id="2147483660" r:id="rId5"/>
    <p:sldLayoutId id="2147483662" r:id="rId6"/>
    <p:sldLayoutId id="2147483661" r:id="rId7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361950" indent="-16986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542925" indent="-17938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742950" indent="-19843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2001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573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1145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717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link.zhihu.com/?target=https%3A//www.sciencedirect.com/science/article/pii/0169743987800849" TargetMode="External"/><Relationship Id="rId3" Type="http://schemas.openxmlformats.org/officeDocument/2006/relationships/hyperlink" Target="https://zhuanlan.zhihu.com/p/137639868" TargetMode="External"/><Relationship Id="rId7" Type="http://schemas.openxmlformats.org/officeDocument/2006/relationships/hyperlink" Target="https://zhuanlan.zhihu.com/p/48371593" TargetMode="External"/><Relationship Id="rId2" Type="http://schemas.openxmlformats.org/officeDocument/2006/relationships/hyperlink" Target="https://www.mathworks.com/help/stats/neighborhood-component-analysis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scikit-learn.org/stable/auto_examples/neighbors/plot_nca_dim_reduction.html#sphx-glr-auto-examples-neighbors-plot-nca-dim-reduction-py" TargetMode="External"/><Relationship Id="rId11" Type="http://schemas.openxmlformats.org/officeDocument/2006/relationships/hyperlink" Target="https://github.com/RolT/NCA-python" TargetMode="External"/><Relationship Id="rId5" Type="http://schemas.openxmlformats.org/officeDocument/2006/relationships/hyperlink" Target="https://scikit-learn.org/stable/auto_examples/neighbors/plot_nca_illustration.html#sphx-glr-auto-examples-neighbors-plot-nca-illustration-py" TargetMode="External"/><Relationship Id="rId10" Type="http://schemas.openxmlformats.org/officeDocument/2006/relationships/hyperlink" Target="https://github.com/RolT" TargetMode="External"/><Relationship Id="rId4" Type="http://schemas.openxmlformats.org/officeDocument/2006/relationships/hyperlink" Target="https://scikit-learn.org/stable/auto_examples/neighbors/plot_nca_classification.html#sphx-glr-auto-examples-neighbors-plot-nca-classification-py" TargetMode="External"/><Relationship Id="rId9" Type="http://schemas.openxmlformats.org/officeDocument/2006/relationships/hyperlink" Target="https://link.zhihu.com/?target=http%3A//www.csri.utoronto.ca/~roweis/papers/ncanips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831850" y="4149080"/>
            <a:ext cx="7772400" cy="1080145"/>
          </a:xfrm>
        </p:spPr>
        <p:txBody>
          <a:bodyPr/>
          <a:lstStyle/>
          <a:p>
            <a:pPr algn="ctr"/>
            <a:r>
              <a:rPr lang="en-US" sz="2800" dirty="0"/>
              <a:t>Machine learning</a:t>
            </a:r>
            <a:br>
              <a:rPr lang="en-US" dirty="0"/>
            </a:br>
            <a:r>
              <a:rPr lang="en-US" b="0" dirty="0"/>
              <a:t>Mini-project: NCA - Neighborhood Components Analysis</a:t>
            </a:r>
            <a:endParaRPr lang="en-US" b="0" dirty="0">
              <a:highlight>
                <a:srgbClr val="FFFF00"/>
              </a:highlight>
            </a:endParaRPr>
          </a:p>
        </p:txBody>
      </p:sp>
      <p:sp>
        <p:nvSpPr>
          <p:cNvPr id="4" name="Untertitel 7">
            <a:extLst>
              <a:ext uri="{FF2B5EF4-FFF2-40B4-BE49-F238E27FC236}">
                <a16:creationId xmlns:a16="http://schemas.microsoft.com/office/drawing/2014/main" id="{C05E220E-3A33-417B-8CE9-4CCC140D0882}"/>
              </a:ext>
            </a:extLst>
          </p:cNvPr>
          <p:cNvSpPr txBox="1">
            <a:spLocks/>
          </p:cNvSpPr>
          <p:nvPr/>
        </p:nvSpPr>
        <p:spPr bwMode="auto">
          <a:xfrm>
            <a:off x="3311860" y="5319210"/>
            <a:ext cx="2256572" cy="765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altLang="zh-CN" kern="0" dirty="0"/>
              <a:t>Cui Xiao</a:t>
            </a:r>
            <a:endParaRPr lang="en-US" kern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278AB-BB7B-4DAC-AE86-E403F235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How does the NCA work?</a:t>
            </a:r>
            <a:endParaRPr 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FFA05890-2F90-4822-ABE8-2FA74D276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819" y="2377640"/>
            <a:ext cx="3845970" cy="802837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E1B42971-34B2-4AAF-8C19-5016BD0B989B}"/>
              </a:ext>
            </a:extLst>
          </p:cNvPr>
          <p:cNvSpPr txBox="1"/>
          <p:nvPr/>
        </p:nvSpPr>
        <p:spPr>
          <a:xfrm>
            <a:off x="296525" y="1763815"/>
            <a:ext cx="7780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+mj-lt"/>
              </a:rPr>
              <a:t>Thus for point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+mj-lt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j-lt"/>
              </a:rPr>
              <a:t>, the probability of selecting point j is</a:t>
            </a:r>
            <a:endParaRPr lang="de-DE" dirty="0">
              <a:latin typeface="+mj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6798B78-DEF6-4AAD-B883-778D6B7C8CDF}"/>
              </a:ext>
            </a:extLst>
          </p:cNvPr>
          <p:cNvSpPr txBox="1"/>
          <p:nvPr/>
        </p:nvSpPr>
        <p:spPr>
          <a:xfrm>
            <a:off x="296525" y="3464713"/>
            <a:ext cx="8235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altLang="zh-CN" dirty="0"/>
              <a:t>Set                                         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+mj-lt"/>
              </a:rPr>
              <a:t>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j-lt"/>
              </a:rPr>
              <a:t>the probability of selecting the right point is</a:t>
            </a:r>
            <a:endParaRPr lang="de-DE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9F92F4C-62FF-49B7-8D5F-3F3D08437EE9}"/>
                  </a:ext>
                </a:extLst>
              </p:cNvPr>
              <p:cNvSpPr txBox="1"/>
              <p:nvPr/>
            </p:nvSpPr>
            <p:spPr>
              <a:xfrm>
                <a:off x="836585" y="3499722"/>
                <a:ext cx="2484013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𝑒𝑠𝑙𝑒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/>
                  <a:t>0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9F92F4C-62FF-49B7-8D5F-3F3D08437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585" y="3499722"/>
                <a:ext cx="2484013" cy="299313"/>
              </a:xfrm>
              <a:prstGeom prst="rect">
                <a:avLst/>
              </a:prstGeom>
              <a:blipFill>
                <a:blip r:embed="rId3"/>
                <a:stretch>
                  <a:fillRect l="-3431" t="-26531" r="-4902" b="-408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DE8A16B-F331-4162-8E99-5976F5303BAE}"/>
                  </a:ext>
                </a:extLst>
              </p:cNvPr>
              <p:cNvSpPr txBox="1"/>
              <p:nvPr/>
            </p:nvSpPr>
            <p:spPr>
              <a:xfrm>
                <a:off x="2633183" y="4131116"/>
                <a:ext cx="1549142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∗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ij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DE8A16B-F331-4162-8E99-5976F5303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183" y="4131116"/>
                <a:ext cx="1549142" cy="6707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D51F3FA7-908B-4E9E-8212-DBA5BBD48878}"/>
              </a:ext>
            </a:extLst>
          </p:cNvPr>
          <p:cNvSpPr txBox="1"/>
          <p:nvPr/>
        </p:nvSpPr>
        <p:spPr>
          <a:xfrm>
            <a:off x="8586877" y="54992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[1-3]</a:t>
            </a:r>
          </a:p>
        </p:txBody>
      </p:sp>
    </p:spTree>
    <p:extLst>
      <p:ext uri="{BB962C8B-B14F-4D97-AF65-F5344CB8AC3E}">
        <p14:creationId xmlns:p14="http://schemas.microsoft.com/office/powerpoint/2010/main" val="2145995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278AB-BB7B-4DAC-AE86-E403F235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How does the NCA work?</a:t>
            </a:r>
            <a:endParaRPr 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9FA5FEF-D41D-44A3-B718-36ECFF500C92}"/>
              </a:ext>
            </a:extLst>
          </p:cNvPr>
          <p:cNvSpPr txBox="1"/>
          <p:nvPr/>
        </p:nvSpPr>
        <p:spPr>
          <a:xfrm>
            <a:off x="431800" y="1268760"/>
            <a:ext cx="82806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+mj-lt"/>
              </a:rPr>
              <a:t>to make the accuracy rate improve, sum</a:t>
            </a:r>
            <a:r>
              <a:rPr lang="en-US" altLang="zh-CN" dirty="0">
                <a:solidFill>
                  <a:srgbClr val="000000"/>
                </a:solidFill>
                <a:latin typeface="+mj-lt"/>
              </a:rPr>
              <a:t> all possibilities together </a:t>
            </a:r>
            <a:endParaRPr lang="de-DE" dirty="0">
              <a:latin typeface="+mj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2E8EB53-CEB6-4CEE-80A5-DA2C7FCFFA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1248" b="5177"/>
          <a:stretch/>
        </p:blipFill>
        <p:spPr>
          <a:xfrm>
            <a:off x="2231741" y="1831674"/>
            <a:ext cx="1710190" cy="68335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FEB435A-4E7E-4357-B55A-D11DD6469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32" y="3806247"/>
            <a:ext cx="9035735" cy="708024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6243B174-F68E-43E6-9DBE-F44D92DC9BF0}"/>
              </a:ext>
            </a:extLst>
          </p:cNvPr>
          <p:cNvSpPr txBox="1"/>
          <p:nvPr/>
        </p:nvSpPr>
        <p:spPr>
          <a:xfrm>
            <a:off x="431800" y="2877066"/>
            <a:ext cx="463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Optimization of f by gradient descent</a:t>
            </a:r>
            <a:endParaRPr lang="de-DE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B7B1171-B2E4-46C2-B8B3-CA4EFE00A56C}"/>
              </a:ext>
            </a:extLst>
          </p:cNvPr>
          <p:cNvSpPr txBox="1"/>
          <p:nvPr/>
        </p:nvSpPr>
        <p:spPr>
          <a:xfrm>
            <a:off x="8586877" y="5499230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[1-3]</a:t>
            </a:r>
          </a:p>
        </p:txBody>
      </p:sp>
    </p:spTree>
    <p:extLst>
      <p:ext uri="{BB962C8B-B14F-4D97-AF65-F5344CB8AC3E}">
        <p14:creationId xmlns:p14="http://schemas.microsoft.com/office/powerpoint/2010/main" val="964059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278AB-BB7B-4DAC-AE86-E403F235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NCA on iris datasets 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1F74D5F-6F26-4778-8BF1-86A434256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673805"/>
            <a:ext cx="8763000" cy="8572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6910AAE-E367-4627-865F-6EBF9C97580F}"/>
              </a:ext>
            </a:extLst>
          </p:cNvPr>
          <p:cNvSpPr txBox="1"/>
          <p:nvPr/>
        </p:nvSpPr>
        <p:spPr>
          <a:xfrm>
            <a:off x="188986" y="1178750"/>
            <a:ext cx="378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Improvment</a:t>
            </a:r>
            <a:r>
              <a:rPr lang="en-US" dirty="0"/>
              <a:t> of  KNN </a:t>
            </a:r>
            <a:r>
              <a:rPr lang="en-US" dirty="0" err="1"/>
              <a:t>performence</a:t>
            </a:r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7650D86-7A5C-418C-B020-A41DFD81AC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5" y="2656778"/>
            <a:ext cx="3948726" cy="296154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3E1DC0B-0A4B-4D37-85E1-342A23A24D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616" y="2651537"/>
            <a:ext cx="3955715" cy="296678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3E8B904-1EB3-4122-9BE9-A5BF7E0B7814}"/>
              </a:ext>
            </a:extLst>
          </p:cNvPr>
          <p:cNvSpPr txBox="1"/>
          <p:nvPr/>
        </p:nvSpPr>
        <p:spPr>
          <a:xfrm>
            <a:off x="206514" y="2508035"/>
            <a:ext cx="481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altLang="zh-CN" dirty="0"/>
              <a:t>new </a:t>
            </a:r>
            <a:r>
              <a:rPr lang="en-US" dirty="0"/>
              <a:t>distance function </a:t>
            </a:r>
            <a:r>
              <a:rPr lang="en-US" altLang="zh-CN" dirty="0"/>
              <a:t>for each datasets</a:t>
            </a:r>
          </a:p>
        </p:txBody>
      </p:sp>
    </p:spTree>
    <p:extLst>
      <p:ext uri="{BB962C8B-B14F-4D97-AF65-F5344CB8AC3E}">
        <p14:creationId xmlns:p14="http://schemas.microsoft.com/office/powerpoint/2010/main" val="1509794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EFC38-B6B0-4FC4-8FE8-9B38B246A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 of NCA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2BE9F3C-0AAE-4581-AFC0-CB9BF8431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5" y="1472310"/>
            <a:ext cx="4505325" cy="3124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F5ABEEB-910F-4F72-AD69-5084FFEBA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625" y="1472310"/>
            <a:ext cx="43815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863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13C16FD2-4FAD-4F6E-8C09-F01A814E40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279" y="3937371"/>
            <a:ext cx="3691171" cy="276837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EC8EA23-F072-4D46-A5C0-F8C656A078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731" y="1165031"/>
            <a:ext cx="3671225" cy="275341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D02463A-B657-483E-96FB-562356CFC0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5" y="3937371"/>
            <a:ext cx="3586159" cy="26896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1278AB-BB7B-4DAC-AE86-E403F235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Other dimension reduction algorithms</a:t>
            </a:r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F1B8736-6C96-46E2-A945-6FFDCD48CBC5}"/>
              </a:ext>
            </a:extLst>
          </p:cNvPr>
          <p:cNvSpPr txBox="1"/>
          <p:nvPr/>
        </p:nvSpPr>
        <p:spPr>
          <a:xfrm>
            <a:off x="5472100" y="3810075"/>
            <a:ext cx="1075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000000"/>
                </a:solidFill>
                <a:effectLst/>
                <a:latin typeface="+mj-lt"/>
              </a:rPr>
              <a:t>NCA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2399783-ED17-44FA-AC46-60506CB43B35}"/>
              </a:ext>
            </a:extLst>
          </p:cNvPr>
          <p:cNvSpPr txBox="1"/>
          <p:nvPr/>
        </p:nvSpPr>
        <p:spPr>
          <a:xfrm>
            <a:off x="1151620" y="3825036"/>
            <a:ext cx="897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000000"/>
                </a:solidFill>
                <a:effectLst/>
                <a:latin typeface="+mj-lt"/>
              </a:rPr>
              <a:t>PCA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16A5C83-ED48-45E1-B7D5-EA0AF1D9FCD3}"/>
              </a:ext>
            </a:extLst>
          </p:cNvPr>
          <p:cNvSpPr txBox="1"/>
          <p:nvPr/>
        </p:nvSpPr>
        <p:spPr>
          <a:xfrm>
            <a:off x="5337085" y="1088740"/>
            <a:ext cx="1075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000000"/>
                </a:solidFill>
                <a:effectLst/>
                <a:latin typeface="+mj-lt"/>
              </a:rPr>
              <a:t>LDA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A84D2E6-FC25-479C-A256-CAC375748DB5}"/>
              </a:ext>
            </a:extLst>
          </p:cNvPr>
          <p:cNvSpPr txBox="1"/>
          <p:nvPr/>
        </p:nvSpPr>
        <p:spPr>
          <a:xfrm>
            <a:off x="7884847" y="886293"/>
            <a:ext cx="18452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altLang="zh-CN" sz="1200" dirty="0"/>
              <a:t>Dataset: MNIST</a:t>
            </a:r>
            <a:endParaRPr lang="de-DE" sz="12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9E44CE1-1855-48C7-87CC-89145F32DF3F}"/>
              </a:ext>
            </a:extLst>
          </p:cNvPr>
          <p:cNvSpPr txBox="1"/>
          <p:nvPr/>
        </p:nvSpPr>
        <p:spPr>
          <a:xfrm>
            <a:off x="431800" y="1808820"/>
            <a:ext cx="54055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+mj-lt"/>
              </a:rPr>
              <a:t>NCA   </a:t>
            </a:r>
            <a:r>
              <a:rPr lang="en-US" altLang="zh-CN" dirty="0">
                <a:solidFill>
                  <a:srgbClr val="000000"/>
                </a:solidFill>
                <a:latin typeface="+mj-lt"/>
              </a:rPr>
              <a:t>Neighborhood Components Analysis</a:t>
            </a:r>
          </a:p>
          <a:p>
            <a:pPr algn="l"/>
            <a:r>
              <a:rPr lang="en-US" altLang="zh-CN" b="1" i="0" dirty="0">
                <a:solidFill>
                  <a:srgbClr val="000000"/>
                </a:solidFill>
                <a:effectLst/>
                <a:latin typeface="+mj-lt"/>
              </a:rPr>
              <a:t>PCA  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j-lt"/>
              </a:rPr>
              <a:t>Principal Component Analysis</a:t>
            </a:r>
          </a:p>
          <a:p>
            <a:pPr algn="l"/>
            <a:r>
              <a:rPr lang="en-US" altLang="zh-CN" b="1" i="0" dirty="0">
                <a:solidFill>
                  <a:srgbClr val="000000"/>
                </a:solidFill>
                <a:effectLst/>
                <a:latin typeface="+mj-lt"/>
              </a:rPr>
              <a:t>LDA  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j-lt"/>
              </a:rPr>
              <a:t>Linear Discriminant Analysis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776ADD3-8CA5-4737-BE60-5D36095C95C5}"/>
              </a:ext>
            </a:extLst>
          </p:cNvPr>
          <p:cNvSpPr txBox="1"/>
          <p:nvPr/>
        </p:nvSpPr>
        <p:spPr>
          <a:xfrm>
            <a:off x="8586876" y="56883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[5]</a:t>
            </a:r>
          </a:p>
        </p:txBody>
      </p:sp>
    </p:spTree>
    <p:extLst>
      <p:ext uri="{BB962C8B-B14F-4D97-AF65-F5344CB8AC3E}">
        <p14:creationId xmlns:p14="http://schemas.microsoft.com/office/powerpoint/2010/main" val="1062283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278AB-BB7B-4DAC-AE86-E403F235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Other dimension reduction algorithms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35932F-7679-4851-A435-F8F5D1FB8F9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25" y="1955806"/>
            <a:ext cx="4950550" cy="369041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AC0A579-2A4A-4893-B9DA-1D37FBCB5DD3}"/>
              </a:ext>
            </a:extLst>
          </p:cNvPr>
          <p:cNvSpPr txBox="1"/>
          <p:nvPr/>
        </p:nvSpPr>
        <p:spPr>
          <a:xfrm>
            <a:off x="4018142" y="1846203"/>
            <a:ext cx="4950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 err="1">
                <a:effectLst/>
              </a:rPr>
              <a:t>PCA:the</a:t>
            </a:r>
            <a:r>
              <a:rPr lang="en-US" altLang="zh-CN" sz="1800" dirty="0">
                <a:effectLst/>
              </a:rPr>
              <a:t> largest variance in projection direction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320F34D-0D1A-44F3-9BFE-9852BBE538CE}"/>
              </a:ext>
            </a:extLst>
          </p:cNvPr>
          <p:cNvSpPr txBox="1"/>
          <p:nvPr/>
        </p:nvSpPr>
        <p:spPr>
          <a:xfrm>
            <a:off x="2141730" y="1364578"/>
            <a:ext cx="71107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effectLst/>
              </a:rPr>
              <a:t>LDA: the most variance between classes in projection direction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031E0CE-6020-4458-87B9-EBDD1F77F91C}"/>
              </a:ext>
            </a:extLst>
          </p:cNvPr>
          <p:cNvSpPr txBox="1"/>
          <p:nvPr/>
        </p:nvSpPr>
        <p:spPr>
          <a:xfrm>
            <a:off x="4297712" y="2332619"/>
            <a:ext cx="46709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effectLst/>
              </a:rPr>
              <a:t>NCA: the best performance of the stochastic nearest neighbor algorithm in new space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7E01DF4-0CF1-4F49-8C23-F6E6842229B9}"/>
              </a:ext>
            </a:extLst>
          </p:cNvPr>
          <p:cNvSpPr txBox="1"/>
          <p:nvPr/>
        </p:nvSpPr>
        <p:spPr>
          <a:xfrm>
            <a:off x="8586877" y="549923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[6]</a:t>
            </a:r>
          </a:p>
        </p:txBody>
      </p:sp>
    </p:spTree>
    <p:extLst>
      <p:ext uri="{BB962C8B-B14F-4D97-AF65-F5344CB8AC3E}">
        <p14:creationId xmlns:p14="http://schemas.microsoft.com/office/powerpoint/2010/main" val="349115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278AB-BB7B-4DAC-AE86-E403F235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Other dimension reduction algorithms</a:t>
            </a:r>
            <a:endParaRPr 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4E46A9C-E4C9-4888-96DB-2EC3784CD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045350"/>
              </p:ext>
            </p:extLst>
          </p:nvPr>
        </p:nvGraphicFramePr>
        <p:xfrm>
          <a:off x="251518" y="1340821"/>
          <a:ext cx="8892480" cy="4428439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223120">
                  <a:extLst>
                    <a:ext uri="{9D8B030D-6E8A-4147-A177-3AD203B41FA5}">
                      <a16:colId xmlns:a16="http://schemas.microsoft.com/office/drawing/2014/main" val="2013982537"/>
                    </a:ext>
                  </a:extLst>
                </a:gridCol>
                <a:gridCol w="2223120">
                  <a:extLst>
                    <a:ext uri="{9D8B030D-6E8A-4147-A177-3AD203B41FA5}">
                      <a16:colId xmlns:a16="http://schemas.microsoft.com/office/drawing/2014/main" val="56858448"/>
                    </a:ext>
                  </a:extLst>
                </a:gridCol>
                <a:gridCol w="2223120">
                  <a:extLst>
                    <a:ext uri="{9D8B030D-6E8A-4147-A177-3AD203B41FA5}">
                      <a16:colId xmlns:a16="http://schemas.microsoft.com/office/drawing/2014/main" val="1472339823"/>
                    </a:ext>
                  </a:extLst>
                </a:gridCol>
                <a:gridCol w="2223120">
                  <a:extLst>
                    <a:ext uri="{9D8B030D-6E8A-4147-A177-3AD203B41FA5}">
                      <a16:colId xmlns:a16="http://schemas.microsoft.com/office/drawing/2014/main" val="3693778937"/>
                    </a:ext>
                  </a:extLst>
                </a:gridCol>
              </a:tblGrid>
              <a:tr h="379695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>
                          <a:effectLst/>
                        </a:rPr>
                        <a:t>characteristics</a:t>
                      </a:r>
                      <a:endParaRPr lang="de-DE" sz="1600" dirty="0">
                        <a:effectLst/>
                      </a:endParaRPr>
                    </a:p>
                  </a:txBody>
                  <a:tcPr marL="88371" marR="88371" marT="44185" marB="4418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effectLst/>
                        </a:rPr>
                        <a:t>PCA</a:t>
                      </a:r>
                    </a:p>
                  </a:txBody>
                  <a:tcPr marL="88371" marR="88371" marT="44185" marB="4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effectLst/>
                        </a:rPr>
                        <a:t>LDA</a:t>
                      </a:r>
                    </a:p>
                  </a:txBody>
                  <a:tcPr marL="88371" marR="88371" marT="44185" marB="4418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effectLst/>
                        </a:rPr>
                        <a:t>NCA</a:t>
                      </a:r>
                    </a:p>
                  </a:txBody>
                  <a:tcPr marL="88371" marR="88371" marT="44185" marB="4418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438672"/>
                  </a:ext>
                </a:extLst>
              </a:tr>
              <a:tr h="659861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>
                          <a:effectLst/>
                        </a:rPr>
                        <a:t>Un</a:t>
                      </a:r>
                      <a:r>
                        <a:rPr lang="de-DE" sz="1600" dirty="0">
                          <a:effectLst/>
                        </a:rPr>
                        <a:t>-/</a:t>
                      </a:r>
                      <a:r>
                        <a:rPr lang="de-DE" sz="1600" dirty="0" err="1">
                          <a:effectLst/>
                        </a:rPr>
                        <a:t>supervised</a:t>
                      </a:r>
                      <a:r>
                        <a:rPr lang="de-DE" sz="1600" dirty="0">
                          <a:effectLst/>
                        </a:rPr>
                        <a:t> </a:t>
                      </a:r>
                      <a:r>
                        <a:rPr lang="de-DE" sz="1600" dirty="0" err="1">
                          <a:effectLst/>
                        </a:rPr>
                        <a:t>learning</a:t>
                      </a:r>
                      <a:endParaRPr lang="de-DE" sz="1600" dirty="0">
                        <a:effectLst/>
                      </a:endParaRPr>
                    </a:p>
                  </a:txBody>
                  <a:tcPr marL="88371" marR="88371" marT="44185" marB="4418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effectLst/>
                        </a:rPr>
                        <a:t>Unsupervised learning</a:t>
                      </a:r>
                    </a:p>
                  </a:txBody>
                  <a:tcPr marL="88371" marR="88371" marT="44185" marB="4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effectLst/>
                        </a:rPr>
                        <a:t>Supervised learning</a:t>
                      </a:r>
                    </a:p>
                  </a:txBody>
                  <a:tcPr marL="88371" marR="88371" marT="44185" marB="441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effectLst/>
                        </a:rPr>
                        <a:t>Supervised learning</a:t>
                      </a:r>
                    </a:p>
                  </a:txBody>
                  <a:tcPr marL="88371" marR="88371" marT="44185" marB="44185" anchor="ctr"/>
                </a:tc>
                <a:extLst>
                  <a:ext uri="{0D108BD9-81ED-4DB2-BD59-A6C34878D82A}">
                    <a16:rowId xmlns:a16="http://schemas.microsoft.com/office/drawing/2014/main" val="2528435276"/>
                  </a:ext>
                </a:extLst>
              </a:tr>
              <a:tr h="1787302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>
                          <a:effectLst/>
                        </a:rPr>
                        <a:t>Function</a:t>
                      </a:r>
                      <a:endParaRPr lang="de-DE" sz="1600" dirty="0">
                        <a:effectLst/>
                      </a:endParaRPr>
                    </a:p>
                  </a:txBody>
                  <a:tcPr marL="88371" marR="88371" marT="44185" marB="4418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>
                          <a:effectLst/>
                        </a:rPr>
                        <a:t>Dimensionality reduction</a:t>
                      </a:r>
                    </a:p>
                  </a:txBody>
                  <a:tcPr marL="88371" marR="88371" marT="44185" marB="4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>
                          <a:effectLst/>
                        </a:rPr>
                        <a:t>Dimensionality reduction/classification</a:t>
                      </a:r>
                    </a:p>
                  </a:txBody>
                  <a:tcPr marL="88371" marR="88371" marT="44185" marB="441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dirty="0">
                          <a:effectLst/>
                        </a:rPr>
                        <a:t>Dimensionality reduction/classification/regression</a:t>
                      </a:r>
                    </a:p>
                  </a:txBody>
                  <a:tcPr marL="88371" marR="88371" marT="44185" marB="44185" anchor="ctr"/>
                </a:tc>
                <a:extLst>
                  <a:ext uri="{0D108BD9-81ED-4DB2-BD59-A6C34878D82A}">
                    <a16:rowId xmlns:a16="http://schemas.microsoft.com/office/drawing/2014/main" val="3550200919"/>
                  </a:ext>
                </a:extLst>
              </a:tr>
              <a:tr h="94172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>
                          <a:effectLst/>
                        </a:rPr>
                        <a:t>Downscaling</a:t>
                      </a:r>
                      <a:r>
                        <a:rPr lang="de-DE" sz="1600" dirty="0">
                          <a:effectLst/>
                        </a:rPr>
                        <a:t> Limits</a:t>
                      </a:r>
                    </a:p>
                  </a:txBody>
                  <a:tcPr marL="88371" marR="88371" marT="44185" marB="4418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>
                          <a:effectLst/>
                        </a:rPr>
                        <a:t>no</a:t>
                      </a:r>
                      <a:r>
                        <a:rPr lang="de-DE" sz="1600" dirty="0">
                          <a:effectLst/>
                        </a:rPr>
                        <a:t> </a:t>
                      </a:r>
                      <a:r>
                        <a:rPr lang="de-DE" sz="1600" dirty="0" err="1">
                          <a:effectLst/>
                        </a:rPr>
                        <a:t>limit</a:t>
                      </a:r>
                      <a:endParaRPr lang="de-DE" sz="1600" dirty="0">
                        <a:effectLst/>
                      </a:endParaRPr>
                    </a:p>
                  </a:txBody>
                  <a:tcPr marL="88371" marR="88371" marT="44185" marB="4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>
                          <a:effectLst/>
                        </a:rPr>
                        <a:t>max</a:t>
                      </a:r>
                      <a:r>
                        <a:rPr lang="de-DE" sz="1600" dirty="0">
                          <a:effectLst/>
                        </a:rPr>
                        <a:t> </a:t>
                      </a:r>
                      <a:r>
                        <a:rPr lang="de-DE" sz="1600" dirty="0" err="1">
                          <a:effectLst/>
                        </a:rPr>
                        <a:t>to</a:t>
                      </a:r>
                      <a:r>
                        <a:rPr lang="de-DE" sz="1600" dirty="0">
                          <a:effectLst/>
                        </a:rPr>
                        <a:t> k-1</a:t>
                      </a:r>
                    </a:p>
                  </a:txBody>
                  <a:tcPr marL="88371" marR="88371" marT="44185" marB="441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>
                          <a:effectLst/>
                        </a:rPr>
                        <a:t>no</a:t>
                      </a:r>
                      <a:r>
                        <a:rPr lang="de-DE" sz="1600" dirty="0">
                          <a:effectLst/>
                        </a:rPr>
                        <a:t> </a:t>
                      </a:r>
                      <a:r>
                        <a:rPr lang="de-DE" sz="1600" dirty="0" err="1">
                          <a:effectLst/>
                        </a:rPr>
                        <a:t>limit</a:t>
                      </a:r>
                      <a:endParaRPr lang="de-DE" sz="1600" dirty="0">
                        <a:effectLst/>
                      </a:endParaRPr>
                    </a:p>
                  </a:txBody>
                  <a:tcPr marL="88371" marR="88371" marT="44185" marB="44185" anchor="ctr"/>
                </a:tc>
                <a:extLst>
                  <a:ext uri="{0D108BD9-81ED-4DB2-BD59-A6C34878D82A}">
                    <a16:rowId xmlns:a16="http://schemas.microsoft.com/office/drawing/2014/main" val="2845227257"/>
                  </a:ext>
                </a:extLst>
              </a:tr>
              <a:tr h="659861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effectLst/>
                        </a:rPr>
                        <a:t>Data Distribution</a:t>
                      </a:r>
                    </a:p>
                  </a:txBody>
                  <a:tcPr marL="88371" marR="88371" marT="44185" marB="4418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effectLst/>
                        </a:rPr>
                        <a:t>Gaussian distribution</a:t>
                      </a:r>
                    </a:p>
                  </a:txBody>
                  <a:tcPr marL="88371" marR="88371" marT="44185" marB="44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>
                          <a:effectLst/>
                        </a:rPr>
                        <a:t>Gaussian</a:t>
                      </a:r>
                      <a:r>
                        <a:rPr lang="de-DE" sz="1600" dirty="0">
                          <a:effectLst/>
                        </a:rPr>
                        <a:t> </a:t>
                      </a:r>
                      <a:r>
                        <a:rPr lang="de-DE" sz="1600" dirty="0" err="1">
                          <a:effectLst/>
                        </a:rPr>
                        <a:t>distribution</a:t>
                      </a:r>
                      <a:endParaRPr lang="de-DE" sz="1600" dirty="0">
                        <a:effectLst/>
                      </a:endParaRPr>
                    </a:p>
                  </a:txBody>
                  <a:tcPr marL="88371" marR="88371" marT="44185" marB="441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>
                          <a:effectLst/>
                        </a:rPr>
                        <a:t>no</a:t>
                      </a:r>
                      <a:r>
                        <a:rPr lang="de-DE" sz="1600" dirty="0">
                          <a:effectLst/>
                        </a:rPr>
                        <a:t> </a:t>
                      </a:r>
                      <a:r>
                        <a:rPr lang="de-DE" sz="1600" dirty="0" err="1">
                          <a:effectLst/>
                        </a:rPr>
                        <a:t>limit</a:t>
                      </a:r>
                      <a:endParaRPr lang="de-DE" sz="1600" dirty="0">
                        <a:effectLst/>
                      </a:endParaRPr>
                    </a:p>
                  </a:txBody>
                  <a:tcPr marL="88371" marR="88371" marT="44185" marB="44185" anchor="ctr"/>
                </a:tc>
                <a:extLst>
                  <a:ext uri="{0D108BD9-81ED-4DB2-BD59-A6C34878D82A}">
                    <a16:rowId xmlns:a16="http://schemas.microsoft.com/office/drawing/2014/main" val="3588778642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1230ECA0-5B5E-4153-B82F-4D4E939EDC2F}"/>
              </a:ext>
            </a:extLst>
          </p:cNvPr>
          <p:cNvSpPr txBox="1"/>
          <p:nvPr/>
        </p:nvSpPr>
        <p:spPr>
          <a:xfrm>
            <a:off x="161510" y="1002267"/>
            <a:ext cx="7345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dirty="0">
                <a:solidFill>
                  <a:srgbClr val="000000"/>
                </a:solidFill>
                <a:effectLst/>
                <a:latin typeface="+mj-lt"/>
              </a:rPr>
              <a:t>Table 1 : compare of the different algorithms</a:t>
            </a:r>
            <a:endParaRPr lang="de-DE" sz="1600" dirty="0">
              <a:latin typeface="+mj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AE698BB-CB53-4447-8588-13DABAAE4ECB}"/>
              </a:ext>
            </a:extLst>
          </p:cNvPr>
          <p:cNvSpPr txBox="1"/>
          <p:nvPr/>
        </p:nvSpPr>
        <p:spPr>
          <a:xfrm>
            <a:off x="8632741" y="576926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[3,7]</a:t>
            </a:r>
          </a:p>
        </p:txBody>
      </p:sp>
    </p:spTree>
    <p:extLst>
      <p:ext uri="{BB962C8B-B14F-4D97-AF65-F5344CB8AC3E}">
        <p14:creationId xmlns:p14="http://schemas.microsoft.com/office/powerpoint/2010/main" val="2742176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1CD082-A53E-4989-B357-2AB4E3E39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My</a:t>
            </a:r>
            <a:r>
              <a:rPr lang="de-DE" dirty="0"/>
              <a:t> code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36EC674-7806-4627-B3B5-B08BE47EF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3745"/>
            <a:ext cx="9035735" cy="708024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CA7AE7B7-13A4-4468-A07C-8EEC25570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535" y="1841769"/>
            <a:ext cx="3780420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gradients for-loop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gradients = np.zeros((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.high_dims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.high_dims))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for i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.n_samples):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k_sum = np.zeros((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.high_dims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.high_dims))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k_same_sum = np.zeros((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.high_dims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.high_dims))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for k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k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.n_samples):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out_prod = np.outer(X[i] - X[k]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X[i] - X[k])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k_sum += pij_mat[i][k] * out_prod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Y[k] == Y[i]: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k_same_sum += pij_mat[i][k] * out_prod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gradients += pi_row[i] * k_sum - k_same_sum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gradients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 np.dot(gradients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.A)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740EB69-5B10-4DB6-923C-412D36CD3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6985" y="1842772"/>
            <a:ext cx="3941930" cy="32316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gradient #1 matrix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part_gradients = np.zeros((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.high_dims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.high_dims))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.n_samples):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xik = X[i] - X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prod_xik = xik[: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None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* xik[: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None,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:]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pij_prod_xik = pij_mat[i][: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None, None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* prod_xik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first_part = pi_row[i] * np.sum(pij_prod_xik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second_part = np.sum(pij_prod_xik[Y == Y[i]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part_gradients += first_part - second_part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gradients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 np.dot(part_gradients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.A)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1D9E89D-53E4-4D97-A616-C12C2F1FE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103950"/>
              </p:ext>
            </p:extLst>
          </p:nvPr>
        </p:nvGraphicFramePr>
        <p:xfrm>
          <a:off x="4263509" y="5246272"/>
          <a:ext cx="4675671" cy="955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501">
                  <a:extLst>
                    <a:ext uri="{9D8B030D-6E8A-4147-A177-3AD203B41FA5}">
                      <a16:colId xmlns:a16="http://schemas.microsoft.com/office/drawing/2014/main" val="3625753663"/>
                    </a:ext>
                  </a:extLst>
                </a:gridCol>
                <a:gridCol w="1589085">
                  <a:extLst>
                    <a:ext uri="{9D8B030D-6E8A-4147-A177-3AD203B41FA5}">
                      <a16:colId xmlns:a16="http://schemas.microsoft.com/office/drawing/2014/main" val="2066648922"/>
                    </a:ext>
                  </a:extLst>
                </a:gridCol>
                <a:gridCol w="1589085">
                  <a:extLst>
                    <a:ext uri="{9D8B030D-6E8A-4147-A177-3AD203B41FA5}">
                      <a16:colId xmlns:a16="http://schemas.microsoft.com/office/drawing/2014/main" val="2899319871"/>
                    </a:ext>
                  </a:extLst>
                </a:gridCol>
              </a:tblGrid>
              <a:tr h="253650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Loop-style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Vector-style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996966"/>
                  </a:ext>
                </a:extLst>
              </a:tr>
              <a:tr h="253650">
                <a:tc>
                  <a:txBody>
                    <a:bodyPr/>
                    <a:lstStyle/>
                    <a:p>
                      <a:r>
                        <a:rPr lang="de-DE" sz="1100" dirty="0" err="1"/>
                        <a:t>Runtime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98.824s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9.84363s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070162"/>
                  </a:ext>
                </a:extLst>
              </a:tr>
              <a:tr h="4378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endParaRPr lang="de-DE" altLang="zh-CN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de-DE" sz="11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0.9619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0.9619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78181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6D5C32A1-AAAF-4891-855A-9146AAAC8572}"/>
              </a:ext>
            </a:extLst>
          </p:cNvPr>
          <p:cNvSpPr txBox="1"/>
          <p:nvPr/>
        </p:nvSpPr>
        <p:spPr>
          <a:xfrm>
            <a:off x="8074917" y="500646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[9]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85D6E35-C05E-41DE-B600-751F6A127827}"/>
              </a:ext>
            </a:extLst>
          </p:cNvPr>
          <p:cNvSpPr txBox="1"/>
          <p:nvPr/>
        </p:nvSpPr>
        <p:spPr>
          <a:xfrm>
            <a:off x="3800631" y="557036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[8]</a:t>
            </a:r>
          </a:p>
        </p:txBody>
      </p:sp>
    </p:spTree>
    <p:extLst>
      <p:ext uri="{BB962C8B-B14F-4D97-AF65-F5344CB8AC3E}">
        <p14:creationId xmlns:p14="http://schemas.microsoft.com/office/powerpoint/2010/main" val="2150597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1CD082-A53E-4989-B357-2AB4E3E39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My</a:t>
            </a:r>
            <a:r>
              <a:rPr lang="de-DE" dirty="0"/>
              <a:t> code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B662AB0-AAFE-4537-AFE4-3A74A2F9E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05" y="2851599"/>
            <a:ext cx="5715635" cy="71100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A61368B-8AC8-4DF3-9DA6-CF77BFD9C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050" y="2123855"/>
            <a:ext cx="2295255" cy="54140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2C499A6-F879-4750-BB93-3860E0A52B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6665" y="2136058"/>
            <a:ext cx="3307538" cy="48285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36EC674-7806-4627-B3B5-B08BE47EFF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9" y="1341888"/>
            <a:ext cx="9035735" cy="70802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12ACD64-8F0A-44E2-B5CE-1F5179A0E9B5}"/>
              </a:ext>
            </a:extLst>
          </p:cNvPr>
          <p:cNvSpPr txBox="1"/>
          <p:nvPr/>
        </p:nvSpPr>
        <p:spPr>
          <a:xfrm>
            <a:off x="960535" y="216330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set</a:t>
            </a:r>
            <a:endParaRPr lang="de-DE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E16C19B-3103-41A7-9F44-90E60A0D8576}"/>
              </a:ext>
            </a:extLst>
          </p:cNvPr>
          <p:cNvSpPr txBox="1"/>
          <p:nvPr/>
        </p:nvSpPr>
        <p:spPr>
          <a:xfrm>
            <a:off x="656565" y="4059070"/>
            <a:ext cx="56589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Benefit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Reducing the number of matrix multiplications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Reducing the size of the matrix</a:t>
            </a:r>
            <a:endParaRPr lang="de-DE" sz="2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D7750F5-881D-403E-B518-B3A9BF7D676C}"/>
              </a:ext>
            </a:extLst>
          </p:cNvPr>
          <p:cNvSpPr txBox="1"/>
          <p:nvPr/>
        </p:nvSpPr>
        <p:spPr>
          <a:xfrm>
            <a:off x="8615731" y="563424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[7]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652482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1CD082-A53E-4989-B357-2AB4E3E39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My</a:t>
            </a:r>
            <a:r>
              <a:rPr lang="de-DE" dirty="0"/>
              <a:t> code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F3369A-EAE0-4DD0-8405-3927C4106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06" y="974457"/>
            <a:ext cx="5715635" cy="711003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A791E3C3-44A8-4D02-9DA7-119E43E84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090" y="1691803"/>
            <a:ext cx="4166955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gradients #2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part_gradients = np.zeros((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.high_dims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.high_dims))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.n_samples):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xik = X[i] - X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prod_xik = xik[: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None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* xik[: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None,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:]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pij_prod_xik = pij_mat[i][: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None, None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* prod_xik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first_part = pi_row[i] * np.sum(pij_prod_xik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second_part = np.sum(pij_prod_xik[Y == Y[i]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part_gradients += first_part - second_part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gradients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 (part_gradients @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.A)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表格 9">
            <a:extLst>
              <a:ext uri="{FF2B5EF4-FFF2-40B4-BE49-F238E27FC236}">
                <a16:creationId xmlns:a16="http://schemas.microsoft.com/office/drawing/2014/main" id="{7416E09C-10C2-4486-BBCD-45335A973C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292751"/>
              </p:ext>
            </p:extLst>
          </p:nvPr>
        </p:nvGraphicFramePr>
        <p:xfrm>
          <a:off x="375606" y="4779150"/>
          <a:ext cx="6120681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7037">
                  <a:extLst>
                    <a:ext uri="{9D8B030D-6E8A-4147-A177-3AD203B41FA5}">
                      <a16:colId xmlns:a16="http://schemas.microsoft.com/office/drawing/2014/main" val="2825548349"/>
                    </a:ext>
                  </a:extLst>
                </a:gridCol>
                <a:gridCol w="1238411">
                  <a:extLst>
                    <a:ext uri="{9D8B030D-6E8A-4147-A177-3AD203B41FA5}">
                      <a16:colId xmlns:a16="http://schemas.microsoft.com/office/drawing/2014/main" val="1500591995"/>
                    </a:ext>
                  </a:extLst>
                </a:gridCol>
                <a:gridCol w="1238411">
                  <a:extLst>
                    <a:ext uri="{9D8B030D-6E8A-4147-A177-3AD203B41FA5}">
                      <a16:colId xmlns:a16="http://schemas.microsoft.com/office/drawing/2014/main" val="550042583"/>
                    </a:ext>
                  </a:extLst>
                </a:gridCol>
                <a:gridCol w="1238411">
                  <a:extLst>
                    <a:ext uri="{9D8B030D-6E8A-4147-A177-3AD203B41FA5}">
                      <a16:colId xmlns:a16="http://schemas.microsoft.com/office/drawing/2014/main" val="1425487658"/>
                    </a:ext>
                  </a:extLst>
                </a:gridCol>
                <a:gridCol w="1238411">
                  <a:extLst>
                    <a:ext uri="{9D8B030D-6E8A-4147-A177-3AD203B41FA5}">
                      <a16:colId xmlns:a16="http://schemas.microsoft.com/office/drawing/2014/main" val="2680732102"/>
                    </a:ext>
                  </a:extLst>
                </a:gridCol>
              </a:tblGrid>
              <a:tr h="249965"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Loop-style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Vector-style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W-style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Sk-learn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605524"/>
                  </a:ext>
                </a:extLst>
              </a:tr>
              <a:tr h="249965">
                <a:tc>
                  <a:txBody>
                    <a:bodyPr/>
                    <a:lstStyle/>
                    <a:p>
                      <a:r>
                        <a:rPr lang="de-DE" sz="1200" dirty="0" err="1"/>
                        <a:t>Runtime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98.824s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9.84363s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6.8411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1200" dirty="0"/>
                        <a:t>0.075s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523216"/>
                  </a:ext>
                </a:extLst>
              </a:tr>
              <a:tr h="431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endParaRPr lang="de-DE" altLang="zh-CN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de-DE" sz="1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0.9619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0.9619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1200" dirty="0"/>
                        <a:t>0.9619</a:t>
                      </a:r>
                    </a:p>
                    <a:p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CN" sz="1200" dirty="0"/>
                        <a:t>0.9809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703403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E1349389-CF26-4A96-A323-2174F8C51579}"/>
              </a:ext>
            </a:extLst>
          </p:cNvPr>
          <p:cNvSpPr txBox="1"/>
          <p:nvPr/>
        </p:nvSpPr>
        <p:spPr>
          <a:xfrm>
            <a:off x="8615731" y="563424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[7]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771982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278AB-BB7B-4DAC-AE86-E403F235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Catalog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B43E3E3-8994-4A8F-806C-8A78B5FE9551}"/>
              </a:ext>
            </a:extLst>
          </p:cNvPr>
          <p:cNvSpPr txBox="1"/>
          <p:nvPr/>
        </p:nvSpPr>
        <p:spPr>
          <a:xfrm>
            <a:off x="431800" y="1682280"/>
            <a:ext cx="6435715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Introduction of NCA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Performance of NCA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Compare with other similar algorithms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My Code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1431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A0BC76-CBB6-4CFC-8771-D8C34042E0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8480" y="1449024"/>
            <a:ext cx="9804140" cy="404801"/>
          </a:xfrm>
        </p:spPr>
        <p:txBody>
          <a:bodyPr/>
          <a:lstStyle/>
          <a:p>
            <a:r>
              <a:rPr lang="en-US" altLang="zh-CN" sz="1500" dirty="0">
                <a:latin typeface="+mj-lt"/>
                <a:hlinkClick r:id="rId2"/>
              </a:rPr>
              <a:t>[2] </a:t>
            </a:r>
            <a:r>
              <a:rPr lang="en-US" altLang="zh-CN" sz="1500" dirty="0" err="1">
                <a:latin typeface="+mj-lt"/>
                <a:hlinkClick r:id="rId2"/>
              </a:rPr>
              <a:t>Matlab</a:t>
            </a:r>
            <a:r>
              <a:rPr lang="en-US" altLang="zh-CN" sz="1500" dirty="0">
                <a:latin typeface="+mj-lt"/>
                <a:hlinkClick r:id="rId2"/>
              </a:rPr>
              <a:t> </a:t>
            </a:r>
            <a:r>
              <a:rPr lang="en-US" altLang="zh-CN" sz="1500" dirty="0">
                <a:effectLst/>
                <a:latin typeface="+mj-lt"/>
                <a:cs typeface="Times New Roman" panose="02020603050405020304" pitchFamily="18" charset="0"/>
                <a:hlinkClick r:id="rId2"/>
              </a:rPr>
              <a:t>tutorial - Neighborhood Component Analysis (NCA) Feature Selection</a:t>
            </a:r>
            <a:endParaRPr lang="en-US" sz="1500" dirty="0">
              <a:latin typeface="+mj-lt"/>
              <a:hlinkClick r:id="rId2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380063E-A76A-4DFB-BB8E-C8F33698104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8480" y="1877865"/>
            <a:ext cx="9804140" cy="329746"/>
          </a:xfrm>
        </p:spPr>
        <p:txBody>
          <a:bodyPr/>
          <a:lstStyle/>
          <a:p>
            <a:r>
              <a:rPr lang="en-US" altLang="zh-CN" dirty="0">
                <a:hlinkClick r:id="rId3"/>
              </a:rPr>
              <a:t>[3] Data dimension reduction| LDA PCA NCA</a:t>
            </a:r>
            <a:endParaRPr lang="en-US" dirty="0">
              <a:hlinkClick r:id="rId3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3C1934A-8A2F-4025-8CF2-FE1FCFD65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11125"/>
            <a:ext cx="8375650" cy="708025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18E87489-0B90-48B4-8091-006A1996C927}"/>
              </a:ext>
            </a:extLst>
          </p:cNvPr>
          <p:cNvSpPr txBox="1">
            <a:spLocks/>
          </p:cNvSpPr>
          <p:nvPr/>
        </p:nvSpPr>
        <p:spPr bwMode="auto">
          <a:xfrm>
            <a:off x="348480" y="2411915"/>
            <a:ext cx="8634010" cy="329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2857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>
                <a:hlinkClick r:id="rId4"/>
              </a:rPr>
              <a:t>[4] https://scikit-learn.org/stable/auto_examples/neighbors/plot_nca_classification.html#sphx-glr-auto-examples-neighbors-plot-nca-classification-py</a:t>
            </a:r>
            <a:r>
              <a:rPr lang="de-DE" kern="0" dirty="0"/>
              <a:t> 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058C875-DC57-4492-AC98-1EA1197105F2}"/>
              </a:ext>
            </a:extLst>
          </p:cNvPr>
          <p:cNvSpPr txBox="1">
            <a:spLocks/>
          </p:cNvSpPr>
          <p:nvPr/>
        </p:nvSpPr>
        <p:spPr bwMode="auto">
          <a:xfrm>
            <a:off x="348480" y="2945965"/>
            <a:ext cx="8679015" cy="329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2857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>
                <a:hlinkClick r:id="rId5"/>
              </a:rPr>
              <a:t>[5] https://scikit-learn.org/stable/auto_examples/neighbors/plot_nca_illustration.html#sphx-glr-auto-examples-neighbors-plot-nca-illustration-py</a:t>
            </a:r>
            <a:r>
              <a:rPr lang="de-DE" kern="0" dirty="0"/>
              <a:t> 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4B15CBE-32BB-41EB-B16B-FFCA67E26BA8}"/>
              </a:ext>
            </a:extLst>
          </p:cNvPr>
          <p:cNvSpPr txBox="1">
            <a:spLocks/>
          </p:cNvSpPr>
          <p:nvPr/>
        </p:nvSpPr>
        <p:spPr bwMode="auto">
          <a:xfrm>
            <a:off x="348480" y="3480015"/>
            <a:ext cx="8634010" cy="329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2857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>
                <a:hlinkClick r:id="rId6"/>
              </a:rPr>
              <a:t>[6] https://scikit-learn.org/stable/auto_examples/neighbors/plot_nca_dim_reduction.html#sphx-glr-auto-examples-neighbors-plot-nca-dim-reduction-py</a:t>
            </a:r>
            <a:r>
              <a:rPr lang="de-DE" kern="0" dirty="0"/>
              <a:t> </a:t>
            </a:r>
          </a:p>
        </p:txBody>
      </p:sp>
      <p:sp>
        <p:nvSpPr>
          <p:cNvPr id="23" name="Text Placeholder 8">
            <a:hlinkClick r:id="rId7"/>
            <a:extLst>
              <a:ext uri="{FF2B5EF4-FFF2-40B4-BE49-F238E27FC236}">
                <a16:creationId xmlns:a16="http://schemas.microsoft.com/office/drawing/2014/main" id="{06D9CE24-DC56-4275-9BAB-F22067FE68AF}"/>
              </a:ext>
            </a:extLst>
          </p:cNvPr>
          <p:cNvSpPr txBox="1">
            <a:spLocks/>
          </p:cNvSpPr>
          <p:nvPr/>
        </p:nvSpPr>
        <p:spPr bwMode="auto">
          <a:xfrm>
            <a:off x="351436" y="4510782"/>
            <a:ext cx="9804140" cy="329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2857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zh-CN" dirty="0">
                <a:hlinkClick r:id="rId7"/>
              </a:rPr>
              <a:t>[8] </a:t>
            </a:r>
            <a:r>
              <a:rPr lang="de-DE" altLang="zh-CN" sz="1400" dirty="0" err="1">
                <a:latin typeface="+mj-lt"/>
                <a:hlinkClick r:id="rId7"/>
              </a:rPr>
              <a:t>Neighbourhood</a:t>
            </a:r>
            <a:r>
              <a:rPr lang="de-DE" altLang="zh-CN" sz="1400" dirty="0">
                <a:latin typeface="+mj-lt"/>
                <a:hlinkClick r:id="rId7"/>
              </a:rPr>
              <a:t> </a:t>
            </a:r>
            <a:r>
              <a:rPr lang="de-DE" altLang="zh-CN" sz="1400" dirty="0" err="1">
                <a:latin typeface="+mj-lt"/>
                <a:hlinkClick r:id="rId7"/>
              </a:rPr>
              <a:t>Component</a:t>
            </a:r>
            <a:r>
              <a:rPr lang="de-DE" altLang="zh-CN" sz="1400" dirty="0">
                <a:latin typeface="+mj-lt"/>
                <a:hlinkClick r:id="rId7"/>
              </a:rPr>
              <a:t> Analysis</a:t>
            </a:r>
            <a:endParaRPr lang="de-DE" altLang="zh-CN" dirty="0">
              <a:latin typeface="+mj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1B020AC-FBEC-4EC7-B299-C14D8E66092D}"/>
              </a:ext>
            </a:extLst>
          </p:cNvPr>
          <p:cNvSpPr txBox="1"/>
          <p:nvPr/>
        </p:nvSpPr>
        <p:spPr>
          <a:xfrm>
            <a:off x="261980" y="4012721"/>
            <a:ext cx="85506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zh-CN" sz="1400" dirty="0"/>
              <a:t>[7] </a:t>
            </a:r>
            <a:r>
              <a:rPr lang="de-DE" altLang="zh-CN" sz="1400" dirty="0" err="1"/>
              <a:t>Wold</a:t>
            </a:r>
            <a:r>
              <a:rPr lang="de-DE" altLang="zh-CN" sz="1400" dirty="0"/>
              <a:t>, Svante, Kim </a:t>
            </a:r>
            <a:r>
              <a:rPr lang="de-DE" altLang="zh-CN" sz="1400" dirty="0" err="1"/>
              <a:t>Esbensen</a:t>
            </a:r>
            <a:r>
              <a:rPr lang="de-DE" altLang="zh-CN" sz="1400" dirty="0"/>
              <a:t>, and Paul </a:t>
            </a:r>
            <a:r>
              <a:rPr lang="de-DE" altLang="zh-CN" sz="1400" dirty="0" err="1"/>
              <a:t>Geladi</a:t>
            </a:r>
            <a:r>
              <a:rPr lang="de-DE" altLang="zh-CN" sz="1400" dirty="0"/>
              <a:t>. </a:t>
            </a:r>
            <a:r>
              <a:rPr lang="de-DE" altLang="zh-CN" sz="1400" dirty="0">
                <a:hlinkClick r:id="rId8"/>
              </a:rPr>
              <a:t>"</a:t>
            </a:r>
            <a:r>
              <a:rPr lang="de-DE" altLang="zh-CN" sz="1400" dirty="0" err="1">
                <a:hlinkClick r:id="rId8"/>
              </a:rPr>
              <a:t>Principal</a:t>
            </a:r>
            <a:r>
              <a:rPr lang="de-DE" altLang="zh-CN" sz="1400" dirty="0">
                <a:hlinkClick r:id="rId8"/>
              </a:rPr>
              <a:t> </a:t>
            </a:r>
            <a:r>
              <a:rPr lang="de-DE" altLang="zh-CN" sz="1400" dirty="0" err="1">
                <a:hlinkClick r:id="rId8"/>
              </a:rPr>
              <a:t>component</a:t>
            </a:r>
            <a:r>
              <a:rPr lang="de-DE" altLang="zh-CN" sz="1400" dirty="0">
                <a:hlinkClick r:id="rId8"/>
              </a:rPr>
              <a:t> </a:t>
            </a:r>
            <a:r>
              <a:rPr lang="de-DE" altLang="zh-CN" sz="1400" dirty="0" err="1">
                <a:hlinkClick r:id="rId8"/>
              </a:rPr>
              <a:t>analysis</a:t>
            </a:r>
            <a:r>
              <a:rPr lang="de-DE" altLang="zh-CN" sz="1400" dirty="0">
                <a:hlinkClick r:id="rId8"/>
              </a:rPr>
              <a:t>."</a:t>
            </a:r>
            <a:r>
              <a:rPr lang="de-DE" altLang="zh-CN" sz="1400" dirty="0"/>
              <a:t> </a:t>
            </a:r>
            <a:r>
              <a:rPr lang="de-DE" altLang="zh-CN" sz="1400" i="1" dirty="0" err="1"/>
              <a:t>Chemometrics</a:t>
            </a:r>
            <a:r>
              <a:rPr lang="de-DE" altLang="zh-CN" sz="1400" i="1" dirty="0"/>
              <a:t> and intelligent </a:t>
            </a:r>
            <a:r>
              <a:rPr lang="de-DE" altLang="zh-CN" sz="1400" i="1" dirty="0" err="1"/>
              <a:t>laboratory</a:t>
            </a:r>
            <a:r>
              <a:rPr lang="de-DE" altLang="zh-CN" sz="1400" i="1" dirty="0"/>
              <a:t> </a:t>
            </a:r>
            <a:r>
              <a:rPr lang="de-DE" altLang="zh-CN" sz="1400" i="1" dirty="0" err="1"/>
              <a:t>systems</a:t>
            </a:r>
            <a:r>
              <a:rPr lang="de-DE" altLang="zh-CN" sz="1400" dirty="0"/>
              <a:t> 2.1-3 (1987): 37-52.</a:t>
            </a:r>
            <a:endParaRPr lang="de-DE" sz="1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2595A27-173A-4D79-BE4C-4B0E081CBDD5}"/>
              </a:ext>
            </a:extLst>
          </p:cNvPr>
          <p:cNvSpPr txBox="1"/>
          <p:nvPr/>
        </p:nvSpPr>
        <p:spPr>
          <a:xfrm>
            <a:off x="257163" y="963858"/>
            <a:ext cx="86296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[1] J. Goldberger, G. Hinton, S. </a:t>
            </a:r>
            <a:r>
              <a:rPr lang="en-US" altLang="zh-CN" sz="1400" dirty="0" err="1"/>
              <a:t>Roweis</a:t>
            </a:r>
            <a:r>
              <a:rPr lang="en-US" altLang="zh-CN" sz="1400" dirty="0"/>
              <a:t>, R. </a:t>
            </a:r>
            <a:r>
              <a:rPr lang="en-US" altLang="zh-CN" sz="1400" dirty="0" err="1"/>
              <a:t>Salakhutdinov</a:t>
            </a:r>
            <a:r>
              <a:rPr lang="en-US" altLang="zh-CN" sz="1400" dirty="0"/>
              <a:t>. (2005) </a:t>
            </a:r>
            <a:r>
              <a:rPr lang="en-US" altLang="zh-CN" sz="1400" dirty="0" err="1">
                <a:hlinkClick r:id="rId9"/>
              </a:rPr>
              <a:t>Neighbourhood</a:t>
            </a:r>
            <a:r>
              <a:rPr lang="en-US" altLang="zh-CN" sz="1400" dirty="0">
                <a:hlinkClick r:id="rId9"/>
              </a:rPr>
              <a:t> Components Analysis</a:t>
            </a:r>
            <a:r>
              <a:rPr lang="en-US" altLang="zh-CN" sz="1400" i="1" dirty="0"/>
              <a:t>.</a:t>
            </a:r>
            <a:r>
              <a:rPr lang="en-US" altLang="zh-CN" sz="1400" dirty="0"/>
              <a:t> Advances in Neural Information Processing Systems. 17, 513-520, 2005.</a:t>
            </a:r>
            <a:endParaRPr lang="de-DE" sz="1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C8A579E-752B-46A0-9D27-CAC778E55FB0}"/>
              </a:ext>
            </a:extLst>
          </p:cNvPr>
          <p:cNvSpPr txBox="1"/>
          <p:nvPr/>
        </p:nvSpPr>
        <p:spPr>
          <a:xfrm>
            <a:off x="250697" y="4933987"/>
            <a:ext cx="50788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zh-CN" sz="1400" dirty="0">
                <a:hlinkClick r:id="rId10"/>
              </a:rPr>
              <a:t>[9] </a:t>
            </a:r>
            <a:r>
              <a:rPr lang="de-DE" altLang="zh-CN" sz="1400" dirty="0" err="1">
                <a:hlinkClick r:id="rId10"/>
              </a:rPr>
              <a:t>RolT</a:t>
            </a:r>
            <a:r>
              <a:rPr lang="de-DE" altLang="zh-CN" sz="1400" dirty="0"/>
              <a:t> / </a:t>
            </a:r>
            <a:r>
              <a:rPr lang="de-DE" altLang="zh-CN" sz="1400" dirty="0">
                <a:hlinkClick r:id="rId11"/>
              </a:rPr>
              <a:t>NCA-</a:t>
            </a:r>
            <a:r>
              <a:rPr lang="de-DE" altLang="zh-CN" sz="1400" dirty="0" err="1">
                <a:hlinkClick r:id="rId11"/>
              </a:rPr>
              <a:t>python</a:t>
            </a:r>
            <a:r>
              <a:rPr lang="de-DE" altLang="zh-CN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0665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278AB-BB7B-4DAC-AE86-E403F235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NCA - Neighborhood Components Analysis</a:t>
            </a:r>
            <a:endParaRPr 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9855467-91BF-446D-A8C4-52104D97B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448034"/>
            <a:ext cx="8375650" cy="945851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Neighbourhood</a:t>
            </a:r>
            <a:r>
              <a:rPr lang="en-US" sz="1800" dirty="0">
                <a:latin typeface="+mj-lt"/>
              </a:rPr>
              <a:t> components analysis is a supervised learning method for classifying </a:t>
            </a:r>
            <a:r>
              <a:rPr lang="en-US" altLang="zh-CN" sz="1800" dirty="0">
                <a:latin typeface="+mj-lt"/>
              </a:rPr>
              <a:t>high dimension</a:t>
            </a:r>
            <a:r>
              <a:rPr lang="en-US" sz="1800" dirty="0">
                <a:latin typeface="+mj-lt"/>
              </a:rPr>
              <a:t> data into distinct </a:t>
            </a:r>
            <a:r>
              <a:rPr lang="en-US" altLang="zh-CN" sz="1800" dirty="0">
                <a:latin typeface="+mj-lt"/>
              </a:rPr>
              <a:t>dimension data</a:t>
            </a:r>
            <a:r>
              <a:rPr lang="en-US" sz="1800" dirty="0">
                <a:latin typeface="+mj-lt"/>
              </a:rPr>
              <a:t> according to </a:t>
            </a:r>
            <a:r>
              <a:rPr lang="en-US" sz="1800" b="1" dirty="0">
                <a:latin typeface="+mj-lt"/>
              </a:rPr>
              <a:t>a distance metric </a:t>
            </a:r>
            <a:r>
              <a:rPr lang="en-US" sz="1800" dirty="0">
                <a:latin typeface="+mj-lt"/>
              </a:rPr>
              <a:t>learning from data. </a:t>
            </a:r>
          </a:p>
          <a:p>
            <a:endParaRPr lang="en-US" sz="1800" dirty="0">
              <a:latin typeface="+mj-lt"/>
            </a:endParaRPr>
          </a:p>
          <a:p>
            <a:endParaRPr lang="de-DE" sz="1800" dirty="0">
              <a:latin typeface="+mj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22D1E5F-5070-4D52-8CC5-32BE502652A0}"/>
              </a:ext>
            </a:extLst>
          </p:cNvPr>
          <p:cNvSpPr txBox="1"/>
          <p:nvPr/>
        </p:nvSpPr>
        <p:spPr>
          <a:xfrm>
            <a:off x="881590" y="3017855"/>
            <a:ext cx="5040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Some keyword</a:t>
            </a:r>
            <a:r>
              <a:rPr lang="zh-CN" altLang="en-US" dirty="0"/>
              <a:t>：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Dimension reduction und Feature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Mapping to a new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Boosting the effect of KNN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7470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278AB-BB7B-4DAC-AE86-E403F235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What is the NCA?  </a:t>
            </a:r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C5FF003-0CDE-41F2-AF3F-CD9FAAA19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915" y="1779526"/>
            <a:ext cx="3015335" cy="226150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1944029-6EF1-4AA5-B067-B44AE35883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3" t="6374" r="14340" b="7966"/>
          <a:stretch/>
        </p:blipFill>
        <p:spPr>
          <a:xfrm>
            <a:off x="701570" y="1777466"/>
            <a:ext cx="2444550" cy="224139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34F8F2F-4E07-4629-B65F-78B1A6133B89}"/>
              </a:ext>
            </a:extLst>
          </p:cNvPr>
          <p:cNvSpPr txBox="1"/>
          <p:nvPr/>
        </p:nvSpPr>
        <p:spPr>
          <a:xfrm>
            <a:off x="852115" y="4041027"/>
            <a:ext cx="2542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Features: 28*28 = </a:t>
            </a:r>
            <a:r>
              <a:rPr lang="en-US" altLang="zh-CN" sz="1600" dirty="0"/>
              <a:t>784</a:t>
            </a:r>
            <a:r>
              <a:rPr lang="de-DE" sz="1600" dirty="0"/>
              <a:t>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4F48D79-6635-4F3D-B20B-B3175A6D12C5}"/>
              </a:ext>
            </a:extLst>
          </p:cNvPr>
          <p:cNvSpPr txBox="1"/>
          <p:nvPr/>
        </p:nvSpPr>
        <p:spPr>
          <a:xfrm>
            <a:off x="7884847" y="886293"/>
            <a:ext cx="18452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altLang="zh-CN" sz="1200" dirty="0"/>
              <a:t>Dataset: MNIST</a:t>
            </a:r>
            <a:endParaRPr lang="de-DE" sz="12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8A1C550-EA9F-4D1E-8903-F742128084DC}"/>
              </a:ext>
            </a:extLst>
          </p:cNvPr>
          <p:cNvSpPr txBox="1"/>
          <p:nvPr/>
        </p:nvSpPr>
        <p:spPr>
          <a:xfrm>
            <a:off x="4603196" y="4073693"/>
            <a:ext cx="17551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altLang="zh-CN" sz="1600" dirty="0"/>
              <a:t>Features: </a:t>
            </a:r>
            <a:r>
              <a:rPr lang="en-US" altLang="zh-CN" sz="1600" dirty="0"/>
              <a:t>2</a:t>
            </a:r>
            <a:endParaRPr lang="de-DE" altLang="zh-CN" sz="16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9088D71-1CA7-4736-AA02-2B17785FC465}"/>
              </a:ext>
            </a:extLst>
          </p:cNvPr>
          <p:cNvSpPr txBox="1"/>
          <p:nvPr/>
        </p:nvSpPr>
        <p:spPr>
          <a:xfrm>
            <a:off x="415087" y="1016639"/>
            <a:ext cx="2523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Dimension reduction</a:t>
            </a:r>
            <a:endParaRPr lang="de-DE" sz="20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B3518F7-9782-4E44-827A-AEECDCA6D6BF}"/>
              </a:ext>
            </a:extLst>
          </p:cNvPr>
          <p:cNvSpPr txBox="1"/>
          <p:nvPr/>
        </p:nvSpPr>
        <p:spPr>
          <a:xfrm>
            <a:off x="1196625" y="4824155"/>
            <a:ext cx="59406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Reduce the dimension to</a:t>
            </a:r>
            <a:r>
              <a:rPr lang="zh-CN" altLang="en-US" sz="1600" dirty="0"/>
              <a:t> </a:t>
            </a:r>
            <a:r>
              <a:rPr lang="en-US" altLang="zh-CN" sz="1600" dirty="0"/>
              <a:t>make the visualization much easy.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Less feature means saving calculation resource. </a:t>
            </a:r>
            <a:endParaRPr lang="de-DE" altLang="zh-CN" sz="16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FE7F16A-9C08-4BB8-991B-9EE705FCF5BC}"/>
              </a:ext>
            </a:extLst>
          </p:cNvPr>
          <p:cNvSpPr txBox="1"/>
          <p:nvPr/>
        </p:nvSpPr>
        <p:spPr>
          <a:xfrm>
            <a:off x="8684356" y="561743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2941404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278AB-BB7B-4DAC-AE86-E403F235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What is the NCA?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95CF9E-65F0-4DCA-B724-63AD245F4D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1" t="8556" r="7703" b="8389"/>
          <a:stretch/>
        </p:blipFill>
        <p:spPr>
          <a:xfrm>
            <a:off x="566555" y="1448532"/>
            <a:ext cx="3536187" cy="265214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FE18353-80BD-49EE-8947-798789C7B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7015" y="1268154"/>
            <a:ext cx="3616908" cy="2832518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1F8C8398-8E34-4E49-BE5B-9574EDC9468C}"/>
              </a:ext>
            </a:extLst>
          </p:cNvPr>
          <p:cNvSpPr txBox="1"/>
          <p:nvPr/>
        </p:nvSpPr>
        <p:spPr>
          <a:xfrm>
            <a:off x="1196625" y="4644135"/>
            <a:ext cx="59406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Data category interval becomes larger</a:t>
            </a:r>
            <a:endParaRPr lang="de-DE" altLang="zh-CN" sz="16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5071306-D59E-457C-B6B8-A8F2111417E4}"/>
              </a:ext>
            </a:extLst>
          </p:cNvPr>
          <p:cNvSpPr txBox="1"/>
          <p:nvPr/>
        </p:nvSpPr>
        <p:spPr>
          <a:xfrm>
            <a:off x="8586877" y="567925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3757349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278AB-BB7B-4DAC-AE86-E403F235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NCA and KNN</a:t>
            </a:r>
            <a:endParaRPr 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9855467-91BF-446D-A8C4-52104D97B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448034"/>
            <a:ext cx="8375650" cy="1980966"/>
          </a:xfrm>
        </p:spPr>
        <p:txBody>
          <a:bodyPr/>
          <a:lstStyle/>
          <a:p>
            <a:endParaRPr lang="en-US" sz="1800" dirty="0">
              <a:latin typeface="+mj-lt"/>
            </a:endParaRPr>
          </a:p>
          <a:p>
            <a:r>
              <a:rPr lang="en-US" altLang="zh-CN" sz="1800" dirty="0">
                <a:latin typeface="+mj-lt"/>
              </a:rPr>
              <a:t>Process of KNN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+mj-lt"/>
              </a:rPr>
              <a:t>Calculate the Euclidean distance between sample </a:t>
            </a:r>
            <a:r>
              <a:rPr lang="en-US" altLang="zh-CN" sz="1800" dirty="0" err="1">
                <a:latin typeface="+mj-lt"/>
              </a:rPr>
              <a:t>i</a:t>
            </a:r>
            <a:r>
              <a:rPr lang="en-US" altLang="zh-CN" sz="1800" dirty="0">
                <a:latin typeface="+mj-lt"/>
              </a:rPr>
              <a:t> and all the remaining samples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+mj-lt"/>
              </a:rPr>
              <a:t>Select the k samples with the smallest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+mj-lt"/>
              </a:rPr>
              <a:t>The predictions are obtained by voting using the labels of these k samples</a:t>
            </a:r>
          </a:p>
          <a:p>
            <a:endParaRPr lang="en-US" altLang="zh-CN" sz="1800" dirty="0">
              <a:latin typeface="+mj-lt"/>
            </a:endParaRPr>
          </a:p>
          <a:p>
            <a:endParaRPr lang="en-US" altLang="zh-CN" sz="1800" dirty="0">
              <a:latin typeface="+mj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5C7E20D-B729-4CFA-A395-222B65CBB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438890"/>
            <a:ext cx="1324309" cy="24744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0740581-0797-4FAD-9448-86C036605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274" y="3323891"/>
            <a:ext cx="1752054" cy="35329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34A3C72-FA69-4A3B-9914-B37209C59A22}"/>
              </a:ext>
            </a:extLst>
          </p:cNvPr>
          <p:cNvSpPr txBox="1"/>
          <p:nvPr/>
        </p:nvSpPr>
        <p:spPr>
          <a:xfrm>
            <a:off x="521550" y="3986727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How to</a:t>
            </a:r>
            <a:r>
              <a:rPr lang="zh-CN" altLang="en-US" dirty="0"/>
              <a:t> </a:t>
            </a:r>
            <a:r>
              <a:rPr lang="en-US" altLang="zh-CN" dirty="0"/>
              <a:t>improve</a:t>
            </a:r>
            <a:r>
              <a:rPr lang="zh-CN" altLang="en-US" dirty="0"/>
              <a:t> </a:t>
            </a:r>
            <a:r>
              <a:rPr lang="en-US" altLang="zh-CN" dirty="0"/>
              <a:t>KNN ?</a:t>
            </a:r>
            <a:r>
              <a:rPr lang="zh-CN" altLang="en-US" dirty="0"/>
              <a:t> </a:t>
            </a:r>
            <a:endParaRPr lang="de-DE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69B7AF8-6E37-42A8-AAE0-0C3ED542AEDD}"/>
              </a:ext>
            </a:extLst>
          </p:cNvPr>
          <p:cNvSpPr txBox="1"/>
          <p:nvPr/>
        </p:nvSpPr>
        <p:spPr>
          <a:xfrm>
            <a:off x="1241991" y="4480152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How to</a:t>
            </a:r>
            <a:r>
              <a:rPr lang="zh-CN" altLang="en-US" dirty="0"/>
              <a:t> </a:t>
            </a:r>
            <a:r>
              <a:rPr lang="en-US" altLang="zh-CN" dirty="0"/>
              <a:t>make KNN faster ?</a:t>
            </a:r>
            <a:r>
              <a:rPr lang="zh-CN" altLang="en-US" dirty="0"/>
              <a:t> </a:t>
            </a:r>
            <a:endParaRPr lang="de-DE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C860A10-78EA-42B7-993F-8571B27580BF}"/>
              </a:ext>
            </a:extLst>
          </p:cNvPr>
          <p:cNvSpPr txBox="1"/>
          <p:nvPr/>
        </p:nvSpPr>
        <p:spPr>
          <a:xfrm>
            <a:off x="1819341" y="5037879"/>
            <a:ext cx="440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How to</a:t>
            </a:r>
            <a:r>
              <a:rPr lang="zh-CN" altLang="en-US" dirty="0"/>
              <a:t> </a:t>
            </a:r>
            <a:r>
              <a:rPr lang="en-US" altLang="zh-CN" dirty="0"/>
              <a:t>make KNN much more accurate?</a:t>
            </a:r>
            <a:r>
              <a:rPr lang="zh-CN" altLang="en-US" dirty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4667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278AB-BB7B-4DAC-AE86-E403F235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NCA and KNN</a:t>
            </a:r>
            <a:endParaRPr 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9855467-91BF-446D-A8C4-52104D97B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590" y="1218240"/>
            <a:ext cx="5625625" cy="1850719"/>
          </a:xfrm>
        </p:spPr>
        <p:txBody>
          <a:bodyPr/>
          <a:lstStyle/>
          <a:p>
            <a:r>
              <a:rPr lang="en-US" altLang="zh-CN" sz="1800" dirty="0">
                <a:latin typeface="+mj-lt"/>
              </a:rPr>
              <a:t>From lecture:</a:t>
            </a:r>
          </a:p>
          <a:p>
            <a:pPr lvl="2">
              <a:spcBef>
                <a:spcPts val="0"/>
              </a:spcBef>
            </a:pPr>
            <a:r>
              <a:rPr lang="en-US" altLang="zh-CN" sz="2000" dirty="0">
                <a:latin typeface="+mj-lt"/>
              </a:rPr>
              <a:t>Accuracy</a:t>
            </a:r>
            <a:r>
              <a:rPr lang="zh-CN" altLang="en-US" sz="2000" dirty="0">
                <a:latin typeface="+mj-lt"/>
              </a:rPr>
              <a:t>：</a:t>
            </a:r>
            <a:endParaRPr lang="en-US" altLang="zh-CN" sz="2000" dirty="0">
              <a:latin typeface="+mj-lt"/>
            </a:endParaRPr>
          </a:p>
          <a:p>
            <a:pPr marL="647700" lvl="2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find a more 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suitable k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using cross-validation </a:t>
            </a:r>
          </a:p>
          <a:p>
            <a:pPr marL="647700" lvl="2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change the 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distance function</a:t>
            </a:r>
          </a:p>
          <a:p>
            <a:pPr lvl="2">
              <a:spcBef>
                <a:spcPts val="0"/>
              </a:spcBef>
            </a:pPr>
            <a:r>
              <a:rPr lang="en-US" altLang="zh-CN" sz="2000" dirty="0">
                <a:latin typeface="+mj-lt"/>
              </a:rPr>
              <a:t>Speed</a:t>
            </a:r>
            <a:r>
              <a:rPr lang="zh-CN" altLang="en-US" sz="2000" dirty="0">
                <a:latin typeface="+mj-lt"/>
              </a:rPr>
              <a:t>：</a:t>
            </a:r>
            <a:endParaRPr lang="en-US" altLang="zh-CN" sz="2000" dirty="0">
              <a:latin typeface="+mj-lt"/>
            </a:endParaRPr>
          </a:p>
          <a:p>
            <a:pPr lvl="3">
              <a:spcBef>
                <a:spcPts val="0"/>
              </a:spcBef>
            </a:pPr>
            <a:r>
              <a:rPr lang="zh-CN" altLang="en-US" sz="18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？？？？</a:t>
            </a:r>
            <a:endParaRPr lang="en-US" altLang="zh-CN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D14E773-DC78-49E9-9701-F38CC35D6AD2}"/>
              </a:ext>
            </a:extLst>
          </p:cNvPr>
          <p:cNvSpPr txBox="1"/>
          <p:nvPr/>
        </p:nvSpPr>
        <p:spPr>
          <a:xfrm>
            <a:off x="881590" y="3317175"/>
            <a:ext cx="70207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NCA: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 get a new distance function, that is designed especially for each datasets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to reduce the dimension of datasets to speed up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8420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278AB-BB7B-4DAC-AE86-E403F235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How does the NCA work?</a:t>
            </a:r>
            <a:endParaRPr 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42FA48D-5B83-45BD-A0AF-1E9C95DE8AEC}"/>
              </a:ext>
            </a:extLst>
          </p:cNvPr>
          <p:cNvSpPr txBox="1"/>
          <p:nvPr/>
        </p:nvSpPr>
        <p:spPr>
          <a:xfrm>
            <a:off x="611560" y="1231910"/>
            <a:ext cx="7335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altLang="zh-CN" dirty="0"/>
              <a:t>In NCA, </a:t>
            </a:r>
            <a:r>
              <a:rPr lang="de-DE" altLang="zh-CN" dirty="0" err="1"/>
              <a:t>our</a:t>
            </a:r>
            <a:r>
              <a:rPr lang="de-DE" altLang="zh-CN" dirty="0"/>
              <a:t> </a:t>
            </a:r>
            <a:r>
              <a:rPr lang="de-DE" altLang="zh-CN" dirty="0" err="1"/>
              <a:t>aim</a:t>
            </a:r>
            <a:r>
              <a:rPr lang="de-DE" altLang="zh-CN" dirty="0"/>
              <a:t> </a:t>
            </a:r>
            <a:r>
              <a:rPr lang="de-DE" altLang="zh-CN" dirty="0" err="1"/>
              <a:t>is</a:t>
            </a:r>
            <a:r>
              <a:rPr lang="de-DE" altLang="zh-CN" dirty="0"/>
              <a:t> </a:t>
            </a:r>
            <a:r>
              <a:rPr lang="de-DE" altLang="zh-CN" dirty="0" err="1"/>
              <a:t>to</a:t>
            </a:r>
            <a:r>
              <a:rPr lang="de-DE" altLang="zh-CN" dirty="0"/>
              <a:t> </a:t>
            </a:r>
            <a:r>
              <a:rPr lang="de-DE" altLang="zh-CN" dirty="0" err="1"/>
              <a:t>obtain</a:t>
            </a:r>
            <a:r>
              <a:rPr lang="de-DE" altLang="zh-CN" dirty="0"/>
              <a:t> </a:t>
            </a:r>
            <a:r>
              <a:rPr lang="de-DE" altLang="zh-CN" dirty="0" err="1"/>
              <a:t>the</a:t>
            </a:r>
            <a:r>
              <a:rPr lang="de-DE" altLang="zh-CN" dirty="0"/>
              <a:t> </a:t>
            </a:r>
            <a:r>
              <a:rPr lang="de-DE" altLang="zh-CN" dirty="0" err="1"/>
              <a:t>distance</a:t>
            </a:r>
            <a:r>
              <a:rPr lang="de-DE" altLang="zh-CN" dirty="0"/>
              <a:t> </a:t>
            </a:r>
            <a:r>
              <a:rPr lang="de-DE" altLang="zh-CN" dirty="0" err="1"/>
              <a:t>matrix</a:t>
            </a:r>
            <a:r>
              <a:rPr lang="de-DE" altLang="zh-CN" dirty="0"/>
              <a:t> </a:t>
            </a:r>
            <a:r>
              <a:rPr lang="de-DE" altLang="zh-CN" dirty="0" err="1"/>
              <a:t>by</a:t>
            </a:r>
            <a:r>
              <a:rPr lang="de-DE" altLang="zh-CN" dirty="0"/>
              <a:t> </a:t>
            </a:r>
            <a:r>
              <a:rPr lang="de-DE" altLang="zh-CN" dirty="0" err="1"/>
              <a:t>machine</a:t>
            </a:r>
            <a:r>
              <a:rPr lang="de-DE" altLang="zh-CN" dirty="0"/>
              <a:t> </a:t>
            </a:r>
            <a:r>
              <a:rPr lang="de-DE" altLang="zh-CN" dirty="0" err="1"/>
              <a:t>learning</a:t>
            </a:r>
            <a:endParaRPr lang="de-DE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1A4E2E5-8E3E-4745-9FAE-1AE98BB68230}"/>
              </a:ext>
            </a:extLst>
          </p:cNvPr>
          <p:cNvSpPr txBox="1"/>
          <p:nvPr/>
        </p:nvSpPr>
        <p:spPr>
          <a:xfrm>
            <a:off x="971600" y="2762299"/>
            <a:ext cx="1965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training datasets 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85AD42B-4993-4907-A63A-4CA10075BEB2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2937536" y="2946965"/>
            <a:ext cx="2534824" cy="0"/>
          </a:xfrm>
          <a:prstGeom prst="straightConnector1">
            <a:avLst/>
          </a:prstGeom>
          <a:ln w="19050">
            <a:solidFill>
              <a:schemeClr val="tx1"/>
            </a:solidFill>
            <a:headEnd w="lg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4FA2C128-539E-4CE9-8C34-F0CAEC1E4BC7}"/>
              </a:ext>
            </a:extLst>
          </p:cNvPr>
          <p:cNvSpPr txBox="1"/>
          <p:nvPr/>
        </p:nvSpPr>
        <p:spPr>
          <a:xfrm>
            <a:off x="5472360" y="2762299"/>
            <a:ext cx="247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new training datasets 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9F9A2C3-E76A-482F-BDB9-2116BDB295F0}"/>
              </a:ext>
            </a:extLst>
          </p:cNvPr>
          <p:cNvSpPr txBox="1"/>
          <p:nvPr/>
        </p:nvSpPr>
        <p:spPr>
          <a:xfrm>
            <a:off x="3183002" y="2621567"/>
            <a:ext cx="1862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altLang="zh-CN" dirty="0" err="1"/>
              <a:t>distance</a:t>
            </a:r>
            <a:r>
              <a:rPr lang="de-DE" altLang="zh-CN" dirty="0"/>
              <a:t> </a:t>
            </a:r>
            <a:r>
              <a:rPr lang="de-DE" altLang="zh-CN" dirty="0" err="1"/>
              <a:t>matrix</a:t>
            </a:r>
            <a:r>
              <a:rPr lang="de-DE" altLang="zh-CN" dirty="0"/>
              <a:t> </a:t>
            </a:r>
            <a:endParaRPr lang="de-DE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97CFA96-57FB-486B-BA2D-1AC46F55A5F7}"/>
              </a:ext>
            </a:extLst>
          </p:cNvPr>
          <p:cNvSpPr txBox="1"/>
          <p:nvPr/>
        </p:nvSpPr>
        <p:spPr>
          <a:xfrm>
            <a:off x="971600" y="3419708"/>
            <a:ext cx="1965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test datasets 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0D01729-5DA1-4872-B7A9-96F90E2460C8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>
            <a:off x="2937536" y="3604374"/>
            <a:ext cx="2534824" cy="0"/>
          </a:xfrm>
          <a:prstGeom prst="straightConnector1">
            <a:avLst/>
          </a:prstGeom>
          <a:ln w="19050">
            <a:solidFill>
              <a:schemeClr val="tx1"/>
            </a:solidFill>
            <a:headEnd w="lg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975A1A99-486D-4316-8C79-6178E7F6E5CE}"/>
              </a:ext>
            </a:extLst>
          </p:cNvPr>
          <p:cNvSpPr txBox="1"/>
          <p:nvPr/>
        </p:nvSpPr>
        <p:spPr>
          <a:xfrm>
            <a:off x="5472360" y="3419708"/>
            <a:ext cx="2331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new test datasets 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DFFD1BA-4F7D-4A8D-AE06-3462638F24E0}"/>
              </a:ext>
            </a:extLst>
          </p:cNvPr>
          <p:cNvSpPr txBox="1"/>
          <p:nvPr/>
        </p:nvSpPr>
        <p:spPr>
          <a:xfrm>
            <a:off x="3183002" y="3278976"/>
            <a:ext cx="1862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altLang="zh-CN" dirty="0" err="1"/>
              <a:t>distance</a:t>
            </a:r>
            <a:r>
              <a:rPr lang="de-DE" altLang="zh-CN" dirty="0"/>
              <a:t> </a:t>
            </a:r>
            <a:r>
              <a:rPr lang="de-DE" altLang="zh-CN" dirty="0" err="1"/>
              <a:t>matrix</a:t>
            </a:r>
            <a:r>
              <a:rPr lang="de-DE" altLang="zh-CN" dirty="0"/>
              <a:t> </a:t>
            </a:r>
            <a:endParaRPr lang="de-DE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93E3D08-4D2E-401C-B57F-B58944BBCC65}"/>
              </a:ext>
            </a:extLst>
          </p:cNvPr>
          <p:cNvSpPr txBox="1"/>
          <p:nvPr/>
        </p:nvSpPr>
        <p:spPr>
          <a:xfrm>
            <a:off x="971600" y="2160987"/>
            <a:ext cx="1965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training datasets 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C92307D-626D-4BFF-8747-A78E894E3CD8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>
            <a:off x="2937536" y="2345653"/>
            <a:ext cx="2534824" cy="0"/>
          </a:xfrm>
          <a:prstGeom prst="straightConnector1">
            <a:avLst/>
          </a:prstGeom>
          <a:ln w="19050">
            <a:solidFill>
              <a:schemeClr val="tx1"/>
            </a:solidFill>
            <a:headEnd w="lg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B3821A7F-4934-4A2E-BBCD-BC603D5A2A01}"/>
              </a:ext>
            </a:extLst>
          </p:cNvPr>
          <p:cNvSpPr txBox="1"/>
          <p:nvPr/>
        </p:nvSpPr>
        <p:spPr>
          <a:xfrm>
            <a:off x="5472360" y="2160987"/>
            <a:ext cx="247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Distance matrix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A4E26DF-0808-4E23-9100-0BC9F823A559}"/>
              </a:ext>
            </a:extLst>
          </p:cNvPr>
          <p:cNvSpPr txBox="1"/>
          <p:nvPr/>
        </p:nvSpPr>
        <p:spPr>
          <a:xfrm>
            <a:off x="3765248" y="2033845"/>
            <a:ext cx="668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NCA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1A9D181-797E-4B34-88AB-BBA2AF419D60}"/>
              </a:ext>
            </a:extLst>
          </p:cNvPr>
          <p:cNvSpPr txBox="1"/>
          <p:nvPr/>
        </p:nvSpPr>
        <p:spPr>
          <a:xfrm>
            <a:off x="1235385" y="4545429"/>
            <a:ext cx="5895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1. NCA                       </a:t>
            </a:r>
            <a:r>
              <a:rPr lang="de-DE" sz="2800" dirty="0">
                <a:sym typeface="Wingdings" panose="05000000000000000000" pitchFamily="2" charset="2"/>
              </a:rPr>
              <a:t> </a:t>
            </a:r>
            <a:r>
              <a:rPr lang="de-DE" sz="2800" dirty="0"/>
              <a:t>2.KNN</a:t>
            </a:r>
          </a:p>
        </p:txBody>
      </p:sp>
    </p:spTree>
    <p:extLst>
      <p:ext uri="{BB962C8B-B14F-4D97-AF65-F5344CB8AC3E}">
        <p14:creationId xmlns:p14="http://schemas.microsoft.com/office/powerpoint/2010/main" val="23957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278AB-BB7B-4DAC-AE86-E403F235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How does the NCA work?</a:t>
            </a:r>
            <a:endParaRPr 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7B0A7D6-97B0-4F08-BF47-F41A4258B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654" y="1737615"/>
            <a:ext cx="2276475" cy="4762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C7A8AE9-0915-4AA9-B5C6-9454932F29EF}"/>
                  </a:ext>
                </a:extLst>
              </p:cNvPr>
              <p:cNvSpPr txBox="1"/>
              <p:nvPr/>
            </p:nvSpPr>
            <p:spPr>
              <a:xfrm>
                <a:off x="416589" y="1211333"/>
                <a:ext cx="7785865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+mj-lt"/>
                  </a:rPr>
                  <a:t>the probability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dirty="0" err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err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err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+mj-lt"/>
                  </a:rPr>
                  <a:t>of points j being selected according to their distance.</a:t>
                </a:r>
                <a:endParaRPr lang="de-DE" dirty="0">
                  <a:latin typeface="+mj-lt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C7A8AE9-0915-4AA9-B5C6-9454932F2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89" y="1211333"/>
                <a:ext cx="7785865" cy="391646"/>
              </a:xfrm>
              <a:prstGeom prst="rect">
                <a:avLst/>
              </a:prstGeom>
              <a:blipFill>
                <a:blip r:embed="rId4"/>
                <a:stretch>
                  <a:fillRect l="-626" t="-9375" b="-187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E3473C5F-CB60-447A-BFE5-1260C597605F}"/>
              </a:ext>
            </a:extLst>
          </p:cNvPr>
          <p:cNvSpPr txBox="1"/>
          <p:nvPr/>
        </p:nvSpPr>
        <p:spPr>
          <a:xfrm>
            <a:off x="1241654" y="2162959"/>
            <a:ext cx="4577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+mj-lt"/>
              </a:rPr>
              <a:t>where k is an equation on distance.</a:t>
            </a:r>
            <a:endParaRPr lang="de-DE" dirty="0">
              <a:latin typeface="+mj-lt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F9251473-BD48-46DA-8AF1-8B26AEA551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1661" y="2092717"/>
            <a:ext cx="2028825" cy="752475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652894EF-85E1-4A2C-A659-C4ECBE7266E9}"/>
              </a:ext>
            </a:extLst>
          </p:cNvPr>
          <p:cNvSpPr txBox="1"/>
          <p:nvPr/>
        </p:nvSpPr>
        <p:spPr>
          <a:xfrm>
            <a:off x="521550" y="2938313"/>
            <a:ext cx="31953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+mj-lt"/>
              </a:rPr>
              <a:t>Set a new distance function</a:t>
            </a:r>
            <a:endParaRPr lang="de-DE" dirty="0">
              <a:latin typeface="+mj-lt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7CB15300-8CD7-4709-9C0F-D71CB7100E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1620" y="3203893"/>
            <a:ext cx="2960077" cy="10074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C0332D63-3356-4E8D-8C17-AA9A310979FB}"/>
                  </a:ext>
                </a:extLst>
              </p:cNvPr>
              <p:cNvSpPr txBox="1"/>
              <p:nvPr/>
            </p:nvSpPr>
            <p:spPr>
              <a:xfrm>
                <a:off x="1061610" y="4125561"/>
                <a:ext cx="310534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0" i="0" dirty="0">
                    <a:solidFill>
                      <a:srgbClr val="000000"/>
                    </a:solidFill>
                    <a:effectLst/>
                    <a:latin typeface="+mj-lt"/>
                  </a:rPr>
                  <a:t>with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6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sz="1600" b="0" i="0" dirty="0">
                    <a:solidFill>
                      <a:srgbClr val="000000"/>
                    </a:solidFill>
                    <a:effectLst/>
                    <a:latin typeface="+mj-lt"/>
                  </a:rPr>
                  <a:t> is the feature weight.</a:t>
                </a:r>
                <a:endParaRPr lang="de-DE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C0332D63-3356-4E8D-8C17-AA9A31097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610" y="4125561"/>
                <a:ext cx="3105345" cy="338554"/>
              </a:xfrm>
              <a:prstGeom prst="rect">
                <a:avLst/>
              </a:prstGeom>
              <a:blipFill>
                <a:blip r:embed="rId7"/>
                <a:stretch>
                  <a:fillRect l="-980" t="-5455" b="-2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C4A0F937-6ABC-48AE-83B3-340E631BD294}"/>
              </a:ext>
            </a:extLst>
          </p:cNvPr>
          <p:cNvSpPr txBox="1"/>
          <p:nvPr/>
        </p:nvSpPr>
        <p:spPr>
          <a:xfrm>
            <a:off x="8586877" y="54992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[1-3]</a:t>
            </a:r>
          </a:p>
        </p:txBody>
      </p:sp>
    </p:spTree>
    <p:extLst>
      <p:ext uri="{BB962C8B-B14F-4D97-AF65-F5344CB8AC3E}">
        <p14:creationId xmlns:p14="http://schemas.microsoft.com/office/powerpoint/2010/main" val="2019056830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dirty="0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U Braunschweig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E1E3C"/>
        </a:accent1>
        <a:accent2>
          <a:srgbClr val="4DA6CB"/>
        </a:accent2>
        <a:accent3>
          <a:srgbClr val="ADBF4D"/>
        </a:accent3>
        <a:accent4>
          <a:srgbClr val="FA6E00"/>
        </a:accent4>
        <a:accent5>
          <a:srgbClr val="407E97"/>
        </a:accent5>
        <a:accent6>
          <a:srgbClr val="984098"/>
        </a:accent6>
        <a:hlink>
          <a:srgbClr val="BE1E3C"/>
        </a:hlink>
        <a:folHlink>
          <a:srgbClr val="7600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1965</TotalTime>
  <Words>1479</Words>
  <Application>Microsoft Office PowerPoint</Application>
  <PresentationFormat>全屏显示(4:3)</PresentationFormat>
  <Paragraphs>194</Paragraphs>
  <Slides>20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Arial</vt:lpstr>
      <vt:lpstr>Cambria Math</vt:lpstr>
      <vt:lpstr>Consolas</vt:lpstr>
      <vt:lpstr>Times New Roman</vt:lpstr>
      <vt:lpstr>Wingdings</vt:lpstr>
      <vt:lpstr>Standarddesign</vt:lpstr>
      <vt:lpstr>Machine learning Mini-project: NCA - Neighborhood Components Analysis</vt:lpstr>
      <vt:lpstr>Catalog</vt:lpstr>
      <vt:lpstr>NCA - Neighborhood Components Analysis</vt:lpstr>
      <vt:lpstr>What is the NCA?  </vt:lpstr>
      <vt:lpstr>What is the NCA?</vt:lpstr>
      <vt:lpstr>NCA and KNN</vt:lpstr>
      <vt:lpstr>NCA and KNN</vt:lpstr>
      <vt:lpstr>How does the NCA work?</vt:lpstr>
      <vt:lpstr>How does the NCA work?</vt:lpstr>
      <vt:lpstr>How does the NCA work?</vt:lpstr>
      <vt:lpstr>How does the NCA work?</vt:lpstr>
      <vt:lpstr>NCA on iris datasets </vt:lpstr>
      <vt:lpstr>Drawback of NCA</vt:lpstr>
      <vt:lpstr>Other dimension reduction algorithms</vt:lpstr>
      <vt:lpstr>Other dimension reduction algorithms</vt:lpstr>
      <vt:lpstr>Other dimension reduction algorithms</vt:lpstr>
      <vt:lpstr>My code</vt:lpstr>
      <vt:lpstr>My code</vt:lpstr>
      <vt:lpstr>My code</vt:lpstr>
      <vt:lpstr>References</vt:lpstr>
    </vt:vector>
  </TitlesOfParts>
  <Company>wir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a.luetgering</dc:creator>
  <cp:lastModifiedBy>hp</cp:lastModifiedBy>
  <cp:revision>802</cp:revision>
  <cp:lastPrinted>2019-04-18T13:03:36Z</cp:lastPrinted>
  <dcterms:created xsi:type="dcterms:W3CDTF">2007-08-29T07:13:29Z</dcterms:created>
  <dcterms:modified xsi:type="dcterms:W3CDTF">2020-12-14T11:01:30Z</dcterms:modified>
</cp:coreProperties>
</file>