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handoutMasterIdLst>
    <p:handoutMasterId r:id="rId38"/>
  </p:handoutMasterIdLst>
  <p:sldIdLst>
    <p:sldId id="256" r:id="rId2"/>
    <p:sldId id="264" r:id="rId3"/>
    <p:sldId id="265" r:id="rId4"/>
    <p:sldId id="267" r:id="rId5"/>
    <p:sldId id="266" r:id="rId6"/>
    <p:sldId id="269" r:id="rId7"/>
    <p:sldId id="268"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59" r:id="rId36"/>
  </p:sldIdLst>
  <p:sldSz cx="9144000" cy="6858000" type="screen4x3"/>
  <p:notesSz cx="9926638" cy="6797675"/>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828B3A7-F60A-4B7A-9425-3AB0DDB3A5E7}">
          <p14:sldIdLst>
            <p14:sldId id="256"/>
            <p14:sldId id="264"/>
            <p14:sldId id="265"/>
            <p14:sldId id="267"/>
            <p14:sldId id="266"/>
            <p14:sldId id="269"/>
            <p14:sldId id="268"/>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59"/>
          </p14:sldIdLst>
        </p14:section>
        <p14:section name="Introduction" id="{C8CE4D5C-C0D3-4C42-BF90-BAA18E3629AB}">
          <p14:sldIdLst/>
        </p14:section>
        <p14:section name="References" id="{BC4B1E71-6A20-4E90-9A17-639EE53DE2F3}">
          <p14:sldIdLst/>
        </p14:section>
      </p14:sectionLst>
    </p:ext>
    <p:ext uri="{EFAFB233-063F-42B5-8137-9DF3F51BA10A}">
      <p15:sldGuideLst xmlns:p15="http://schemas.microsoft.com/office/powerpoint/2012/main">
        <p15:guide id="1" orient="horz" pos="459" userDrawn="1">
          <p15:clr>
            <a:srgbClr val="A4A3A4"/>
          </p15:clr>
        </p15:guide>
        <p15:guide id="2" pos="27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us Gerke" initials="M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E00"/>
    <a:srgbClr val="049472"/>
    <a:srgbClr val="005374"/>
    <a:srgbClr val="CC0099"/>
    <a:srgbClr val="33CC33"/>
    <a:srgbClr val="009900"/>
    <a:srgbClr val="FFCD00"/>
    <a:srgbClr val="7CCDE6"/>
    <a:srgbClr val="0080B4"/>
    <a:srgbClr val="C6E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61318" autoAdjust="0"/>
  </p:normalViewPr>
  <p:slideViewPr>
    <p:cSldViewPr>
      <p:cViewPr varScale="1">
        <p:scale>
          <a:sx n="71" d="100"/>
          <a:sy n="71" d="100"/>
        </p:scale>
        <p:origin x="1800" y="184"/>
      </p:cViewPr>
      <p:guideLst>
        <p:guide orient="horz" pos="459"/>
        <p:guide pos="272"/>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625" cy="34026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1696" y="0"/>
            <a:ext cx="4302625" cy="340265"/>
          </a:xfrm>
          <a:prstGeom prst="rect">
            <a:avLst/>
          </a:prstGeom>
        </p:spPr>
        <p:txBody>
          <a:bodyPr vert="horz" lIns="91440" tIns="45720" rIns="91440" bIns="45720" rtlCol="0"/>
          <a:lstStyle>
            <a:lvl1pPr algn="r">
              <a:defRPr sz="1200"/>
            </a:lvl1pPr>
          </a:lstStyle>
          <a:p>
            <a:fld id="{D3AD0860-42B8-4AF1-8A83-097607F22735}" type="datetimeFigureOut">
              <a:rPr lang="en-US" smtClean="0"/>
              <a:t>12/13/20</a:t>
            </a:fld>
            <a:endParaRPr lang="en-US"/>
          </a:p>
        </p:txBody>
      </p:sp>
      <p:sp>
        <p:nvSpPr>
          <p:cNvPr id="4" name="Footer Placeholder 3"/>
          <p:cNvSpPr>
            <a:spLocks noGrp="1"/>
          </p:cNvSpPr>
          <p:nvPr>
            <p:ph type="ftr" sz="quarter" idx="2"/>
          </p:nvPr>
        </p:nvSpPr>
        <p:spPr>
          <a:xfrm>
            <a:off x="0" y="6456324"/>
            <a:ext cx="4302625" cy="3402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1696" y="6456324"/>
            <a:ext cx="4302625" cy="340264"/>
          </a:xfrm>
          <a:prstGeom prst="rect">
            <a:avLst/>
          </a:prstGeom>
        </p:spPr>
        <p:txBody>
          <a:bodyPr vert="horz" lIns="91440" tIns="45720" rIns="91440" bIns="45720" rtlCol="0" anchor="b"/>
          <a:lstStyle>
            <a:lvl1pPr algn="r">
              <a:defRPr sz="1200"/>
            </a:lvl1pPr>
          </a:lstStyle>
          <a:p>
            <a:fld id="{B8003C74-EE0D-4366-9AF9-8F4659C4D947}" type="slidenum">
              <a:rPr lang="en-US" smtClean="0"/>
              <a:t>‹#›</a:t>
            </a:fld>
            <a:endParaRPr lang="en-US"/>
          </a:p>
        </p:txBody>
      </p:sp>
    </p:spTree>
    <p:extLst>
      <p:ext uri="{BB962C8B-B14F-4D97-AF65-F5344CB8AC3E}">
        <p14:creationId xmlns:p14="http://schemas.microsoft.com/office/powerpoint/2010/main" val="726014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4301839" cy="339515"/>
          </a:xfrm>
          <a:prstGeom prst="rect">
            <a:avLst/>
          </a:prstGeom>
          <a:noFill/>
          <a:ln w="9525">
            <a:noFill/>
            <a:miter lim="800000"/>
            <a:headEnd/>
            <a:tailEnd/>
          </a:ln>
          <a:effectLst/>
        </p:spPr>
        <p:txBody>
          <a:bodyPr vert="horz" wrap="square" lIns="95562" tIns="47781" rIns="95562" bIns="47781" numCol="1" anchor="t" anchorCtr="0" compatLnSpc="1">
            <a:prstTxWarp prst="textNoShape">
              <a:avLst/>
            </a:prstTxWarp>
          </a:bodyPr>
          <a:lstStyle>
            <a:lvl1pPr defTabSz="955731">
              <a:defRPr sz="1300"/>
            </a:lvl1pPr>
          </a:lstStyle>
          <a:p>
            <a:endParaRPr lang="de-DE"/>
          </a:p>
        </p:txBody>
      </p:sp>
      <p:sp>
        <p:nvSpPr>
          <p:cNvPr id="19459" name="Rectangle 3"/>
          <p:cNvSpPr>
            <a:spLocks noGrp="1" noChangeArrowheads="1"/>
          </p:cNvSpPr>
          <p:nvPr>
            <p:ph type="dt" idx="1"/>
          </p:nvPr>
        </p:nvSpPr>
        <p:spPr bwMode="auto">
          <a:xfrm>
            <a:off x="5622581" y="0"/>
            <a:ext cx="4301839" cy="339515"/>
          </a:xfrm>
          <a:prstGeom prst="rect">
            <a:avLst/>
          </a:prstGeom>
          <a:noFill/>
          <a:ln w="9525">
            <a:noFill/>
            <a:miter lim="800000"/>
            <a:headEnd/>
            <a:tailEnd/>
          </a:ln>
          <a:effectLst/>
        </p:spPr>
        <p:txBody>
          <a:bodyPr vert="horz" wrap="square" lIns="95562" tIns="47781" rIns="95562" bIns="47781" numCol="1" anchor="t" anchorCtr="0" compatLnSpc="1">
            <a:prstTxWarp prst="textNoShape">
              <a:avLst/>
            </a:prstTxWarp>
          </a:bodyPr>
          <a:lstStyle>
            <a:lvl1pPr algn="r" defTabSz="955731">
              <a:defRPr sz="1300"/>
            </a:lvl1pPr>
          </a:lstStyle>
          <a:p>
            <a:endParaRPr lang="de-DE"/>
          </a:p>
        </p:txBody>
      </p:sp>
      <p:sp>
        <p:nvSpPr>
          <p:cNvPr id="19460" name="Rectangle 4"/>
          <p:cNvSpPr>
            <a:spLocks noGrp="1" noRot="1" noChangeAspect="1" noChangeArrowheads="1" noTextEdit="1"/>
          </p:cNvSpPr>
          <p:nvPr>
            <p:ph type="sldImg" idx="2"/>
          </p:nvPr>
        </p:nvSpPr>
        <p:spPr bwMode="auto">
          <a:xfrm>
            <a:off x="3263900" y="509588"/>
            <a:ext cx="3398838" cy="2549525"/>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992221" y="3228553"/>
            <a:ext cx="7942198" cy="3058795"/>
          </a:xfrm>
          <a:prstGeom prst="rect">
            <a:avLst/>
          </a:prstGeom>
          <a:noFill/>
          <a:ln w="9525">
            <a:noFill/>
            <a:miter lim="800000"/>
            <a:headEnd/>
            <a:tailEnd/>
          </a:ln>
          <a:effectLst/>
        </p:spPr>
        <p:txBody>
          <a:bodyPr vert="horz" wrap="square" lIns="95562" tIns="47781" rIns="95562" bIns="47781"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19462" name="Rectangle 6"/>
          <p:cNvSpPr>
            <a:spLocks noGrp="1" noChangeArrowheads="1"/>
          </p:cNvSpPr>
          <p:nvPr>
            <p:ph type="ftr" sz="quarter" idx="4"/>
          </p:nvPr>
        </p:nvSpPr>
        <p:spPr bwMode="auto">
          <a:xfrm>
            <a:off x="0" y="6457106"/>
            <a:ext cx="4301839" cy="339515"/>
          </a:xfrm>
          <a:prstGeom prst="rect">
            <a:avLst/>
          </a:prstGeom>
          <a:noFill/>
          <a:ln w="9525">
            <a:noFill/>
            <a:miter lim="800000"/>
            <a:headEnd/>
            <a:tailEnd/>
          </a:ln>
          <a:effectLst/>
        </p:spPr>
        <p:txBody>
          <a:bodyPr vert="horz" wrap="square" lIns="95562" tIns="47781" rIns="95562" bIns="47781" numCol="1" anchor="b" anchorCtr="0" compatLnSpc="1">
            <a:prstTxWarp prst="textNoShape">
              <a:avLst/>
            </a:prstTxWarp>
          </a:bodyPr>
          <a:lstStyle>
            <a:lvl1pPr defTabSz="955731">
              <a:defRPr sz="1300"/>
            </a:lvl1pPr>
          </a:lstStyle>
          <a:p>
            <a:endParaRPr lang="de-DE"/>
          </a:p>
        </p:txBody>
      </p:sp>
      <p:sp>
        <p:nvSpPr>
          <p:cNvPr id="19463" name="Rectangle 7"/>
          <p:cNvSpPr>
            <a:spLocks noGrp="1" noChangeArrowheads="1"/>
          </p:cNvSpPr>
          <p:nvPr>
            <p:ph type="sldNum" sz="quarter" idx="5"/>
          </p:nvPr>
        </p:nvSpPr>
        <p:spPr bwMode="auto">
          <a:xfrm>
            <a:off x="5622581" y="6457106"/>
            <a:ext cx="4301839" cy="339515"/>
          </a:xfrm>
          <a:prstGeom prst="rect">
            <a:avLst/>
          </a:prstGeom>
          <a:noFill/>
          <a:ln w="9525">
            <a:noFill/>
            <a:miter lim="800000"/>
            <a:headEnd/>
            <a:tailEnd/>
          </a:ln>
          <a:effectLst/>
        </p:spPr>
        <p:txBody>
          <a:bodyPr vert="horz" wrap="square" lIns="95562" tIns="47781" rIns="95562" bIns="47781" numCol="1" anchor="b" anchorCtr="0" compatLnSpc="1">
            <a:prstTxWarp prst="textNoShape">
              <a:avLst/>
            </a:prstTxWarp>
          </a:bodyPr>
          <a:lstStyle>
            <a:lvl1pPr algn="r" defTabSz="955731">
              <a:defRPr sz="1300"/>
            </a:lvl1pPr>
          </a:lstStyle>
          <a:p>
            <a:fld id="{E4AA6088-1FF0-4E53-845C-EFEDD1C948F8}" type="slidenum">
              <a:rPr lang="de-DE"/>
              <a:pPr/>
              <a:t>‹#›</a:t>
            </a:fld>
            <a:endParaRPr lang="de-DE"/>
          </a:p>
        </p:txBody>
      </p:sp>
    </p:spTree>
    <p:extLst>
      <p:ext uri="{BB962C8B-B14F-4D97-AF65-F5344CB8AC3E}">
        <p14:creationId xmlns:p14="http://schemas.microsoft.com/office/powerpoint/2010/main" val="47372502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1</a:t>
            </a:fld>
            <a:endParaRPr lang="de-DE"/>
          </a:p>
        </p:txBody>
      </p:sp>
    </p:spTree>
    <p:extLst>
      <p:ext uri="{BB962C8B-B14F-4D97-AF65-F5344CB8AC3E}">
        <p14:creationId xmlns:p14="http://schemas.microsoft.com/office/powerpoint/2010/main" val="1506609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Max line length: </a:t>
            </a:r>
            <a:r>
              <a:rPr lang="en-GB" sz="1200" b="0" i="0" u="none" strike="noStrike" kern="1200" dirty="0">
                <a:solidFill>
                  <a:schemeClr val="tx1"/>
                </a:solidFill>
                <a:effectLst/>
                <a:latin typeface="Arial" charset="0"/>
                <a:ea typeface="+mn-ea"/>
                <a:cs typeface="+mn-cs"/>
              </a:rPr>
              <a:t>this allows you to have multiple files open next to one another, while also avoiding line wrapping.</a:t>
            </a:r>
          </a:p>
          <a:p>
            <a:r>
              <a:rPr lang="en-GB" sz="1200" b="0" i="0" u="none" strike="noStrike" kern="1200" dirty="0">
                <a:solidFill>
                  <a:schemeClr val="tx1"/>
                </a:solidFill>
                <a:effectLst/>
                <a:latin typeface="Arial" charset="0"/>
                <a:ea typeface="+mn-ea"/>
                <a:cs typeface="+mn-cs"/>
              </a:rPr>
              <a:t>It is, however, no always possible to keep statements to 79 characters or less. For these cases, PEP 8 also outlines formatting rules for statements to run over several lines.</a:t>
            </a:r>
          </a:p>
          <a:p>
            <a:endParaRPr lang="en-GB" sz="1200" b="0" i="0" u="none" strike="noStrike" kern="1200" dirty="0">
              <a:solidFill>
                <a:schemeClr val="tx1"/>
              </a:solidFill>
              <a:effectLst/>
              <a:latin typeface="Arial" charset="0"/>
              <a:ea typeface="+mn-ea"/>
              <a:cs typeface="+mn-cs"/>
            </a:endParaRPr>
          </a:p>
          <a:p>
            <a:r>
              <a:rPr lang="en-GB" sz="1200" b="0" i="0" u="none" strike="noStrike" kern="1200" dirty="0">
                <a:solidFill>
                  <a:schemeClr val="tx1"/>
                </a:solidFill>
                <a:effectLst/>
                <a:latin typeface="Arial" charset="0"/>
                <a:ea typeface="+mn-ea"/>
                <a:cs typeface="+mn-cs"/>
              </a:rPr>
              <a:t>Implied Continuation: Python will assume line continuation if code is continued within parenthesis, </a:t>
            </a:r>
            <a:r>
              <a:rPr lang="en-GB" sz="1200" b="0" i="0" u="none" strike="noStrike" kern="1200" dirty="0" err="1">
                <a:solidFill>
                  <a:schemeClr val="tx1"/>
                </a:solidFill>
                <a:effectLst/>
                <a:latin typeface="Arial" charset="0"/>
                <a:ea typeface="+mn-ea"/>
                <a:cs typeface="+mn-cs"/>
              </a:rPr>
              <a:t>brakets</a:t>
            </a:r>
            <a:r>
              <a:rPr lang="en-GB" sz="1200" b="0" i="0" u="none" strike="noStrike" kern="1200" dirty="0">
                <a:solidFill>
                  <a:schemeClr val="tx1"/>
                </a:solidFill>
                <a:effectLst/>
                <a:latin typeface="Arial" charset="0"/>
                <a:ea typeface="+mn-ea"/>
                <a:cs typeface="+mn-cs"/>
              </a:rPr>
              <a:t> or braces.</a:t>
            </a:r>
          </a:p>
          <a:p>
            <a:endParaRPr lang="en-GB" sz="1200" b="0" i="0" u="none" strike="noStrike" kern="1200" dirty="0">
              <a:solidFill>
                <a:schemeClr val="tx1"/>
              </a:solidFill>
              <a:effectLst/>
              <a:latin typeface="Arial" charset="0"/>
              <a:ea typeface="+mn-ea"/>
              <a:cs typeface="+mn-cs"/>
            </a:endParaRPr>
          </a:p>
          <a:p>
            <a:r>
              <a:rPr lang="en-GB" sz="1200" b="0" i="0" u="none" strike="noStrike" kern="1200" dirty="0">
                <a:solidFill>
                  <a:schemeClr val="tx1"/>
                </a:solidFill>
                <a:effectLst/>
                <a:latin typeface="Arial" charset="0"/>
                <a:ea typeface="+mn-ea"/>
                <a:cs typeface="+mn-cs"/>
              </a:rPr>
              <a:t>If not possible then:</a:t>
            </a:r>
          </a:p>
          <a:p>
            <a:endParaRPr lang="en-GB" sz="1200" b="0" i="0" u="none" strike="noStrike" kern="1200" dirty="0">
              <a:solidFill>
                <a:schemeClr val="tx1"/>
              </a:solidFill>
              <a:effectLst/>
              <a:latin typeface="Arial" charset="0"/>
              <a:ea typeface="+mn-ea"/>
              <a:cs typeface="+mn-cs"/>
            </a:endParaRPr>
          </a:p>
          <a:p>
            <a:pPr marL="228600" marR="0" lvl="0" indent="-228600" algn="l" defTabSz="914400" rtl="0" eaLnBrk="1" fontAlgn="base" latinLnBrk="0" hangingPunct="1">
              <a:lnSpc>
                <a:spcPct val="100000"/>
              </a:lnSpc>
              <a:spcBef>
                <a:spcPct val="30000"/>
              </a:spcBef>
              <a:spcAft>
                <a:spcPct val="0"/>
              </a:spcAft>
              <a:buClrTx/>
              <a:buSzTx/>
              <a:buFontTx/>
              <a:buAutoNum type="arabicPeriod"/>
              <a:tabLst/>
              <a:defRPr/>
            </a:pPr>
            <a:r>
              <a:rPr lang="en-GB" sz="1200" b="0" i="0" u="none" strike="noStrike" kern="1200" dirty="0">
                <a:solidFill>
                  <a:schemeClr val="tx1"/>
                </a:solidFill>
                <a:effectLst/>
                <a:latin typeface="Arial" charset="0"/>
                <a:ea typeface="+mn-ea"/>
                <a:cs typeface="+mn-cs"/>
              </a:rPr>
              <a:t>Use backslashes to break lines</a:t>
            </a:r>
          </a:p>
          <a:p>
            <a:pPr marL="228600" marR="0" lvl="0" indent="-228600" algn="l" defTabSz="914400" rtl="0" eaLnBrk="1" fontAlgn="base" latinLnBrk="0" hangingPunct="1">
              <a:lnSpc>
                <a:spcPct val="100000"/>
              </a:lnSpc>
              <a:spcBef>
                <a:spcPct val="30000"/>
              </a:spcBef>
              <a:spcAft>
                <a:spcPct val="0"/>
              </a:spcAft>
              <a:buClrTx/>
              <a:buSzTx/>
              <a:buFontTx/>
              <a:buAutoNum type="arabicPeriod"/>
              <a:tabLst/>
              <a:defRPr/>
            </a:pPr>
            <a:r>
              <a:rPr lang="en-GB" sz="1200" b="0" i="0" u="none" strike="noStrike" kern="1200" dirty="0">
                <a:solidFill>
                  <a:schemeClr val="tx1"/>
                </a:solidFill>
                <a:effectLst/>
                <a:latin typeface="Arial" charset="0"/>
                <a:ea typeface="+mn-ea"/>
                <a:cs typeface="+mn-cs"/>
              </a:rPr>
              <a:t>Break lines before binary operators –&gt; This rule stems from mathematics as breaking lines before binary operators improves readability. Looking at the two examples below, it is immediately visible, at the first example, which variable is being added or subtracted. This is because the operator is right next to the variable being operated on. In the second example, however, it is not as easy to see. It must be said that code that </a:t>
            </a:r>
            <a:r>
              <a:rPr lang="en-GB" sz="1200" b="1" i="1" u="none" strike="noStrike" kern="1200" dirty="0">
                <a:solidFill>
                  <a:schemeClr val="tx1"/>
                </a:solidFill>
                <a:effectLst/>
                <a:latin typeface="Arial" charset="0"/>
                <a:ea typeface="+mn-ea"/>
                <a:cs typeface="+mn-cs"/>
              </a:rPr>
              <a:t>consistently</a:t>
            </a:r>
            <a:r>
              <a:rPr lang="en-GB" sz="1200" b="0" i="0" u="none" strike="noStrike" kern="1200" dirty="0">
                <a:solidFill>
                  <a:schemeClr val="tx1"/>
                </a:solidFill>
                <a:effectLst/>
                <a:latin typeface="Arial" charset="0"/>
                <a:ea typeface="+mn-ea"/>
                <a:cs typeface="+mn-cs"/>
              </a:rPr>
              <a:t> breaks after a binary operator is still PEP 8 compliant, as consistency is key in PEP 8.</a:t>
            </a:r>
          </a:p>
          <a:p>
            <a:endParaRPr lang="en-DE"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14</a:t>
            </a:fld>
            <a:endParaRPr lang="de-DE"/>
          </a:p>
        </p:txBody>
      </p:sp>
    </p:spTree>
    <p:extLst>
      <p:ext uri="{BB962C8B-B14F-4D97-AF65-F5344CB8AC3E}">
        <p14:creationId xmlns:p14="http://schemas.microsoft.com/office/powerpoint/2010/main" val="4207376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Arial" charset="0"/>
                <a:ea typeface="+mn-ea"/>
                <a:cs typeface="+mn-cs"/>
              </a:rPr>
              <a:t>Indentation is also known as leading whitespace and has a deciding role in Python. The indentation level of lines of code in Python determines how statements are grouped together.</a:t>
            </a:r>
          </a:p>
          <a:p>
            <a:endParaRPr lang="en-GB" sz="1200" b="0" i="0" u="none" strike="noStrike" kern="1200" dirty="0">
              <a:solidFill>
                <a:schemeClr val="tx1"/>
              </a:solidFill>
              <a:effectLst/>
              <a:latin typeface="Arial" charset="0"/>
              <a:ea typeface="+mn-ea"/>
              <a:cs typeface="+mn-cs"/>
            </a:endParaRPr>
          </a:p>
          <a:p>
            <a:r>
              <a:rPr lang="en-GB" sz="1200" b="0" i="0" u="none" strike="noStrike" kern="1200" dirty="0">
                <a:solidFill>
                  <a:schemeClr val="tx1"/>
                </a:solidFill>
                <a:effectLst/>
                <a:latin typeface="Arial" charset="0"/>
                <a:ea typeface="+mn-ea"/>
                <a:cs typeface="+mn-cs"/>
              </a:rPr>
              <a:t>As mentioned above, spaces are the preferred indentation method. Therefore, tabs should be used solely to remain consistent with code that is already indented with tabs. </a:t>
            </a:r>
          </a:p>
          <a:p>
            <a:r>
              <a:rPr lang="en-GB" sz="1200" b="0" i="0" u="none" strike="noStrike" kern="1200" dirty="0">
                <a:solidFill>
                  <a:schemeClr val="tx1"/>
                </a:solidFill>
                <a:effectLst/>
                <a:latin typeface="Arial" charset="0"/>
                <a:ea typeface="+mn-ea"/>
                <a:cs typeface="+mn-cs"/>
              </a:rPr>
              <a:t>It is possible, however, to adjust the settings of the text editor in order to output 4 spaces instead of a tab character, when pressing the 'Tab' key. In </a:t>
            </a:r>
            <a:r>
              <a:rPr lang="en-GB" sz="1200" b="0" i="0" u="none" strike="noStrike" kern="1200" dirty="0" err="1">
                <a:solidFill>
                  <a:schemeClr val="tx1"/>
                </a:solidFill>
                <a:effectLst/>
                <a:latin typeface="Arial" charset="0"/>
                <a:ea typeface="+mn-ea"/>
                <a:cs typeface="+mn-cs"/>
              </a:rPr>
              <a:t>Jupyter</a:t>
            </a:r>
            <a:r>
              <a:rPr lang="en-GB" sz="1200" b="0" i="0" u="none" strike="noStrike" kern="1200" dirty="0">
                <a:solidFill>
                  <a:schemeClr val="tx1"/>
                </a:solidFill>
                <a:effectLst/>
                <a:latin typeface="Arial" charset="0"/>
                <a:ea typeface="+mn-ea"/>
                <a:cs typeface="+mn-cs"/>
              </a:rPr>
              <a:t> Notebook, this is the default indentation setting</a:t>
            </a:r>
          </a:p>
          <a:p>
            <a:endParaRPr lang="en-GB" sz="1200" b="0" i="0" u="none" strike="noStrike" kern="1200" dirty="0">
              <a:solidFill>
                <a:schemeClr val="tx1"/>
              </a:solidFill>
              <a:effectLst/>
              <a:latin typeface="Arial" charset="0"/>
              <a:ea typeface="+mn-ea"/>
              <a:cs typeface="+mn-cs"/>
            </a:endParaRPr>
          </a:p>
          <a:p>
            <a:endParaRPr lang="en-GB" sz="1200" b="0" i="0" u="none" strike="noStrike" kern="1200" dirty="0">
              <a:solidFill>
                <a:schemeClr val="tx1"/>
              </a:solidFill>
              <a:effectLst/>
              <a:latin typeface="Arial" charset="0"/>
              <a:ea typeface="+mn-ea"/>
              <a:cs typeface="+mn-cs"/>
            </a:endParaRPr>
          </a:p>
          <a:p>
            <a:endParaRPr lang="en-DE"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15</a:t>
            </a:fld>
            <a:endParaRPr lang="de-DE"/>
          </a:p>
        </p:txBody>
      </p:sp>
    </p:spTree>
    <p:extLst>
      <p:ext uri="{BB962C8B-B14F-4D97-AF65-F5344CB8AC3E}">
        <p14:creationId xmlns:p14="http://schemas.microsoft.com/office/powerpoint/2010/main" val="1178614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Arial" charset="0"/>
                <a:ea typeface="+mn-ea"/>
                <a:cs typeface="+mn-cs"/>
              </a:rPr>
              <a:t>When trying to keep lines of code under 79 characters, it is oftentimes useful to use indentation in order to improve readability. This allows the reader to distinguish between two lines of code and a single line of code that spans two lines. PEP 8 provides two possible methods of indentation:</a:t>
            </a:r>
          </a:p>
          <a:p>
            <a:endParaRPr lang="en-GB" sz="1200" b="0" i="0" u="none" strike="noStrike" kern="1200" dirty="0">
              <a:solidFill>
                <a:schemeClr val="tx1"/>
              </a:solidFill>
              <a:effectLst/>
              <a:latin typeface="Arial" charset="0"/>
              <a:ea typeface="+mn-ea"/>
              <a:cs typeface="+mn-cs"/>
            </a:endParaRPr>
          </a:p>
          <a:p>
            <a:pPr marL="228600" indent="-228600">
              <a:buAutoNum type="arabicPeriod"/>
            </a:pPr>
            <a:r>
              <a:rPr lang="en-GB" sz="1200" b="0" i="0" u="none" strike="noStrike" kern="1200" dirty="0">
                <a:solidFill>
                  <a:schemeClr val="tx1"/>
                </a:solidFill>
                <a:effectLst/>
                <a:latin typeface="Arial" charset="0"/>
                <a:ea typeface="+mn-ea"/>
                <a:cs typeface="+mn-cs"/>
              </a:rPr>
              <a:t>Align indented block with opening delimiter</a:t>
            </a:r>
            <a:r>
              <a:rPr lang="en-DE" sz="1200" b="0" i="0" u="none" strike="noStrike" kern="1200" dirty="0">
                <a:solidFill>
                  <a:schemeClr val="tx1"/>
                </a:solidFill>
                <a:effectLst/>
                <a:latin typeface="Arial" charset="0"/>
                <a:ea typeface="+mn-ea"/>
                <a:cs typeface="+mn-cs"/>
              </a:rPr>
              <a:t> -&gt; </a:t>
            </a:r>
            <a:r>
              <a:rPr lang="en-GB" sz="1200" b="0" i="0" u="none" strike="noStrike" kern="1200" dirty="0">
                <a:solidFill>
                  <a:schemeClr val="tx1"/>
                </a:solidFill>
                <a:effectLst/>
                <a:latin typeface="Arial" charset="0"/>
                <a:ea typeface="+mn-ea"/>
                <a:cs typeface="+mn-cs"/>
              </a:rPr>
              <a:t>However, sometimes only four spaces are necessary to align with the opening </a:t>
            </a:r>
            <a:r>
              <a:rPr lang="en-GB" sz="1200" b="0" i="0" u="none" strike="noStrike" kern="1200" dirty="0" err="1">
                <a:solidFill>
                  <a:schemeClr val="tx1"/>
                </a:solidFill>
                <a:effectLst/>
                <a:latin typeface="Arial" charset="0"/>
                <a:ea typeface="+mn-ea"/>
                <a:cs typeface="+mn-cs"/>
              </a:rPr>
              <a:t>delimeter</a:t>
            </a:r>
            <a:r>
              <a:rPr lang="en-GB" sz="1200" b="0" i="0" u="none" strike="noStrike" kern="1200" dirty="0">
                <a:solidFill>
                  <a:schemeClr val="tx1"/>
                </a:solidFill>
                <a:effectLst/>
                <a:latin typeface="Arial" charset="0"/>
                <a:ea typeface="+mn-ea"/>
                <a:cs typeface="+mn-cs"/>
              </a:rPr>
              <a:t>. This will oftentimes occur in 'if' statements that span multiple lines. In this case, it can be difficult to distinguish the nested code block from the 'if' statement. If that’s the case then either add a comment after the final condition or add an extra indentation.</a:t>
            </a:r>
          </a:p>
          <a:p>
            <a:pPr marL="228600" indent="-228600">
              <a:buAutoNum type="arabicPeriod"/>
            </a:pPr>
            <a:endParaRPr lang="en-GB" sz="1200" b="0" i="0" u="none" strike="noStrike" kern="1200" dirty="0">
              <a:solidFill>
                <a:schemeClr val="tx1"/>
              </a:solidFill>
              <a:effectLst/>
              <a:latin typeface="Arial" charset="0"/>
              <a:ea typeface="+mn-ea"/>
              <a:cs typeface="+mn-cs"/>
            </a:endParaRPr>
          </a:p>
          <a:p>
            <a:pPr marL="228600" indent="-228600">
              <a:buAutoNum type="arabicPeriod"/>
            </a:pPr>
            <a:r>
              <a:rPr lang="en-GB" sz="1200" b="0" i="0" u="none" strike="noStrike" kern="1200" dirty="0">
                <a:solidFill>
                  <a:schemeClr val="tx1"/>
                </a:solidFill>
                <a:effectLst/>
                <a:latin typeface="Arial" charset="0"/>
                <a:ea typeface="+mn-ea"/>
                <a:cs typeface="+mn-cs"/>
              </a:rPr>
              <a:t>Hanging indent: This means that every line apart from the first in a paragraph or statement is indented. It is important, however, that there aren't any arguments on the first line</a:t>
            </a:r>
          </a:p>
          <a:p>
            <a:pPr marL="228600" indent="-228600">
              <a:buAutoNum type="arabicPeriod"/>
            </a:pPr>
            <a:r>
              <a:rPr lang="en-GB" sz="1200" b="0" i="0" u="none" strike="noStrike" kern="1200" dirty="0">
                <a:solidFill>
                  <a:schemeClr val="tx1"/>
                </a:solidFill>
                <a:effectLst/>
                <a:latin typeface="Arial" charset="0"/>
                <a:ea typeface="+mn-ea"/>
                <a:cs typeface="+mn-cs"/>
              </a:rPr>
              <a:t>Either line up closing brace with the first non-whitespace character of the previous line or line up the closing brace with the first character of the line that starts the construct.</a:t>
            </a:r>
          </a:p>
        </p:txBody>
      </p:sp>
      <p:sp>
        <p:nvSpPr>
          <p:cNvPr id="4" name="Slide Number Placeholder 3"/>
          <p:cNvSpPr>
            <a:spLocks noGrp="1"/>
          </p:cNvSpPr>
          <p:nvPr>
            <p:ph type="sldNum" sz="quarter" idx="5"/>
          </p:nvPr>
        </p:nvSpPr>
        <p:spPr/>
        <p:txBody>
          <a:bodyPr/>
          <a:lstStyle/>
          <a:p>
            <a:fld id="{E4AA6088-1FF0-4E53-845C-EFEDD1C948F8}" type="slidenum">
              <a:rPr lang="de-DE" smtClean="0"/>
              <a:pPr/>
              <a:t>16</a:t>
            </a:fld>
            <a:endParaRPr lang="de-DE"/>
          </a:p>
        </p:txBody>
      </p:sp>
    </p:spTree>
    <p:extLst>
      <p:ext uri="{BB962C8B-B14F-4D97-AF65-F5344CB8AC3E}">
        <p14:creationId xmlns:p14="http://schemas.microsoft.com/office/powerpoint/2010/main" val="3122726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Arial" charset="0"/>
                <a:ea typeface="+mn-ea"/>
                <a:cs typeface="+mn-cs"/>
              </a:rPr>
              <a:t>Comments should be used to document code as it is written, in order to ensure that the code is understandable. PEP 8 provides guidelines that should be adhered to while adding comments:</a:t>
            </a:r>
          </a:p>
          <a:p>
            <a:endParaRPr lang="en-GB" sz="1200" b="0" i="0" u="none" strike="noStrike" kern="1200" dirty="0">
              <a:solidFill>
                <a:schemeClr val="tx1"/>
              </a:solidFill>
              <a:effectLst/>
              <a:latin typeface="Arial" charset="0"/>
              <a:ea typeface="+mn-ea"/>
              <a:cs typeface="+mn-cs"/>
            </a:endParaRPr>
          </a:p>
          <a:p>
            <a:r>
              <a:rPr lang="en-GB" sz="1200" b="0" i="0" u="none" strike="noStrike" kern="1200" dirty="0">
                <a:solidFill>
                  <a:schemeClr val="tx1"/>
                </a:solidFill>
                <a:effectLst/>
                <a:latin typeface="Arial" charset="0"/>
                <a:ea typeface="+mn-ea"/>
                <a:cs typeface="+mn-cs"/>
              </a:rPr>
              <a:t>It is also important to mention that coders from non-English speaking countries must still write their comments in English, unless it is very unlikely that the code will never be read by people who do not speak the specific language.</a:t>
            </a:r>
          </a:p>
          <a:p>
            <a:endParaRPr lang="en-GB" sz="1200" b="0" i="0" u="none" strike="noStrike" kern="1200" dirty="0">
              <a:solidFill>
                <a:schemeClr val="tx1"/>
              </a:solidFill>
              <a:effectLst/>
              <a:latin typeface="Arial" charset="0"/>
              <a:ea typeface="+mn-ea"/>
              <a:cs typeface="+mn-cs"/>
            </a:endParaRPr>
          </a:p>
          <a:p>
            <a:endParaRPr lang="en-DE"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17</a:t>
            </a:fld>
            <a:endParaRPr lang="de-DE"/>
          </a:p>
        </p:txBody>
      </p:sp>
    </p:spTree>
    <p:extLst>
      <p:ext uri="{BB962C8B-B14F-4D97-AF65-F5344CB8AC3E}">
        <p14:creationId xmlns:p14="http://schemas.microsoft.com/office/powerpoint/2010/main" val="2330065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u="none" strike="noStrike" kern="1200" dirty="0">
              <a:solidFill>
                <a:schemeClr val="tx1"/>
              </a:solidFill>
              <a:effectLst/>
              <a:latin typeface="Arial" charset="0"/>
              <a:ea typeface="+mn-ea"/>
              <a:cs typeface="+mn-cs"/>
            </a:endParaRPr>
          </a:p>
          <a:p>
            <a:endParaRPr lang="en-GB" sz="1200" b="0" i="0" u="none" strike="noStrike" kern="1200" dirty="0">
              <a:solidFill>
                <a:schemeClr val="tx1"/>
              </a:solidFill>
              <a:effectLst/>
              <a:latin typeface="Arial" charset="0"/>
              <a:ea typeface="+mn-ea"/>
              <a:cs typeface="+mn-cs"/>
            </a:endParaRPr>
          </a:p>
          <a:p>
            <a:endParaRPr lang="en-DE"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18</a:t>
            </a:fld>
            <a:endParaRPr lang="de-DE"/>
          </a:p>
        </p:txBody>
      </p:sp>
    </p:spTree>
    <p:extLst>
      <p:ext uri="{BB962C8B-B14F-4D97-AF65-F5344CB8AC3E}">
        <p14:creationId xmlns:p14="http://schemas.microsoft.com/office/powerpoint/2010/main" val="177230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u="none" strike="noStrike" kern="1200" dirty="0">
              <a:solidFill>
                <a:schemeClr val="tx1"/>
              </a:solidFill>
              <a:effectLst/>
              <a:latin typeface="Arial" charset="0"/>
              <a:ea typeface="+mn-ea"/>
              <a:cs typeface="+mn-cs"/>
            </a:endParaRPr>
          </a:p>
          <a:p>
            <a:r>
              <a:rPr lang="en-GB" sz="1200" b="0" i="0" u="none" strike="noStrike" kern="1200" dirty="0">
                <a:solidFill>
                  <a:schemeClr val="tx1"/>
                </a:solidFill>
                <a:effectLst/>
                <a:latin typeface="Arial" charset="0"/>
                <a:ea typeface="+mn-ea"/>
                <a:cs typeface="+mn-cs"/>
              </a:rPr>
              <a:t>Whitespace can be very helpful when used properly. If there is not enough, the code can be difficult to read, whereas if there is too much, it can be difficult to visually combine related terms in a statement.</a:t>
            </a:r>
          </a:p>
          <a:p>
            <a:endParaRPr lang="en-GB" sz="1200" b="0" i="0" u="none" strike="noStrike" kern="1200" dirty="0">
              <a:solidFill>
                <a:schemeClr val="tx1"/>
              </a:solidFill>
              <a:effectLst/>
              <a:latin typeface="Arial" charset="0"/>
              <a:ea typeface="+mn-ea"/>
              <a:cs typeface="+mn-cs"/>
            </a:endParaRPr>
          </a:p>
          <a:p>
            <a:r>
              <a:rPr lang="en-GB" sz="1200" b="0" i="0" u="none" strike="noStrike" kern="1200" dirty="0">
                <a:solidFill>
                  <a:schemeClr val="tx1"/>
                </a:solidFill>
                <a:effectLst/>
                <a:latin typeface="Arial" charset="0"/>
                <a:ea typeface="+mn-ea"/>
                <a:cs typeface="+mn-cs"/>
              </a:rPr>
              <a:t>However, = should not be surrounded with whitespace when it is used to assign a default value to a function argument.</a:t>
            </a:r>
          </a:p>
          <a:p>
            <a:endParaRPr lang="en-GB" sz="1200" b="0" i="0" u="none" strike="noStrike" kern="1200" dirty="0">
              <a:solidFill>
                <a:schemeClr val="tx1"/>
              </a:solidFill>
              <a:effectLst/>
              <a:latin typeface="Arial" charset="0"/>
              <a:ea typeface="+mn-ea"/>
              <a:cs typeface="+mn-cs"/>
            </a:endParaRPr>
          </a:p>
          <a:p>
            <a:r>
              <a:rPr lang="en-GB" dirty="0"/>
              <a:t>In slices, colons act as binary operators. Therefore, the same rules apply and there should be the same amount of whitespace on both sides. </a:t>
            </a:r>
            <a:endParaRPr lang="en-DE"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19</a:t>
            </a:fld>
            <a:endParaRPr lang="de-DE"/>
          </a:p>
        </p:txBody>
      </p:sp>
    </p:spTree>
    <p:extLst>
      <p:ext uri="{BB962C8B-B14F-4D97-AF65-F5344CB8AC3E}">
        <p14:creationId xmlns:p14="http://schemas.microsoft.com/office/powerpoint/2010/main" val="3220997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Arial" charset="0"/>
                <a:ea typeface="+mn-ea"/>
                <a:cs typeface="+mn-cs"/>
              </a:rPr>
              <a:t>In some cases, adding whitespace can make code difficult to read. Therefore, PEP 8 outlines very clear </a:t>
            </a:r>
            <a:r>
              <a:rPr lang="en-GB" sz="1200" b="0" i="0" u="none" strike="noStrike" kern="1200" dirty="0" err="1">
                <a:solidFill>
                  <a:schemeClr val="tx1"/>
                </a:solidFill>
                <a:effectLst/>
                <a:latin typeface="Arial" charset="0"/>
                <a:ea typeface="+mn-ea"/>
                <a:cs typeface="+mn-cs"/>
              </a:rPr>
              <a:t>exmaples</a:t>
            </a:r>
            <a:r>
              <a:rPr lang="en-GB" sz="1200" b="0" i="0" u="none" strike="noStrike" kern="1200" dirty="0">
                <a:solidFill>
                  <a:schemeClr val="tx1"/>
                </a:solidFill>
                <a:effectLst/>
                <a:latin typeface="Arial" charset="0"/>
                <a:ea typeface="+mn-ea"/>
                <a:cs typeface="+mn-cs"/>
              </a:rPr>
              <a:t> where whitespace is inappropriate.</a:t>
            </a:r>
          </a:p>
          <a:p>
            <a:endParaRPr lang="en-GB" sz="1200" b="0" i="0" u="none" strike="noStrike" kern="1200" dirty="0">
              <a:solidFill>
                <a:schemeClr val="tx1"/>
              </a:solidFill>
              <a:effectLst/>
              <a:latin typeface="Arial" charset="0"/>
              <a:ea typeface="+mn-ea"/>
              <a:cs typeface="+mn-cs"/>
            </a:endParaRPr>
          </a:p>
          <a:p>
            <a:r>
              <a:rPr lang="en-GB" sz="1200" b="0" i="0" u="none" strike="noStrike" kern="1200" dirty="0">
                <a:solidFill>
                  <a:schemeClr val="tx1"/>
                </a:solidFill>
                <a:effectLst/>
                <a:latin typeface="Arial" charset="0"/>
                <a:ea typeface="+mn-ea"/>
                <a:cs typeface="+mn-cs"/>
              </a:rPr>
              <a:t>However, it must be said that the most important place to avoid whitespace is at the end of a line as, known as trailing whitespace. It is invisible and can produce errors that are difficult to trace.</a:t>
            </a:r>
          </a:p>
          <a:p>
            <a:endParaRPr lang="en-GB" sz="1200" b="0" i="0" u="none" strike="noStrike"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5"/>
          </p:nvPr>
        </p:nvSpPr>
        <p:spPr/>
        <p:txBody>
          <a:bodyPr/>
          <a:lstStyle/>
          <a:p>
            <a:fld id="{E4AA6088-1FF0-4E53-845C-EFEDD1C948F8}" type="slidenum">
              <a:rPr lang="de-DE" smtClean="0"/>
              <a:pPr/>
              <a:t>20</a:t>
            </a:fld>
            <a:endParaRPr lang="de-DE"/>
          </a:p>
        </p:txBody>
      </p:sp>
    </p:spTree>
    <p:extLst>
      <p:ext uri="{BB962C8B-B14F-4D97-AF65-F5344CB8AC3E}">
        <p14:creationId xmlns:p14="http://schemas.microsoft.com/office/powerpoint/2010/main" val="3936534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Arial" charset="0"/>
                <a:ea typeface="+mn-ea"/>
                <a:cs typeface="+mn-cs"/>
              </a:rPr>
              <a:t>A style guide is about consistency. However, in certain situations it can be important to be inconsistent as sometimes style guide recommendations aren't applicable.</a:t>
            </a:r>
            <a:endParaRPr lang="en-DE"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22</a:t>
            </a:fld>
            <a:endParaRPr lang="de-DE"/>
          </a:p>
        </p:txBody>
      </p:sp>
    </p:spTree>
    <p:extLst>
      <p:ext uri="{BB962C8B-B14F-4D97-AF65-F5344CB8AC3E}">
        <p14:creationId xmlns:p14="http://schemas.microsoft.com/office/powerpoint/2010/main" val="767504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24</a:t>
            </a:fld>
            <a:endParaRPr lang="de-DE"/>
          </a:p>
        </p:txBody>
      </p:sp>
    </p:spTree>
    <p:extLst>
      <p:ext uri="{BB962C8B-B14F-4D97-AF65-F5344CB8AC3E}">
        <p14:creationId xmlns:p14="http://schemas.microsoft.com/office/powerpoint/2010/main" val="9386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Arial" charset="0"/>
                <a:ea typeface="+mn-ea"/>
                <a:cs typeface="+mn-cs"/>
              </a:rPr>
              <a:t>However, some rules entailed in PEP 8 cannot be expressed with a simple algorithm while other rules are only recommendations.</a:t>
            </a:r>
            <a:endParaRPr lang="en-DE"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25</a:t>
            </a:fld>
            <a:endParaRPr lang="de-DE"/>
          </a:p>
        </p:txBody>
      </p:sp>
    </p:spTree>
    <p:extLst>
      <p:ext uri="{BB962C8B-B14F-4D97-AF65-F5344CB8AC3E}">
        <p14:creationId xmlns:p14="http://schemas.microsoft.com/office/powerpoint/2010/main" val="56150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Arial" charset="0"/>
                <a:ea typeface="+mn-ea"/>
                <a:cs typeface="+mn-cs"/>
              </a:rPr>
              <a:t>As you noticed, Python forces us to indent our code when writing for loops and conditional statements. Without the indentation, the code won’t work at all, or then it will not work as you would want it to work.</a:t>
            </a:r>
          </a:p>
          <a:p>
            <a:endParaRPr lang="en-GB" sz="1200" b="0" i="0" u="none" strike="noStrike" kern="1200" dirty="0">
              <a:solidFill>
                <a:schemeClr val="tx1"/>
              </a:solidFill>
              <a:effectLst/>
              <a:latin typeface="Arial" charset="0"/>
              <a:ea typeface="+mn-ea"/>
              <a:cs typeface="+mn-cs"/>
            </a:endParaRPr>
          </a:p>
          <a:p>
            <a:r>
              <a:rPr lang="en-GB" sz="1200" b="0" i="0" u="none" strike="noStrike" kern="1200" dirty="0">
                <a:solidFill>
                  <a:schemeClr val="tx1"/>
                </a:solidFill>
                <a:effectLst/>
                <a:latin typeface="Arial" charset="0"/>
                <a:ea typeface="+mn-ea"/>
                <a:cs typeface="+mn-cs"/>
              </a:rPr>
              <a:t>However, there are many cases in which you are able to write code that runs without errors, but you (or others!) might have a hard time reading it and understanding what the code actually does. </a:t>
            </a:r>
          </a:p>
          <a:p>
            <a:endParaRPr lang="en-GB" sz="1200" b="0" i="0" u="none" strike="noStrike" kern="1200" dirty="0">
              <a:solidFill>
                <a:schemeClr val="tx1"/>
              </a:solidFill>
              <a:effectLst/>
              <a:latin typeface="Arial" charset="0"/>
              <a:ea typeface="+mn-ea"/>
              <a:cs typeface="+mn-cs"/>
            </a:endParaRPr>
          </a:p>
          <a:p>
            <a:r>
              <a:rPr lang="en-GB" sz="1200" b="0" i="0" u="none" strike="noStrike" kern="1200" dirty="0">
                <a:solidFill>
                  <a:schemeClr val="tx1"/>
                </a:solidFill>
                <a:effectLst/>
                <a:latin typeface="Arial" charset="0"/>
                <a:ea typeface="+mn-ea"/>
                <a:cs typeface="+mn-cs"/>
              </a:rPr>
              <a:t>Coding conventions = are a set of generally agreed ways of writing programming code in a specific programming language. And they help programmers write code that is consistent and easy to read. </a:t>
            </a:r>
          </a:p>
          <a:p>
            <a:endParaRPr lang="en-GB" sz="1200" b="0" i="0" u="none" strike="noStrike" kern="1200" dirty="0">
              <a:solidFill>
                <a:schemeClr val="tx1"/>
              </a:solidFill>
              <a:effectLst/>
              <a:latin typeface="Arial" charset="0"/>
              <a:ea typeface="+mn-ea"/>
              <a:cs typeface="+mn-cs"/>
            </a:endParaRPr>
          </a:p>
          <a:p>
            <a:br>
              <a:rPr lang="en-GB" dirty="0"/>
            </a:br>
            <a:endParaRPr lang="en-DE"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4</a:t>
            </a:fld>
            <a:endParaRPr lang="de-DE"/>
          </a:p>
        </p:txBody>
      </p:sp>
    </p:spTree>
    <p:extLst>
      <p:ext uri="{BB962C8B-B14F-4D97-AF65-F5344CB8AC3E}">
        <p14:creationId xmlns:p14="http://schemas.microsoft.com/office/powerpoint/2010/main" val="1046175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26</a:t>
            </a:fld>
            <a:endParaRPr lang="de-DE"/>
          </a:p>
        </p:txBody>
      </p:sp>
    </p:spTree>
    <p:extLst>
      <p:ext uri="{BB962C8B-B14F-4D97-AF65-F5344CB8AC3E}">
        <p14:creationId xmlns:p14="http://schemas.microsoft.com/office/powerpoint/2010/main" val="749657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err="1">
                <a:solidFill>
                  <a:schemeClr val="tx1"/>
                </a:solidFill>
                <a:effectLst/>
                <a:latin typeface="Arial" charset="0"/>
                <a:ea typeface="+mn-ea"/>
                <a:cs typeface="+mn-cs"/>
              </a:rPr>
              <a:t>ylint</a:t>
            </a:r>
            <a:r>
              <a:rPr lang="en-GB" sz="1200" b="0" i="0" u="none" strike="noStrike" kern="1200" dirty="0">
                <a:solidFill>
                  <a:schemeClr val="tx1"/>
                </a:solidFill>
                <a:effectLst/>
                <a:latin typeface="Arial" charset="0"/>
                <a:ea typeface="+mn-ea"/>
                <a:cs typeface="+mn-cs"/>
              </a:rPr>
              <a:t> is a static code checker, meaning it can analyse code without actually running it, unlike </a:t>
            </a:r>
            <a:r>
              <a:rPr lang="en-GB" sz="1200" b="0" i="0" u="none" strike="noStrike" kern="1200" dirty="0" err="1">
                <a:solidFill>
                  <a:schemeClr val="tx1"/>
                </a:solidFill>
                <a:effectLst/>
                <a:latin typeface="Arial" charset="0"/>
                <a:ea typeface="+mn-ea"/>
                <a:cs typeface="+mn-cs"/>
              </a:rPr>
              <a:t>pycodestyle</a:t>
            </a:r>
            <a:r>
              <a:rPr lang="en-GB" sz="1200" b="0" i="0" u="none" strike="noStrike" kern="1200" dirty="0">
                <a:solidFill>
                  <a:schemeClr val="tx1"/>
                </a:solidFill>
                <a:effectLst/>
                <a:latin typeface="Arial" charset="0"/>
                <a:ea typeface="+mn-ea"/>
                <a:cs typeface="+mn-cs"/>
              </a:rPr>
              <a:t>. </a:t>
            </a:r>
            <a:r>
              <a:rPr lang="en-GB" sz="1200" b="0" i="0" u="none" strike="noStrike" kern="1200" dirty="0" err="1">
                <a:solidFill>
                  <a:schemeClr val="tx1"/>
                </a:solidFill>
                <a:effectLst/>
                <a:latin typeface="Arial" charset="0"/>
                <a:ea typeface="+mn-ea"/>
                <a:cs typeface="+mn-cs"/>
              </a:rPr>
              <a:t>Pylint</a:t>
            </a:r>
            <a:r>
              <a:rPr lang="en-GB" sz="1200" b="0" i="0" u="none" strike="noStrike" kern="1200" dirty="0">
                <a:solidFill>
                  <a:schemeClr val="tx1"/>
                </a:solidFill>
                <a:effectLst/>
                <a:latin typeface="Arial" charset="0"/>
                <a:ea typeface="+mn-ea"/>
                <a:cs typeface="+mn-cs"/>
              </a:rPr>
              <a:t> checks for errors and tries to enforce a coding standard and style. It is the most commonly used tool for linting in python.</a:t>
            </a:r>
          </a:p>
          <a:p>
            <a:endParaRPr lang="en-GB" sz="1200" b="0" i="0" u="none" strike="noStrike" kern="1200" dirty="0">
              <a:solidFill>
                <a:schemeClr val="tx1"/>
              </a:solidFill>
              <a:effectLst/>
              <a:latin typeface="Arial" charset="0"/>
              <a:ea typeface="+mn-ea"/>
              <a:cs typeface="+mn-cs"/>
            </a:endParaRPr>
          </a:p>
          <a:p>
            <a:r>
              <a:rPr lang="en-GB" sz="1200" b="0" i="0" u="none" strike="noStrike" kern="1200" dirty="0">
                <a:solidFill>
                  <a:schemeClr val="tx1"/>
                </a:solidFill>
                <a:effectLst/>
                <a:latin typeface="Arial" charset="0"/>
                <a:ea typeface="+mn-ea"/>
                <a:cs typeface="+mn-cs"/>
              </a:rPr>
              <a:t>It includes the following features:</a:t>
            </a:r>
          </a:p>
          <a:p>
            <a:endParaRPr lang="en-GB" sz="1200" b="0" i="0" u="none" strike="noStrike" kern="1200" dirty="0">
              <a:solidFill>
                <a:schemeClr val="tx1"/>
              </a:solidFill>
              <a:effectLst/>
              <a:latin typeface="Arial" charset="0"/>
              <a:ea typeface="+mn-ea"/>
              <a:cs typeface="+mn-cs"/>
            </a:endParaRPr>
          </a:p>
          <a:p>
            <a:r>
              <a:rPr lang="en-GB" sz="1200" b="0" i="0" u="none" strike="noStrike" kern="1200" dirty="0">
                <a:solidFill>
                  <a:schemeClr val="tx1"/>
                </a:solidFill>
                <a:effectLst/>
                <a:latin typeface="Arial" charset="0"/>
                <a:ea typeface="+mn-ea"/>
                <a:cs typeface="+mn-cs"/>
              </a:rPr>
              <a:t>Checking the length of each line</a:t>
            </a:r>
          </a:p>
          <a:p>
            <a:r>
              <a:rPr lang="en-GB" sz="1200" b="0" i="0" u="none" strike="noStrike" kern="1200" dirty="0">
                <a:solidFill>
                  <a:schemeClr val="tx1"/>
                </a:solidFill>
                <a:effectLst/>
                <a:latin typeface="Arial" charset="0"/>
                <a:ea typeface="+mn-ea"/>
                <a:cs typeface="+mn-cs"/>
              </a:rPr>
              <a:t>Checking if variable names are well-formed according to the project's coding standard</a:t>
            </a:r>
          </a:p>
          <a:p>
            <a:r>
              <a:rPr lang="en-GB" sz="1200" b="0" i="0" u="none" strike="noStrike" kern="1200" dirty="0">
                <a:solidFill>
                  <a:schemeClr val="tx1"/>
                </a:solidFill>
                <a:effectLst/>
                <a:latin typeface="Arial" charset="0"/>
                <a:ea typeface="+mn-ea"/>
                <a:cs typeface="+mn-cs"/>
              </a:rPr>
              <a:t>Checking if declared interfaces are truly implemented</a:t>
            </a:r>
          </a:p>
          <a:p>
            <a:endParaRPr lang="en-GB" sz="1200" b="0" i="0" u="none" strike="noStrike" kern="1200" dirty="0">
              <a:solidFill>
                <a:schemeClr val="tx1"/>
              </a:solidFill>
              <a:effectLst/>
              <a:latin typeface="Arial" charset="0"/>
              <a:ea typeface="+mn-ea"/>
              <a:cs typeface="+mn-cs"/>
            </a:endParaRPr>
          </a:p>
          <a:p>
            <a:br>
              <a:rPr lang="en-GB" dirty="0"/>
            </a:br>
            <a:endParaRPr lang="en-DE"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27</a:t>
            </a:fld>
            <a:endParaRPr lang="de-DE"/>
          </a:p>
        </p:txBody>
      </p:sp>
    </p:spTree>
    <p:extLst>
      <p:ext uri="{BB962C8B-B14F-4D97-AF65-F5344CB8AC3E}">
        <p14:creationId xmlns:p14="http://schemas.microsoft.com/office/powerpoint/2010/main" val="1705368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28</a:t>
            </a:fld>
            <a:endParaRPr lang="de-DE"/>
          </a:p>
        </p:txBody>
      </p:sp>
    </p:spTree>
    <p:extLst>
      <p:ext uri="{BB962C8B-B14F-4D97-AF65-F5344CB8AC3E}">
        <p14:creationId xmlns:p14="http://schemas.microsoft.com/office/powerpoint/2010/main" val="1747217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29</a:t>
            </a:fld>
            <a:endParaRPr lang="de-DE"/>
          </a:p>
        </p:txBody>
      </p:sp>
    </p:spTree>
    <p:extLst>
      <p:ext uri="{BB962C8B-B14F-4D97-AF65-F5344CB8AC3E}">
        <p14:creationId xmlns:p14="http://schemas.microsoft.com/office/powerpoint/2010/main" val="8836867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30</a:t>
            </a:fld>
            <a:endParaRPr lang="de-DE"/>
          </a:p>
        </p:txBody>
      </p:sp>
    </p:spTree>
    <p:extLst>
      <p:ext uri="{BB962C8B-B14F-4D97-AF65-F5344CB8AC3E}">
        <p14:creationId xmlns:p14="http://schemas.microsoft.com/office/powerpoint/2010/main" val="3853286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31</a:t>
            </a:fld>
            <a:endParaRPr lang="de-DE"/>
          </a:p>
        </p:txBody>
      </p:sp>
    </p:spTree>
    <p:extLst>
      <p:ext uri="{BB962C8B-B14F-4D97-AF65-F5344CB8AC3E}">
        <p14:creationId xmlns:p14="http://schemas.microsoft.com/office/powerpoint/2010/main" val="1947706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32</a:t>
            </a:fld>
            <a:endParaRPr lang="de-DE"/>
          </a:p>
        </p:txBody>
      </p:sp>
    </p:spTree>
    <p:extLst>
      <p:ext uri="{BB962C8B-B14F-4D97-AF65-F5344CB8AC3E}">
        <p14:creationId xmlns:p14="http://schemas.microsoft.com/office/powerpoint/2010/main" val="2190220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33</a:t>
            </a:fld>
            <a:endParaRPr lang="de-DE"/>
          </a:p>
        </p:txBody>
      </p:sp>
    </p:spTree>
    <p:extLst>
      <p:ext uri="{BB962C8B-B14F-4D97-AF65-F5344CB8AC3E}">
        <p14:creationId xmlns:p14="http://schemas.microsoft.com/office/powerpoint/2010/main" val="3058539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34</a:t>
            </a:fld>
            <a:endParaRPr lang="de-DE"/>
          </a:p>
        </p:txBody>
      </p:sp>
    </p:spTree>
    <p:extLst>
      <p:ext uri="{BB962C8B-B14F-4D97-AF65-F5344CB8AC3E}">
        <p14:creationId xmlns:p14="http://schemas.microsoft.com/office/powerpoint/2010/main" val="1211258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Guido van Rossum = know to be the creator of the Python programming language</a:t>
            </a:r>
          </a:p>
        </p:txBody>
      </p:sp>
      <p:sp>
        <p:nvSpPr>
          <p:cNvPr id="4" name="Slide Number Placeholder 3"/>
          <p:cNvSpPr>
            <a:spLocks noGrp="1"/>
          </p:cNvSpPr>
          <p:nvPr>
            <p:ph type="sldNum" sz="quarter" idx="5"/>
          </p:nvPr>
        </p:nvSpPr>
        <p:spPr/>
        <p:txBody>
          <a:bodyPr/>
          <a:lstStyle/>
          <a:p>
            <a:fld id="{E4AA6088-1FF0-4E53-845C-EFEDD1C948F8}" type="slidenum">
              <a:rPr lang="de-DE" smtClean="0"/>
              <a:pPr/>
              <a:t>5</a:t>
            </a:fld>
            <a:endParaRPr lang="de-DE"/>
          </a:p>
        </p:txBody>
      </p:sp>
    </p:spTree>
    <p:extLst>
      <p:ext uri="{BB962C8B-B14F-4D97-AF65-F5344CB8AC3E}">
        <p14:creationId xmlns:p14="http://schemas.microsoft.com/office/powerpoint/2010/main" val="1610315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Arial" charset="0"/>
                <a:ea typeface="+mn-ea"/>
                <a:cs typeface="+mn-cs"/>
              </a:rPr>
              <a:t>The guidelines described in PEP 8 are therefore intended to improve the readability of code and make it consistent across the wide spectrum of Python code. </a:t>
            </a:r>
            <a:endParaRPr lang="en-DE"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7</a:t>
            </a:fld>
            <a:endParaRPr lang="de-DE"/>
          </a:p>
        </p:txBody>
      </p:sp>
    </p:spTree>
    <p:extLst>
      <p:ext uri="{BB962C8B-B14F-4D97-AF65-F5344CB8AC3E}">
        <p14:creationId xmlns:p14="http://schemas.microsoft.com/office/powerpoint/2010/main" val="1187605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This insight from Guido van Rossum and a lot of ways he based Python off of were derived from the so called Zen of Python, apparently. </a:t>
            </a:r>
          </a:p>
          <a:p>
            <a:endParaRPr lang="en-DE" dirty="0"/>
          </a:p>
          <a:p>
            <a:r>
              <a:rPr lang="en-GB" sz="1200" b="0" i="0" u="none" strike="noStrike" kern="1200" dirty="0">
                <a:solidFill>
                  <a:schemeClr val="tx1"/>
                </a:solidFill>
                <a:effectLst/>
                <a:latin typeface="Arial" charset="0"/>
                <a:ea typeface="+mn-ea"/>
                <a:cs typeface="+mn-cs"/>
              </a:rPr>
              <a:t>The Zen of Python (PEP 20) is a collection of 19 guiding principles for writing computer programs that influenced the Python programming language. It was written in 1999 by software engineer Tim Peters. </a:t>
            </a:r>
          </a:p>
          <a:p>
            <a:endParaRPr lang="en-GB" sz="1200" b="0" i="0" u="none" strike="noStrike"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5"/>
          </p:nvPr>
        </p:nvSpPr>
        <p:spPr/>
        <p:txBody>
          <a:bodyPr/>
          <a:lstStyle/>
          <a:p>
            <a:fld id="{E4AA6088-1FF0-4E53-845C-EFEDD1C948F8}" type="slidenum">
              <a:rPr lang="de-DE" smtClean="0"/>
              <a:pPr/>
              <a:t>8</a:t>
            </a:fld>
            <a:endParaRPr lang="de-DE"/>
          </a:p>
        </p:txBody>
      </p:sp>
    </p:spTree>
    <p:extLst>
      <p:ext uri="{BB962C8B-B14F-4D97-AF65-F5344CB8AC3E}">
        <p14:creationId xmlns:p14="http://schemas.microsoft.com/office/powerpoint/2010/main" val="2865643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base" latinLnBrk="0" hangingPunct="1">
              <a:lnSpc>
                <a:spcPct val="100000"/>
              </a:lnSpc>
              <a:spcBef>
                <a:spcPct val="30000"/>
              </a:spcBef>
              <a:spcAft>
                <a:spcPct val="0"/>
              </a:spcAft>
              <a:buClrTx/>
              <a:buSzTx/>
              <a:buFontTx/>
              <a:buAutoNum type="arabicPeriod"/>
              <a:tabLst/>
              <a:defRPr/>
            </a:pPr>
            <a:r>
              <a:rPr lang="en-GB" sz="1200" b="0" i="0" u="none" strike="noStrike" kern="1200" dirty="0">
                <a:solidFill>
                  <a:schemeClr val="tx1"/>
                </a:solidFill>
                <a:effectLst/>
                <a:latin typeface="Arial" charset="0"/>
                <a:ea typeface="+mn-ea"/>
                <a:cs typeface="+mn-cs"/>
              </a:rPr>
              <a:t>Oftentimes, you spend hours or days working on a specific project. Once it is finished, it is rarely written again. It will, however, most </a:t>
            </a:r>
            <a:r>
              <a:rPr lang="en-GB" sz="1200" b="0" i="0" u="none" strike="noStrike" kern="1200" dirty="0" err="1">
                <a:solidFill>
                  <a:schemeClr val="tx1"/>
                </a:solidFill>
                <a:effectLst/>
                <a:latin typeface="Arial" charset="0"/>
                <a:ea typeface="+mn-ea"/>
                <a:cs typeface="+mn-cs"/>
              </a:rPr>
              <a:t>definately</a:t>
            </a:r>
            <a:r>
              <a:rPr lang="en-GB" sz="1200" b="0" i="0" u="none" strike="noStrike" kern="1200" dirty="0">
                <a:solidFill>
                  <a:schemeClr val="tx1"/>
                </a:solidFill>
                <a:effectLst/>
                <a:latin typeface="Arial" charset="0"/>
                <a:ea typeface="+mn-ea"/>
                <a:cs typeface="+mn-cs"/>
              </a:rPr>
              <a:t> be read again. Each time someone returns to that piece of code, they must be able to understand what it does and why it was written that way. Therefore, </a:t>
            </a:r>
            <a:r>
              <a:rPr lang="en-GB" sz="1200" b="0" i="1" u="none" strike="noStrike" kern="1200" dirty="0">
                <a:solidFill>
                  <a:schemeClr val="tx1"/>
                </a:solidFill>
                <a:effectLst/>
                <a:latin typeface="Arial" charset="0"/>
                <a:ea typeface="+mn-ea"/>
                <a:cs typeface="+mn-cs"/>
              </a:rPr>
              <a:t>readability is important</a:t>
            </a:r>
            <a:r>
              <a:rPr lang="en-GB" sz="1200" b="0" i="0" u="none" strike="noStrike" kern="1200" dirty="0">
                <a:solidFill>
                  <a:schemeClr val="tx1"/>
                </a:solidFill>
                <a:effectLst/>
                <a:latin typeface="Arial" charset="0"/>
                <a:ea typeface="+mn-ea"/>
                <a:cs typeface="+mn-cs"/>
              </a:rPr>
              <a:t>. If you follow PEP 8, you can be sure that you have named your variables well. You will know that you have added enough spaces to make it easier to follow the logical steps in your code and you have also commented your code well. All this means that your code is easier to read and recall. Especially as a beginner, following the rules of PEP 8 can make learning Python a much more enjoyable task. </a:t>
            </a:r>
          </a:p>
          <a:p>
            <a:pPr marL="228600" marR="0" lvl="0" indent="-228600" algn="l" defTabSz="914400" rtl="0" eaLnBrk="1" fontAlgn="base" latinLnBrk="0" hangingPunct="1">
              <a:lnSpc>
                <a:spcPct val="100000"/>
              </a:lnSpc>
              <a:spcBef>
                <a:spcPct val="30000"/>
              </a:spcBef>
              <a:spcAft>
                <a:spcPct val="0"/>
              </a:spcAft>
              <a:buClrTx/>
              <a:buSzTx/>
              <a:buFontTx/>
              <a:buAutoNum type="arabicPeriod"/>
              <a:tabLst/>
              <a:defRPr/>
            </a:pPr>
            <a:endParaRPr lang="en-GB" sz="1200" b="0" i="0" u="none" strike="noStrike" kern="1200" dirty="0">
              <a:solidFill>
                <a:schemeClr val="tx1"/>
              </a:solidFill>
              <a:effectLst/>
              <a:latin typeface="Arial" charset="0"/>
              <a:ea typeface="+mn-ea"/>
              <a:cs typeface="+mn-cs"/>
            </a:endParaRPr>
          </a:p>
          <a:p>
            <a:r>
              <a:rPr lang="en-DE" dirty="0"/>
              <a:t>2. </a:t>
            </a:r>
            <a:r>
              <a:rPr lang="en-GB" sz="1200" b="0" i="0" u="none" strike="noStrike" kern="1200" dirty="0">
                <a:solidFill>
                  <a:schemeClr val="tx1"/>
                </a:solidFill>
                <a:effectLst/>
                <a:latin typeface="Arial" charset="0"/>
                <a:ea typeface="+mn-ea"/>
                <a:cs typeface="+mn-cs"/>
              </a:rPr>
              <a:t>Following PEP 8 is especially important if you are looking for a development job. Writing clear, readable code </a:t>
            </a:r>
            <a:r>
              <a:rPr lang="en-GB" sz="1200" b="0" i="1" u="none" strike="noStrike" kern="1200" dirty="0">
                <a:solidFill>
                  <a:schemeClr val="tx1"/>
                </a:solidFill>
                <a:effectLst/>
                <a:latin typeface="Arial" charset="0"/>
                <a:ea typeface="+mn-ea"/>
                <a:cs typeface="+mn-cs"/>
              </a:rPr>
              <a:t>shows professionalism</a:t>
            </a:r>
            <a:r>
              <a:rPr lang="en-GB" sz="1200" b="0" i="0" u="none" strike="noStrike" kern="1200" dirty="0">
                <a:solidFill>
                  <a:schemeClr val="tx1"/>
                </a:solidFill>
                <a:effectLst/>
                <a:latin typeface="Arial" charset="0"/>
                <a:ea typeface="+mn-ea"/>
                <a:cs typeface="+mn-cs"/>
              </a:rPr>
              <a:t>. It will tell an employer that you understand how to structure your code well.</a:t>
            </a:r>
          </a:p>
          <a:p>
            <a:endParaRPr lang="en-GB" sz="1200" b="0" i="0" u="none" strike="noStrike" kern="1200" dirty="0">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sz="1200" b="0" i="0" u="none" strike="noStrike" kern="1200" dirty="0">
                <a:solidFill>
                  <a:schemeClr val="tx1"/>
                </a:solidFill>
                <a:effectLst/>
                <a:latin typeface="Arial" charset="0"/>
                <a:ea typeface="+mn-ea"/>
                <a:cs typeface="+mn-cs"/>
              </a:rPr>
              <a:t>3. If you have more experience writing Python code, you may </a:t>
            </a:r>
            <a:r>
              <a:rPr lang="en-GB" sz="1200" b="0" i="1" u="none" strike="noStrike" kern="1200" dirty="0">
                <a:solidFill>
                  <a:schemeClr val="tx1"/>
                </a:solidFill>
                <a:effectLst/>
                <a:latin typeface="Arial" charset="0"/>
                <a:ea typeface="+mn-ea"/>
                <a:cs typeface="+mn-cs"/>
              </a:rPr>
              <a:t>need to collaborate</a:t>
            </a:r>
            <a:r>
              <a:rPr lang="en-GB" sz="1200" b="0" i="0" u="none" strike="noStrike" kern="1200" dirty="0">
                <a:solidFill>
                  <a:schemeClr val="tx1"/>
                </a:solidFill>
                <a:effectLst/>
                <a:latin typeface="Arial" charset="0"/>
                <a:ea typeface="+mn-ea"/>
                <a:cs typeface="+mn-cs"/>
              </a:rPr>
              <a:t> with others. Writing readable code is crucial here. Other people you may have never met before or seen your coding style need to read and understand your code. If you have guidelines that you follow and recognize, others can read your code more easily. </a:t>
            </a:r>
          </a:p>
          <a:p>
            <a:endParaRPr lang="en-DE"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9</a:t>
            </a:fld>
            <a:endParaRPr lang="de-DE"/>
          </a:p>
        </p:txBody>
      </p:sp>
    </p:spTree>
    <p:extLst>
      <p:ext uri="{BB962C8B-B14F-4D97-AF65-F5344CB8AC3E}">
        <p14:creationId xmlns:p14="http://schemas.microsoft.com/office/powerpoint/2010/main" val="941270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Arial" charset="0"/>
                <a:ea typeface="+mn-ea"/>
                <a:cs typeface="+mn-cs"/>
              </a:rPr>
              <a:t>The choice of sensible names will save a lot of time and energy in the long run as the reader will be able to figure out, from the name, what a certain variable, function or class represents</a:t>
            </a:r>
            <a:endParaRPr lang="en-DE"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11</a:t>
            </a:fld>
            <a:endParaRPr lang="de-DE"/>
          </a:p>
        </p:txBody>
      </p:sp>
    </p:spTree>
    <p:extLst>
      <p:ext uri="{BB962C8B-B14F-4D97-AF65-F5344CB8AC3E}">
        <p14:creationId xmlns:p14="http://schemas.microsoft.com/office/powerpoint/2010/main" val="737383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Arial" charset="0"/>
                <a:ea typeface="+mn-ea"/>
                <a:cs typeface="+mn-cs"/>
              </a:rPr>
              <a:t>Ideally, names should be chosen based on their representation. Therefore, descriptive names should be used. Always try to use concise but descriptive names when possible. </a:t>
            </a:r>
          </a:p>
          <a:p>
            <a:endParaRPr lang="en-GB" sz="1200" b="0" i="0" u="none" strike="noStrike" kern="1200" dirty="0">
              <a:solidFill>
                <a:schemeClr val="tx1"/>
              </a:solidFill>
              <a:effectLst/>
              <a:latin typeface="Arial" charset="0"/>
              <a:ea typeface="+mn-ea"/>
              <a:cs typeface="+mn-cs"/>
            </a:endParaRPr>
          </a:p>
          <a:p>
            <a:pPr marL="228600" indent="-228600">
              <a:buAutoNum type="arabicPeriod"/>
            </a:pPr>
            <a:r>
              <a:rPr lang="en-GB" sz="1200" b="0" i="0" u="none" strike="noStrike" kern="1200" dirty="0">
                <a:solidFill>
                  <a:schemeClr val="tx1"/>
                </a:solidFill>
                <a:effectLst/>
                <a:latin typeface="Arial" charset="0"/>
                <a:ea typeface="+mn-ea"/>
                <a:cs typeface="+mn-cs"/>
              </a:rPr>
              <a:t>Never use l, O or I single letter names as they can easily be mistaken for 1 and 0 depending on the typeface </a:t>
            </a:r>
          </a:p>
          <a:p>
            <a:pPr marL="228600" indent="-228600">
              <a:buAutoNum type="arabicPeriod"/>
            </a:pPr>
            <a:r>
              <a:rPr lang="en-GB" sz="1200" b="0" i="0" u="none" strike="noStrike" kern="1200" dirty="0">
                <a:solidFill>
                  <a:schemeClr val="tx1"/>
                </a:solidFill>
                <a:effectLst/>
                <a:latin typeface="Arial" charset="0"/>
                <a:ea typeface="+mn-ea"/>
                <a:cs typeface="+mn-cs"/>
              </a:rPr>
              <a:t>While it may be tempting to use simple, single-letter lowercase names when naming a variable (like x), it is not clear what it represents. Therefore, unless x is referring to an argument of a mathematical function, it should not be used.</a:t>
            </a:r>
          </a:p>
          <a:p>
            <a:pPr marL="228600" indent="-228600">
              <a:buAutoNum type="arabicPeriod"/>
            </a:pPr>
            <a:r>
              <a:rPr lang="en-GB" sz="1200" b="0" i="0" u="none" strike="noStrike" kern="1200" dirty="0">
                <a:solidFill>
                  <a:schemeClr val="tx1"/>
                </a:solidFill>
                <a:effectLst/>
                <a:latin typeface="Arial" charset="0"/>
                <a:ea typeface="+mn-ea"/>
                <a:cs typeface="+mn-cs"/>
              </a:rPr>
              <a:t>The same counts when choosing the name of a function. While it may seem logical, at first, to use 'hf' as an abbreviation for 'half', it may not be as clear to someone else reading the code.</a:t>
            </a:r>
            <a:endParaRPr lang="en-DE"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12</a:t>
            </a:fld>
            <a:endParaRPr lang="de-DE"/>
          </a:p>
        </p:txBody>
      </p:sp>
    </p:spTree>
    <p:extLst>
      <p:ext uri="{BB962C8B-B14F-4D97-AF65-F5344CB8AC3E}">
        <p14:creationId xmlns:p14="http://schemas.microsoft.com/office/powerpoint/2010/main" val="2418066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Arial" charset="0"/>
                <a:ea typeface="+mn-ea"/>
                <a:cs typeface="+mn-cs"/>
              </a:rPr>
              <a:t>How code is laid out plays a huge role in how readable it is. In this regard, blank lines as well as maximum line length and line breaking should be chosen accordingly.</a:t>
            </a:r>
          </a:p>
          <a:p>
            <a:endParaRPr lang="en-GB" sz="1200" b="0" i="0" u="none" strike="noStrike" kern="1200" dirty="0">
              <a:solidFill>
                <a:schemeClr val="tx1"/>
              </a:solidFill>
              <a:effectLst/>
              <a:latin typeface="Arial" charset="0"/>
              <a:ea typeface="+mn-ea"/>
              <a:cs typeface="+mn-cs"/>
            </a:endParaRPr>
          </a:p>
          <a:p>
            <a:r>
              <a:rPr lang="en-GB" sz="1200" b="0" i="0" u="none" strike="noStrike" kern="1200" dirty="0">
                <a:solidFill>
                  <a:schemeClr val="tx1"/>
                </a:solidFill>
                <a:effectLst/>
                <a:latin typeface="Arial" charset="0"/>
                <a:ea typeface="+mn-ea"/>
                <a:cs typeface="+mn-cs"/>
              </a:rPr>
              <a:t>Vertical whitespace can greatly improve the readability of code. Code that is bunched up together can feel quite overwhelming, especially if the reader didn't program it himself. On the other side, too many blank lines can make code look very sparse and the reader will have to scroll more than necessary. Therefore, the following </a:t>
            </a:r>
            <a:r>
              <a:rPr lang="en-GB" sz="1200" b="0" i="0" u="none" strike="noStrike" kern="1200" dirty="0" err="1">
                <a:solidFill>
                  <a:schemeClr val="tx1"/>
                </a:solidFill>
                <a:effectLst/>
                <a:latin typeface="Arial" charset="0"/>
                <a:ea typeface="+mn-ea"/>
                <a:cs typeface="+mn-cs"/>
              </a:rPr>
              <a:t>guidlines</a:t>
            </a:r>
            <a:r>
              <a:rPr lang="en-GB" sz="1200" b="0" i="0" u="none" strike="noStrike" kern="1200" dirty="0">
                <a:solidFill>
                  <a:schemeClr val="tx1"/>
                </a:solidFill>
                <a:effectLst/>
                <a:latin typeface="Arial" charset="0"/>
                <a:ea typeface="+mn-ea"/>
                <a:cs typeface="+mn-cs"/>
              </a:rPr>
              <a:t> defined by PEP 8 should be upheld:</a:t>
            </a:r>
          </a:p>
          <a:p>
            <a:endParaRPr lang="en-GB" sz="1200" b="0" i="0" u="none" strike="noStrike" kern="1200" dirty="0">
              <a:solidFill>
                <a:schemeClr val="tx1"/>
              </a:solidFill>
              <a:effectLst/>
              <a:latin typeface="Arial" charset="0"/>
              <a:ea typeface="+mn-ea"/>
              <a:cs typeface="+mn-cs"/>
            </a:endParaRPr>
          </a:p>
          <a:p>
            <a:pPr marL="228600" indent="-228600">
              <a:buAutoNum type="arabicPeriod"/>
            </a:pPr>
            <a:r>
              <a:rPr lang="en-GB" sz="1200" b="0" i="0" u="none" strike="noStrike" kern="1200" dirty="0">
                <a:solidFill>
                  <a:schemeClr val="tx1"/>
                </a:solidFill>
                <a:effectLst/>
                <a:latin typeface="Arial" charset="0"/>
                <a:ea typeface="+mn-ea"/>
                <a:cs typeface="+mn-cs"/>
              </a:rPr>
              <a:t>As top-level functions and classes should be fairly self-contained and should handle separate functionalities, therefore, it makes sense to include extra vertical space around them.</a:t>
            </a:r>
          </a:p>
          <a:p>
            <a:pPr marL="228600" indent="-228600">
              <a:buAutoNum type="arabicPeriod"/>
            </a:pPr>
            <a:r>
              <a:rPr lang="en-GB" sz="1200" b="0" i="0" u="none" strike="noStrike" kern="1200" dirty="0">
                <a:solidFill>
                  <a:schemeClr val="tx1"/>
                </a:solidFill>
                <a:effectLst/>
                <a:latin typeface="Arial" charset="0"/>
                <a:ea typeface="+mn-ea"/>
                <a:cs typeface="+mn-cs"/>
              </a:rPr>
              <a:t>Inside a class, functions are related to one another. Nevertheless, a single line between functions should be included.</a:t>
            </a:r>
          </a:p>
          <a:p>
            <a:pPr marL="228600" indent="-228600">
              <a:buAutoNum type="arabicPeriod"/>
            </a:pPr>
            <a:r>
              <a:rPr lang="en-GB" sz="1200" b="0" i="0" u="none" strike="noStrike" kern="1200" dirty="0">
                <a:solidFill>
                  <a:schemeClr val="tx1"/>
                </a:solidFill>
                <a:effectLst/>
                <a:latin typeface="Arial" charset="0"/>
                <a:ea typeface="+mn-ea"/>
                <a:cs typeface="+mn-cs"/>
              </a:rPr>
              <a:t>Sometimes, a function must complete multiple steps before the return statement. To ensure that the reader understands the logic behind each step, it can be helpful to leave a blank line between each step. Breaking up code can also help the reader understand how certain sections relate to one another.</a:t>
            </a:r>
          </a:p>
          <a:p>
            <a:endParaRPr lang="en-GB" sz="1200" b="0" i="0" u="none" strike="noStrike" kern="1200" dirty="0">
              <a:solidFill>
                <a:schemeClr val="tx1"/>
              </a:solidFill>
              <a:effectLst/>
              <a:latin typeface="Arial" charset="0"/>
              <a:ea typeface="+mn-ea"/>
              <a:cs typeface="+mn-cs"/>
            </a:endParaRPr>
          </a:p>
          <a:p>
            <a:endParaRPr lang="en-DE"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13</a:t>
            </a:fld>
            <a:endParaRPr lang="de-DE"/>
          </a:p>
        </p:txBody>
      </p:sp>
    </p:spTree>
    <p:extLst>
      <p:ext uri="{BB962C8B-B14F-4D97-AF65-F5344CB8AC3E}">
        <p14:creationId xmlns:p14="http://schemas.microsoft.com/office/powerpoint/2010/main" val="24225529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tu-braunschweig.de/en"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3094" name="Rectangle 22"/>
          <p:cNvSpPr>
            <a:spLocks noChangeArrowheads="1"/>
          </p:cNvSpPr>
          <p:nvPr userDrawn="1"/>
        </p:nvSpPr>
        <p:spPr bwMode="auto">
          <a:xfrm>
            <a:off x="296863" y="1449388"/>
            <a:ext cx="8550275" cy="2654300"/>
          </a:xfrm>
          <a:prstGeom prst="rect">
            <a:avLst/>
          </a:prstGeom>
          <a:solidFill>
            <a:srgbClr val="EAEAEA"/>
          </a:solidFill>
          <a:ln w="9525">
            <a:noFill/>
            <a:miter lim="800000"/>
            <a:headEnd/>
            <a:tailEnd/>
          </a:ln>
          <a:effectLst/>
        </p:spPr>
        <p:txBody>
          <a:bodyPr wrap="none" anchor="ctr"/>
          <a:lstStyle/>
          <a:p>
            <a:pPr algn="ctr"/>
            <a:r>
              <a:rPr lang="en-US" noProof="0"/>
              <a:t>Platzhalter für Bild, Bild auf Titelfolie hinter das Logo einsetzen</a:t>
            </a:r>
          </a:p>
        </p:txBody>
      </p:sp>
      <p:sp>
        <p:nvSpPr>
          <p:cNvPr id="5" name="Rectangle 17"/>
          <p:cNvSpPr>
            <a:spLocks noChangeArrowheads="1"/>
          </p:cNvSpPr>
          <p:nvPr userDrawn="1"/>
        </p:nvSpPr>
        <p:spPr bwMode="auto">
          <a:xfrm>
            <a:off x="287338" y="4103688"/>
            <a:ext cx="8583612" cy="2192337"/>
          </a:xfrm>
          <a:prstGeom prst="rect">
            <a:avLst/>
          </a:prstGeom>
          <a:solidFill>
            <a:srgbClr val="FFF0B2"/>
          </a:solidFill>
          <a:ln w="9525">
            <a:noFill/>
            <a:miter lim="800000"/>
            <a:headEnd/>
            <a:tailEnd/>
          </a:ln>
          <a:effectLst/>
        </p:spPr>
        <p:txBody>
          <a:bodyPr wrap="none" anchor="ctr"/>
          <a:lstStyle/>
          <a:p>
            <a:pPr algn="ctr"/>
            <a:r>
              <a:rPr lang="en-US" noProof="0"/>
              <a:t>   </a:t>
            </a:r>
          </a:p>
        </p:txBody>
      </p:sp>
      <p:pic>
        <p:nvPicPr>
          <p:cNvPr id="6" name="Picture 16" descr="TU_Braunschweig_02"/>
          <p:cNvPicPr>
            <a:picLocks noChangeAspect="1" noChangeArrowheads="1"/>
          </p:cNvPicPr>
          <p:nvPr userDrawn="1"/>
        </p:nvPicPr>
        <p:blipFill>
          <a:blip r:embed="rId2" cstate="print"/>
          <a:srcRect/>
          <a:stretch>
            <a:fillRect/>
          </a:stretch>
        </p:blipFill>
        <p:spPr bwMode="auto">
          <a:xfrm>
            <a:off x="287338" y="1438275"/>
            <a:ext cx="8580437" cy="2665413"/>
          </a:xfrm>
          <a:prstGeom prst="rect">
            <a:avLst/>
          </a:prstGeom>
          <a:noFill/>
          <a:ln w="9525">
            <a:noFill/>
            <a:miter lim="800000"/>
            <a:headEnd/>
            <a:tailEnd/>
          </a:ln>
        </p:spPr>
      </p:pic>
      <p:pic>
        <p:nvPicPr>
          <p:cNvPr id="7" name="Picture 13" descr="TUBS_CO_150dpi"/>
          <p:cNvPicPr>
            <a:picLocks noChangeAspect="1" noChangeArrowheads="1"/>
          </p:cNvPicPr>
          <p:nvPr userDrawn="1"/>
        </p:nvPicPr>
        <p:blipFill>
          <a:blip r:embed="rId3" cstate="print"/>
          <a:srcRect/>
          <a:stretch>
            <a:fillRect/>
          </a:stretch>
        </p:blipFill>
        <p:spPr bwMode="auto">
          <a:xfrm>
            <a:off x="0" y="741363"/>
            <a:ext cx="2517775" cy="939800"/>
          </a:xfrm>
          <a:prstGeom prst="rect">
            <a:avLst/>
          </a:prstGeom>
          <a:noFill/>
        </p:spPr>
      </p:pic>
      <p:sp>
        <p:nvSpPr>
          <p:cNvPr id="3074" name="Rectangle 2"/>
          <p:cNvSpPr>
            <a:spLocks noGrp="1" noChangeArrowheads="1"/>
          </p:cNvSpPr>
          <p:nvPr>
            <p:ph type="ctrTitle" hasCustomPrompt="1"/>
          </p:nvPr>
        </p:nvSpPr>
        <p:spPr>
          <a:xfrm>
            <a:off x="831850" y="4356100"/>
            <a:ext cx="7772400" cy="873125"/>
          </a:xfrm>
        </p:spPr>
        <p:txBody>
          <a:bodyPr/>
          <a:lstStyle>
            <a:lvl1pPr>
              <a:defRPr/>
            </a:lvl1pPr>
          </a:lstStyle>
          <a:p>
            <a:r>
              <a:rPr lang="en-US" noProof="0"/>
              <a:t>Titel der Präsentation</a:t>
            </a:r>
          </a:p>
        </p:txBody>
      </p:sp>
      <p:sp>
        <p:nvSpPr>
          <p:cNvPr id="3075" name="Rectangle 3"/>
          <p:cNvSpPr>
            <a:spLocks noGrp="1" noChangeArrowheads="1"/>
          </p:cNvSpPr>
          <p:nvPr>
            <p:ph type="subTitle" idx="1" hasCustomPrompt="1"/>
          </p:nvPr>
        </p:nvSpPr>
        <p:spPr>
          <a:xfrm>
            <a:off x="830263" y="5499100"/>
            <a:ext cx="7747000" cy="333375"/>
          </a:xfrm>
        </p:spPr>
        <p:txBody>
          <a:bodyPr/>
          <a:lstStyle>
            <a:lvl1pPr>
              <a:defRPr/>
            </a:lvl1pPr>
          </a:lstStyle>
          <a:p>
            <a:r>
              <a:rPr lang="en-US" noProof="0" dirty="0" err="1"/>
              <a:t>Vorname</a:t>
            </a:r>
            <a:r>
              <a:rPr lang="en-US" noProof="0" dirty="0"/>
              <a:t>, </a:t>
            </a:r>
            <a:r>
              <a:rPr lang="en-US" noProof="0" dirty="0" err="1"/>
              <a:t>Nachname</a:t>
            </a:r>
            <a:r>
              <a:rPr lang="en-US" noProof="0" dirty="0"/>
              <a:t> des </a:t>
            </a:r>
            <a:r>
              <a:rPr lang="en-US" noProof="0" dirty="0" err="1"/>
              <a:t>Referenten</a:t>
            </a:r>
            <a:r>
              <a:rPr lang="en-US" noProof="0" dirty="0"/>
              <a:t>, Datum</a:t>
            </a:r>
          </a:p>
        </p:txBody>
      </p:sp>
      <p:pic>
        <p:nvPicPr>
          <p:cNvPr id="2" name="Grafik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777245" y="672820"/>
            <a:ext cx="1530170" cy="1000985"/>
          </a:xfrm>
          <a:prstGeom prst="rect">
            <a:avLst/>
          </a:prstGeom>
        </p:spPr>
      </p:pic>
      <p:sp>
        <p:nvSpPr>
          <p:cNvPr id="4" name="Rectangle 3">
            <a:extLst>
              <a:ext uri="{FF2B5EF4-FFF2-40B4-BE49-F238E27FC236}">
                <a16:creationId xmlns:a16="http://schemas.microsoft.com/office/drawing/2014/main" id="{1B04219E-CCFD-4844-B96A-A1E4E0EEC6F0}"/>
              </a:ext>
            </a:extLst>
          </p:cNvPr>
          <p:cNvSpPr/>
          <p:nvPr userDrawn="1"/>
        </p:nvSpPr>
        <p:spPr>
          <a:xfrm>
            <a:off x="296863" y="6296025"/>
            <a:ext cx="8550275" cy="26987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Machine Learning, </a:t>
            </a:r>
            <a:r>
              <a:rPr lang="en-US" dirty="0" err="1"/>
              <a:t>WiSe</a:t>
            </a:r>
            <a:r>
              <a:rPr lang="en-US" dirty="0"/>
              <a:t> 2020, Dr. -Ing. Mehdi Maboudi</a:t>
            </a:r>
            <a:endParaRPr lang="en-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2231740" y="2078850"/>
            <a:ext cx="5040560" cy="2745305"/>
          </a:xfrm>
        </p:spPr>
        <p:txBody>
          <a:bodyPr/>
          <a:lstStyle/>
          <a:p>
            <a:pPr lvl="0"/>
            <a:endParaRPr lang="de-DE" dirty="0"/>
          </a:p>
        </p:txBody>
      </p:sp>
      <p:sp>
        <p:nvSpPr>
          <p:cNvPr id="4" name="Rectangle 3">
            <a:extLst>
              <a:ext uri="{FF2B5EF4-FFF2-40B4-BE49-F238E27FC236}">
                <a16:creationId xmlns:a16="http://schemas.microsoft.com/office/drawing/2014/main" id="{669513C7-0FC3-49F3-BF18-18BD13323461}"/>
              </a:ext>
            </a:extLst>
          </p:cNvPr>
          <p:cNvSpPr/>
          <p:nvPr userDrawn="1"/>
        </p:nvSpPr>
        <p:spPr>
          <a:xfrm>
            <a:off x="3671900" y="4914165"/>
            <a:ext cx="2385265" cy="276999"/>
          </a:xfrm>
          <a:prstGeom prst="rect">
            <a:avLst/>
          </a:prstGeom>
        </p:spPr>
        <p:txBody>
          <a:bodyPr wrap="square">
            <a:spAutoFit/>
          </a:bodyPr>
          <a:lstStyle/>
          <a:p>
            <a:pPr algn="ctr"/>
            <a:r>
              <a:rPr lang="en-US" sz="1200" dirty="0">
                <a:solidFill>
                  <a:schemeClr val="bg1">
                    <a:lumMod val="75000"/>
                  </a:schemeClr>
                </a:solidFill>
              </a:rPr>
              <a:t>source: </a:t>
            </a:r>
            <a:r>
              <a:rPr lang="en-US" sz="1200" dirty="0">
                <a:solidFill>
                  <a:schemeClr val="accent2">
                    <a:lumMod val="40000"/>
                    <a:lumOff val="60000"/>
                  </a:schemeClr>
                </a:solidFill>
                <a:hlinkClick r:id="rId2">
                  <a:extLst>
                    <a:ext uri="{A12FA001-AC4F-418D-AE19-62706E023703}">
                      <ahyp:hlinkClr xmlns:ahyp="http://schemas.microsoft.com/office/drawing/2018/hyperlinkcolor" val="tx"/>
                    </a:ext>
                  </a:extLst>
                </a:hlinkClick>
              </a:rPr>
              <a:t>This link</a:t>
            </a:r>
            <a:endParaRPr lang="en-US" sz="1200" dirty="0">
              <a:solidFill>
                <a:schemeClr val="accent2">
                  <a:lumMod val="40000"/>
                  <a:lumOff val="60000"/>
                </a:schemeClr>
              </a:solidFill>
            </a:endParaRPr>
          </a:p>
        </p:txBody>
      </p:sp>
    </p:spTree>
    <p:extLst>
      <p:ext uri="{BB962C8B-B14F-4D97-AF65-F5344CB8AC3E}">
        <p14:creationId xmlns:p14="http://schemas.microsoft.com/office/powerpoint/2010/main" val="2289440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chart" preserve="1">
  <p:cSld name="Titel und Diagramm">
    <p:spTree>
      <p:nvGrpSpPr>
        <p:cNvPr id="1" name=""/>
        <p:cNvGrpSpPr/>
        <p:nvPr/>
      </p:nvGrpSpPr>
      <p:grpSpPr>
        <a:xfrm>
          <a:off x="0" y="0"/>
          <a:ext cx="0" cy="0"/>
          <a:chOff x="0" y="0"/>
          <a:chExt cx="0" cy="0"/>
        </a:xfrm>
      </p:grpSpPr>
      <p:sp>
        <p:nvSpPr>
          <p:cNvPr id="2" name="Titel 1"/>
          <p:cNvSpPr>
            <a:spLocks noGrp="1"/>
          </p:cNvSpPr>
          <p:nvPr>
            <p:ph type="title"/>
          </p:nvPr>
        </p:nvSpPr>
        <p:spPr>
          <a:xfrm>
            <a:off x="431800" y="111125"/>
            <a:ext cx="8375650" cy="708025"/>
          </a:xfrm>
        </p:spPr>
        <p:txBody>
          <a:bodyPr/>
          <a:lstStyle/>
          <a:p>
            <a:r>
              <a:rPr lang="de-DE"/>
              <a:t>Titelmasterformat durch Klicken bearbeiten</a:t>
            </a:r>
          </a:p>
        </p:txBody>
      </p:sp>
      <p:sp>
        <p:nvSpPr>
          <p:cNvPr id="3" name="Diagrammplatzhalter 2"/>
          <p:cNvSpPr>
            <a:spLocks noGrp="1"/>
          </p:cNvSpPr>
          <p:nvPr>
            <p:ph type="chart" idx="1"/>
          </p:nvPr>
        </p:nvSpPr>
        <p:spPr>
          <a:xfrm>
            <a:off x="431800" y="1042988"/>
            <a:ext cx="8375650" cy="4772025"/>
          </a:xfrm>
        </p:spPr>
        <p:txBody>
          <a:bodyPr/>
          <a:lstStyle/>
          <a:p>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D6EF-F33D-40F0-9EDE-59FDC981F3F5}"/>
              </a:ext>
            </a:extLst>
          </p:cNvPr>
          <p:cNvSpPr>
            <a:spLocks noGrp="1"/>
          </p:cNvSpPr>
          <p:nvPr>
            <p:ph type="title"/>
          </p:nvPr>
        </p:nvSpPr>
        <p:spPr/>
        <p:txBody>
          <a:bodyPr/>
          <a:lstStyle/>
          <a:p>
            <a:r>
              <a:rPr lang="en-US"/>
              <a:t>Click to edit Master title style</a:t>
            </a:r>
          </a:p>
        </p:txBody>
      </p:sp>
      <p:sp>
        <p:nvSpPr>
          <p:cNvPr id="16" name="Text Placeholder 14">
            <a:extLst>
              <a:ext uri="{FF2B5EF4-FFF2-40B4-BE49-F238E27FC236}">
                <a16:creationId xmlns:a16="http://schemas.microsoft.com/office/drawing/2014/main" id="{1A7790CA-EC38-4D19-AD22-1C0EAD25B01D}"/>
              </a:ext>
            </a:extLst>
          </p:cNvPr>
          <p:cNvSpPr>
            <a:spLocks noGrp="1"/>
          </p:cNvSpPr>
          <p:nvPr>
            <p:ph type="body" sz="quarter" idx="11"/>
          </p:nvPr>
        </p:nvSpPr>
        <p:spPr>
          <a:xfrm>
            <a:off x="447946" y="1583163"/>
            <a:ext cx="8375650" cy="405237"/>
          </a:xfrm>
        </p:spPr>
        <p:txBody>
          <a:bodyPr anchor="ctr" anchorCtr="0"/>
          <a:lstStyle>
            <a:lvl1pPr marL="0" indent="0">
              <a:buFont typeface="Arial" panose="020B0604020202020204" pitchFamily="34" charset="0"/>
              <a:buNone/>
              <a:defRPr lang="en-US" sz="1600" dirty="0">
                <a:solidFill>
                  <a:schemeClr val="tx1"/>
                </a:solidFill>
                <a:latin typeface="Times New Roman" panose="02020603050405020304" pitchFamily="18" charset="0"/>
                <a:ea typeface="+mn-ea"/>
                <a:cs typeface="Times New Roman" panose="02020603050405020304" pitchFamily="18" charset="0"/>
              </a:defRPr>
            </a:lvl1pPr>
            <a:lvl2pPr marL="1587" indent="0">
              <a:buNone/>
              <a:defRPr/>
            </a:lvl2pPr>
          </a:lstStyle>
          <a:p>
            <a:pPr marL="0" lvl="0" indent="3175" algn="l" rtl="0" fontAlgn="base">
              <a:spcBef>
                <a:spcPct val="20000"/>
              </a:spcBef>
              <a:spcAft>
                <a:spcPct val="0"/>
              </a:spcAft>
              <a:buFont typeface="Arial" panose="020B0604020202020204" pitchFamily="34" charset="0"/>
              <a:buChar char="•"/>
            </a:pPr>
            <a:r>
              <a:rPr lang="en-US" dirty="0"/>
              <a:t>Edit Master text styles</a:t>
            </a:r>
          </a:p>
        </p:txBody>
      </p:sp>
      <p:sp>
        <p:nvSpPr>
          <p:cNvPr id="17" name="Text Placeholder 14">
            <a:extLst>
              <a:ext uri="{FF2B5EF4-FFF2-40B4-BE49-F238E27FC236}">
                <a16:creationId xmlns:a16="http://schemas.microsoft.com/office/drawing/2014/main" id="{118D8CC6-64BD-4F15-AEA8-D316DF3CDF6E}"/>
              </a:ext>
            </a:extLst>
          </p:cNvPr>
          <p:cNvSpPr>
            <a:spLocks noGrp="1"/>
          </p:cNvSpPr>
          <p:nvPr>
            <p:ph type="body" sz="quarter" idx="12"/>
          </p:nvPr>
        </p:nvSpPr>
        <p:spPr>
          <a:xfrm>
            <a:off x="447946" y="2167788"/>
            <a:ext cx="8375650" cy="405237"/>
          </a:xfrm>
        </p:spPr>
        <p:txBody>
          <a:bodyPr anchor="ctr" anchorCtr="0"/>
          <a:lstStyle>
            <a:lvl1pPr marL="0" indent="0">
              <a:buFont typeface="Arial" panose="020B0604020202020204" pitchFamily="34" charset="0"/>
              <a:buNone/>
              <a:defRPr lang="en-US" sz="1600" dirty="0">
                <a:solidFill>
                  <a:schemeClr val="tx1"/>
                </a:solidFill>
                <a:latin typeface="Times New Roman" panose="02020603050405020304" pitchFamily="18" charset="0"/>
                <a:ea typeface="+mn-ea"/>
                <a:cs typeface="Times New Roman" panose="02020603050405020304" pitchFamily="18" charset="0"/>
              </a:defRPr>
            </a:lvl1pPr>
            <a:lvl2pPr marL="1587" indent="0">
              <a:buNone/>
              <a:defRPr/>
            </a:lvl2pPr>
          </a:lstStyle>
          <a:p>
            <a:pPr marL="0" lvl="0" indent="3175" algn="l" rtl="0" fontAlgn="base">
              <a:spcBef>
                <a:spcPct val="20000"/>
              </a:spcBef>
              <a:spcAft>
                <a:spcPct val="0"/>
              </a:spcAft>
              <a:buFont typeface="Arial" panose="020B0604020202020204" pitchFamily="34" charset="0"/>
              <a:buChar char="•"/>
            </a:pPr>
            <a:r>
              <a:rPr lang="en-US" dirty="0"/>
              <a:t>Edit Master text styles</a:t>
            </a:r>
          </a:p>
        </p:txBody>
      </p:sp>
      <p:sp>
        <p:nvSpPr>
          <p:cNvPr id="18" name="Text Placeholder 14">
            <a:extLst>
              <a:ext uri="{FF2B5EF4-FFF2-40B4-BE49-F238E27FC236}">
                <a16:creationId xmlns:a16="http://schemas.microsoft.com/office/drawing/2014/main" id="{CF6F7254-6B14-4298-BD30-2D2B12A496CC}"/>
              </a:ext>
            </a:extLst>
          </p:cNvPr>
          <p:cNvSpPr>
            <a:spLocks noGrp="1"/>
          </p:cNvSpPr>
          <p:nvPr>
            <p:ph type="body" sz="quarter" idx="13"/>
          </p:nvPr>
        </p:nvSpPr>
        <p:spPr>
          <a:xfrm>
            <a:off x="431800" y="2752413"/>
            <a:ext cx="8375650" cy="405237"/>
          </a:xfrm>
        </p:spPr>
        <p:txBody>
          <a:bodyPr anchor="ctr" anchorCtr="0"/>
          <a:lstStyle>
            <a:lvl1pPr marL="0" indent="0">
              <a:buFont typeface="Arial" panose="020B0604020202020204" pitchFamily="34" charset="0"/>
              <a:buNone/>
              <a:defRPr lang="en-US" sz="1600" dirty="0">
                <a:solidFill>
                  <a:schemeClr val="tx1"/>
                </a:solidFill>
                <a:latin typeface="Times New Roman" panose="02020603050405020304" pitchFamily="18" charset="0"/>
                <a:ea typeface="+mn-ea"/>
                <a:cs typeface="Times New Roman" panose="02020603050405020304" pitchFamily="18" charset="0"/>
              </a:defRPr>
            </a:lvl1pPr>
            <a:lvl2pPr marL="1587" indent="0">
              <a:buNone/>
              <a:defRPr/>
            </a:lvl2pPr>
          </a:lstStyle>
          <a:p>
            <a:pPr marL="0" lvl="0" indent="3175" algn="l" rtl="0" fontAlgn="base">
              <a:spcBef>
                <a:spcPct val="20000"/>
              </a:spcBef>
              <a:spcAft>
                <a:spcPct val="0"/>
              </a:spcAft>
              <a:buFont typeface="Arial" panose="020B0604020202020204" pitchFamily="34" charset="0"/>
              <a:buChar char="•"/>
            </a:pPr>
            <a:r>
              <a:rPr lang="en-US" dirty="0"/>
              <a:t>Edit Master text styles</a:t>
            </a:r>
          </a:p>
        </p:txBody>
      </p:sp>
      <p:sp>
        <p:nvSpPr>
          <p:cNvPr id="19" name="Text Placeholder 14">
            <a:extLst>
              <a:ext uri="{FF2B5EF4-FFF2-40B4-BE49-F238E27FC236}">
                <a16:creationId xmlns:a16="http://schemas.microsoft.com/office/drawing/2014/main" id="{076EE081-C41B-4D2D-A943-D1BB106D7BAE}"/>
              </a:ext>
            </a:extLst>
          </p:cNvPr>
          <p:cNvSpPr>
            <a:spLocks noGrp="1"/>
          </p:cNvSpPr>
          <p:nvPr>
            <p:ph type="body" sz="quarter" idx="14"/>
          </p:nvPr>
        </p:nvSpPr>
        <p:spPr>
          <a:xfrm>
            <a:off x="429652" y="3331488"/>
            <a:ext cx="8375650" cy="405237"/>
          </a:xfrm>
        </p:spPr>
        <p:txBody>
          <a:bodyPr anchor="ctr" anchorCtr="0"/>
          <a:lstStyle>
            <a:lvl1pPr marL="285750" indent="-285750">
              <a:buFont typeface="Arial" panose="020B0604020202020204" pitchFamily="34" charset="0"/>
              <a:buChar char="•"/>
              <a:defRPr lang="en-US" sz="1600" dirty="0">
                <a:solidFill>
                  <a:schemeClr val="tx1"/>
                </a:solidFill>
                <a:latin typeface="Times New Roman" panose="02020603050405020304" pitchFamily="18" charset="0"/>
                <a:ea typeface="+mn-ea"/>
                <a:cs typeface="Times New Roman" panose="02020603050405020304" pitchFamily="18" charset="0"/>
              </a:defRPr>
            </a:lvl1pPr>
            <a:lvl2pPr marL="1587" indent="0">
              <a:buNone/>
              <a:defRPr/>
            </a:lvl2pPr>
          </a:lstStyle>
          <a:p>
            <a:pPr marL="0" lvl="0" indent="3175" algn="l" rtl="0" fontAlgn="base">
              <a:spcBef>
                <a:spcPct val="20000"/>
              </a:spcBef>
              <a:spcAft>
                <a:spcPct val="0"/>
              </a:spcAft>
              <a:buFont typeface="Arial" panose="020B0604020202020204" pitchFamily="34" charset="0"/>
              <a:buChar char="•"/>
            </a:pPr>
            <a:r>
              <a:rPr lang="en-US" dirty="0"/>
              <a:t>Edit Master text styles</a:t>
            </a:r>
          </a:p>
        </p:txBody>
      </p:sp>
      <p:sp>
        <p:nvSpPr>
          <p:cNvPr id="20" name="Text Placeholder 14">
            <a:extLst>
              <a:ext uri="{FF2B5EF4-FFF2-40B4-BE49-F238E27FC236}">
                <a16:creationId xmlns:a16="http://schemas.microsoft.com/office/drawing/2014/main" id="{A8EE44EB-7CB4-4F9F-9DE4-D0E4602B39E5}"/>
              </a:ext>
            </a:extLst>
          </p:cNvPr>
          <p:cNvSpPr>
            <a:spLocks noGrp="1"/>
          </p:cNvSpPr>
          <p:nvPr>
            <p:ph type="body" sz="quarter" idx="15"/>
          </p:nvPr>
        </p:nvSpPr>
        <p:spPr>
          <a:xfrm>
            <a:off x="429652" y="3921663"/>
            <a:ext cx="8375650" cy="405237"/>
          </a:xfrm>
        </p:spPr>
        <p:txBody>
          <a:bodyPr anchor="ctr" anchorCtr="0"/>
          <a:lstStyle>
            <a:lvl1pPr marL="285750" indent="-285750">
              <a:buFont typeface="Arial" panose="020B0604020202020204" pitchFamily="34" charset="0"/>
              <a:buChar char="•"/>
              <a:defRPr lang="en-US" sz="1600" dirty="0">
                <a:solidFill>
                  <a:schemeClr val="tx1"/>
                </a:solidFill>
                <a:latin typeface="Times New Roman" panose="02020603050405020304" pitchFamily="18" charset="0"/>
                <a:ea typeface="+mn-ea"/>
                <a:cs typeface="Times New Roman" panose="02020603050405020304" pitchFamily="18" charset="0"/>
              </a:defRPr>
            </a:lvl1pPr>
            <a:lvl2pPr marL="1587" indent="0">
              <a:buNone/>
              <a:defRPr/>
            </a:lvl2pPr>
          </a:lstStyle>
          <a:p>
            <a:pPr marL="0" lvl="0" indent="3175" algn="l" rtl="0" fontAlgn="base">
              <a:spcBef>
                <a:spcPct val="20000"/>
              </a:spcBef>
              <a:spcAft>
                <a:spcPct val="0"/>
              </a:spcAft>
              <a:buFont typeface="Arial" panose="020B0604020202020204" pitchFamily="34" charset="0"/>
              <a:buChar char="•"/>
            </a:pPr>
            <a:r>
              <a:rPr lang="en-US" dirty="0"/>
              <a:t>Edit Master text styles</a:t>
            </a:r>
          </a:p>
        </p:txBody>
      </p:sp>
      <p:sp>
        <p:nvSpPr>
          <p:cNvPr id="21" name="Text Placeholder 14">
            <a:extLst>
              <a:ext uri="{FF2B5EF4-FFF2-40B4-BE49-F238E27FC236}">
                <a16:creationId xmlns:a16="http://schemas.microsoft.com/office/drawing/2014/main" id="{0DF2FE6A-6B45-46FC-809D-9372518497D9}"/>
              </a:ext>
            </a:extLst>
          </p:cNvPr>
          <p:cNvSpPr>
            <a:spLocks noGrp="1"/>
          </p:cNvSpPr>
          <p:nvPr>
            <p:ph type="body" sz="quarter" idx="16"/>
          </p:nvPr>
        </p:nvSpPr>
        <p:spPr>
          <a:xfrm>
            <a:off x="447946" y="4500738"/>
            <a:ext cx="8375650" cy="405237"/>
          </a:xfrm>
        </p:spPr>
        <p:txBody>
          <a:bodyPr anchor="ctr" anchorCtr="0"/>
          <a:lstStyle>
            <a:lvl1pPr marL="285750" indent="-285750">
              <a:buFont typeface="Arial" panose="020B0604020202020204" pitchFamily="34" charset="0"/>
              <a:buChar char="•"/>
              <a:defRPr lang="en-US" sz="1600" dirty="0">
                <a:solidFill>
                  <a:schemeClr val="tx1"/>
                </a:solidFill>
                <a:latin typeface="Times New Roman" panose="02020603050405020304" pitchFamily="18" charset="0"/>
                <a:ea typeface="+mn-ea"/>
                <a:cs typeface="Times New Roman" panose="02020603050405020304" pitchFamily="18" charset="0"/>
              </a:defRPr>
            </a:lvl1pPr>
            <a:lvl2pPr marL="1587" indent="0">
              <a:buNone/>
              <a:defRPr/>
            </a:lvl2pPr>
          </a:lstStyle>
          <a:p>
            <a:pPr marL="0" lvl="0" indent="3175" algn="l" rtl="0" fontAlgn="base">
              <a:spcBef>
                <a:spcPct val="20000"/>
              </a:spcBef>
              <a:spcAft>
                <a:spcPct val="0"/>
              </a:spcAft>
              <a:buFont typeface="Arial" panose="020B0604020202020204" pitchFamily="34" charset="0"/>
              <a:buChar char="•"/>
            </a:pPr>
            <a:r>
              <a:rPr lang="en-US" dirty="0"/>
              <a:t>Edit Master text styles</a:t>
            </a:r>
          </a:p>
        </p:txBody>
      </p:sp>
      <p:sp>
        <p:nvSpPr>
          <p:cNvPr id="22" name="Text Placeholder 14">
            <a:extLst>
              <a:ext uri="{FF2B5EF4-FFF2-40B4-BE49-F238E27FC236}">
                <a16:creationId xmlns:a16="http://schemas.microsoft.com/office/drawing/2014/main" id="{E5C04966-48F9-46CF-B493-475D024CD378}"/>
              </a:ext>
            </a:extLst>
          </p:cNvPr>
          <p:cNvSpPr>
            <a:spLocks noGrp="1"/>
          </p:cNvSpPr>
          <p:nvPr>
            <p:ph type="body" sz="quarter" idx="17"/>
          </p:nvPr>
        </p:nvSpPr>
        <p:spPr>
          <a:xfrm>
            <a:off x="429652" y="5079813"/>
            <a:ext cx="8375650" cy="405237"/>
          </a:xfrm>
        </p:spPr>
        <p:txBody>
          <a:bodyPr anchor="ctr" anchorCtr="0"/>
          <a:lstStyle>
            <a:lvl1pPr marL="285750" indent="-285750">
              <a:buFont typeface="Arial" panose="020B0604020202020204" pitchFamily="34" charset="0"/>
              <a:buChar char="•"/>
              <a:defRPr lang="en-US" sz="1600" dirty="0">
                <a:solidFill>
                  <a:schemeClr val="tx1"/>
                </a:solidFill>
                <a:latin typeface="Times New Roman" panose="02020603050405020304" pitchFamily="18" charset="0"/>
                <a:ea typeface="+mn-ea"/>
                <a:cs typeface="Times New Roman" panose="02020603050405020304" pitchFamily="18" charset="0"/>
              </a:defRPr>
            </a:lvl1pPr>
            <a:lvl2pPr marL="1587" indent="0">
              <a:buNone/>
              <a:defRPr/>
            </a:lvl2pPr>
          </a:lstStyle>
          <a:p>
            <a:pPr marL="0" lvl="0" indent="3175" algn="l" rtl="0" fontAlgn="base">
              <a:spcBef>
                <a:spcPct val="20000"/>
              </a:spcBef>
              <a:spcAft>
                <a:spcPct val="0"/>
              </a:spcAft>
              <a:buFont typeface="Arial" panose="020B0604020202020204" pitchFamily="34" charset="0"/>
              <a:buChar char="•"/>
            </a:pPr>
            <a:r>
              <a:rPr lang="en-US" dirty="0"/>
              <a:t>Edit Master text styles</a:t>
            </a:r>
          </a:p>
        </p:txBody>
      </p:sp>
      <p:sp>
        <p:nvSpPr>
          <p:cNvPr id="11" name="Text Placeholder 14">
            <a:extLst>
              <a:ext uri="{FF2B5EF4-FFF2-40B4-BE49-F238E27FC236}">
                <a16:creationId xmlns:a16="http://schemas.microsoft.com/office/drawing/2014/main" id="{B52872E6-A8DE-4CE2-9A01-D920945AC508}"/>
              </a:ext>
            </a:extLst>
          </p:cNvPr>
          <p:cNvSpPr>
            <a:spLocks noGrp="1"/>
          </p:cNvSpPr>
          <p:nvPr>
            <p:ph type="body" sz="quarter" idx="18"/>
          </p:nvPr>
        </p:nvSpPr>
        <p:spPr>
          <a:xfrm>
            <a:off x="447946" y="992988"/>
            <a:ext cx="8375650" cy="405237"/>
          </a:xfrm>
        </p:spPr>
        <p:txBody>
          <a:bodyPr anchor="ctr" anchorCtr="0"/>
          <a:lstStyle>
            <a:lvl1pPr marL="0" indent="0">
              <a:buFontTx/>
              <a:buNone/>
              <a:defRPr lang="en-US" sz="1600" dirty="0">
                <a:solidFill>
                  <a:schemeClr val="tx1"/>
                </a:solidFill>
                <a:latin typeface="Times New Roman" panose="02020603050405020304" pitchFamily="18" charset="0"/>
                <a:ea typeface="+mn-ea"/>
                <a:cs typeface="Times New Roman" panose="02020603050405020304" pitchFamily="18" charset="0"/>
              </a:defRPr>
            </a:lvl1pPr>
            <a:lvl2pPr marL="1587" indent="0">
              <a:buNone/>
              <a:defRPr/>
            </a:lvl2pPr>
          </a:lstStyle>
          <a:p>
            <a:pPr marL="0" lvl="0" indent="3175" algn="l" rtl="0" fontAlgn="base">
              <a:spcBef>
                <a:spcPct val="20000"/>
              </a:spcBef>
              <a:spcAft>
                <a:spcPct val="0"/>
              </a:spcAft>
              <a:buFont typeface="Arial" panose="020B0604020202020204" pitchFamily="34" charset="0"/>
              <a:buChar char="•"/>
            </a:pPr>
            <a:r>
              <a:rPr lang="en-US" dirty="0"/>
              <a:t>Edit Master text styles</a:t>
            </a:r>
          </a:p>
        </p:txBody>
      </p:sp>
    </p:spTree>
    <p:extLst>
      <p:ext uri="{BB962C8B-B14F-4D97-AF65-F5344CB8AC3E}">
        <p14:creationId xmlns:p14="http://schemas.microsoft.com/office/powerpoint/2010/main" val="251258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liederung">
    <p:spTree>
      <p:nvGrpSpPr>
        <p:cNvPr id="1" name=""/>
        <p:cNvGrpSpPr/>
        <p:nvPr/>
      </p:nvGrpSpPr>
      <p:grpSpPr>
        <a:xfrm>
          <a:off x="0" y="0"/>
          <a:ext cx="0" cy="0"/>
          <a:chOff x="0" y="0"/>
          <a:chExt cx="0" cy="0"/>
        </a:xfrm>
      </p:grpSpPr>
      <p:sp>
        <p:nvSpPr>
          <p:cNvPr id="3" name="Rectangle 6"/>
          <p:cNvSpPr>
            <a:spLocks noChangeArrowheads="1"/>
          </p:cNvSpPr>
          <p:nvPr userDrawn="1"/>
        </p:nvSpPr>
        <p:spPr bwMode="auto">
          <a:xfrm>
            <a:off x="0" y="0"/>
            <a:ext cx="9144000" cy="1133475"/>
          </a:xfrm>
          <a:prstGeom prst="rect">
            <a:avLst/>
          </a:prstGeom>
          <a:solidFill>
            <a:schemeClr val="hlink"/>
          </a:solidFill>
          <a:ln w="0">
            <a:noFill/>
            <a:miter lim="800000"/>
            <a:headEnd/>
            <a:tailEnd/>
          </a:ln>
          <a:effectLst/>
        </p:spPr>
        <p:txBody>
          <a:bodyPr wrap="none" anchor="ctr"/>
          <a:lstStyle/>
          <a:p>
            <a:pPr algn="ctr"/>
            <a:endParaRPr lang="de-DE">
              <a:solidFill>
                <a:schemeClr val="accent2"/>
              </a:solidFill>
            </a:endParaRPr>
          </a:p>
        </p:txBody>
      </p:sp>
      <p:sp>
        <p:nvSpPr>
          <p:cNvPr id="2" name="Titel 1"/>
          <p:cNvSpPr>
            <a:spLocks noGrp="1"/>
          </p:cNvSpPr>
          <p:nvPr>
            <p:ph type="title"/>
          </p:nvPr>
        </p:nvSpPr>
        <p:spPr/>
        <p:txBody>
          <a:bodyPr/>
          <a:lstStyle>
            <a:lvl1pPr>
              <a:defRPr>
                <a:solidFill>
                  <a:schemeClr val="bg1"/>
                </a:solidFill>
              </a:defRPr>
            </a:lvl1pPr>
          </a:lstStyle>
          <a:p>
            <a:r>
              <a:rPr lang="de-DE" dirty="0"/>
              <a:t>Titelmasterformat durch Klicken bearbeiten</a:t>
            </a:r>
          </a:p>
        </p:txBody>
      </p:sp>
      <p:sp>
        <p:nvSpPr>
          <p:cNvPr id="4" name="Rectangle 3"/>
          <p:cNvSpPr>
            <a:spLocks noGrp="1" noChangeArrowheads="1"/>
          </p:cNvSpPr>
          <p:nvPr userDrawn="1">
            <p:ph type="body" idx="1"/>
          </p:nvPr>
        </p:nvSpPr>
        <p:spPr bwMode="gray">
          <a:xfrm>
            <a:off x="431800" y="1339851"/>
            <a:ext cx="8370888" cy="4622800"/>
          </a:xfrm>
          <a:noFill/>
        </p:spPr>
        <p:txBody>
          <a:bodyPr/>
          <a:lstStyle/>
          <a:p>
            <a:pPr lvl="1">
              <a:buClr>
                <a:srgbClr val="C0C0C0"/>
              </a:buClr>
            </a:pPr>
            <a:r>
              <a:rPr lang="de-DE" sz="2000" dirty="0" err="1">
                <a:solidFill>
                  <a:srgbClr val="C0C0C0"/>
                </a:solidFill>
              </a:rPr>
              <a:t>Kisuaeli</a:t>
            </a:r>
            <a:r>
              <a:rPr lang="de-DE" sz="2000" dirty="0">
                <a:solidFill>
                  <a:srgbClr val="C0C0C0"/>
                </a:solidFill>
              </a:rPr>
              <a:t> </a:t>
            </a:r>
            <a:r>
              <a:rPr lang="de-DE" sz="2000" dirty="0" err="1">
                <a:solidFill>
                  <a:srgbClr val="C0C0C0"/>
                </a:solidFill>
              </a:rPr>
              <a:t>antux</a:t>
            </a:r>
            <a:r>
              <a:rPr lang="de-DE" sz="2000" dirty="0">
                <a:solidFill>
                  <a:srgbClr val="C0C0C0"/>
                </a:solidFill>
              </a:rPr>
              <a:t> in </a:t>
            </a:r>
            <a:r>
              <a:rPr lang="de-DE" sz="2000" dirty="0" err="1">
                <a:solidFill>
                  <a:srgbClr val="C0C0C0"/>
                </a:solidFill>
              </a:rPr>
              <a:t>weimi</a:t>
            </a:r>
            <a:r>
              <a:rPr lang="de-DE" sz="2000" dirty="0">
                <a:solidFill>
                  <a:srgbClr val="C0C0C0"/>
                </a:solidFill>
              </a:rPr>
              <a:t> </a:t>
            </a:r>
            <a:r>
              <a:rPr lang="de-DE" sz="2000" dirty="0" err="1">
                <a:solidFill>
                  <a:srgbClr val="C0C0C0"/>
                </a:solidFill>
              </a:rPr>
              <a:t>kameran</a:t>
            </a:r>
            <a:r>
              <a:rPr lang="de-DE" sz="2000" dirty="0"/>
              <a:t> </a:t>
            </a:r>
          </a:p>
          <a:p>
            <a:pPr lvl="1">
              <a:buClr>
                <a:srgbClr val="C0C0C0"/>
              </a:buClr>
            </a:pPr>
            <a:r>
              <a:rPr lang="de-DE" sz="2000" dirty="0" err="1">
                <a:solidFill>
                  <a:srgbClr val="C0C0C0"/>
                </a:solidFill>
              </a:rPr>
              <a:t>Populario</a:t>
            </a:r>
            <a:r>
              <a:rPr lang="de-DE" sz="2000" dirty="0">
                <a:solidFill>
                  <a:srgbClr val="C0C0C0"/>
                </a:solidFill>
              </a:rPr>
              <a:t> </a:t>
            </a:r>
            <a:r>
              <a:rPr lang="de-DE" sz="2000" dirty="0" err="1">
                <a:solidFill>
                  <a:srgbClr val="C0C0C0"/>
                </a:solidFill>
              </a:rPr>
              <a:t>falst</a:t>
            </a:r>
            <a:endParaRPr lang="de-DE" sz="2000" dirty="0">
              <a:solidFill>
                <a:srgbClr val="C0C0C0"/>
              </a:solidFill>
            </a:endParaRPr>
          </a:p>
          <a:p>
            <a:pPr lvl="1"/>
            <a:r>
              <a:rPr lang="de-DE" sz="2000" dirty="0" err="1"/>
              <a:t>Quol</a:t>
            </a:r>
            <a:r>
              <a:rPr lang="de-DE" sz="2000" dirty="0"/>
              <a:t> </a:t>
            </a:r>
            <a:r>
              <a:rPr lang="de-DE" sz="2000" dirty="0" err="1"/>
              <a:t>damnarin</a:t>
            </a:r>
            <a:r>
              <a:rPr lang="de-DE" sz="2000" dirty="0"/>
              <a:t> </a:t>
            </a:r>
            <a:r>
              <a:rPr lang="de-DE" sz="2000" dirty="0" err="1"/>
              <a:t>Tropi</a:t>
            </a:r>
            <a:r>
              <a:rPr lang="de-DE" sz="2000" dirty="0"/>
              <a:t> zu </a:t>
            </a:r>
            <a:r>
              <a:rPr lang="de-DE" sz="2000" dirty="0" err="1"/>
              <a:t>klenne</a:t>
            </a:r>
            <a:r>
              <a:rPr lang="de-DE" sz="2000" dirty="0"/>
              <a:t> </a:t>
            </a:r>
            <a:r>
              <a:rPr lang="de-DE" sz="2000" dirty="0" err="1"/>
              <a:t>perdi</a:t>
            </a:r>
            <a:r>
              <a:rPr lang="de-DE" sz="2000" dirty="0"/>
              <a:t> </a:t>
            </a:r>
          </a:p>
          <a:p>
            <a:pPr lvl="1">
              <a:buClr>
                <a:srgbClr val="C0C0C0"/>
              </a:buClr>
            </a:pPr>
            <a:r>
              <a:rPr lang="de-DE" sz="2000" dirty="0" err="1">
                <a:solidFill>
                  <a:srgbClr val="C0C0C0"/>
                </a:solidFill>
              </a:rPr>
              <a:t>Utilira</a:t>
            </a:r>
            <a:r>
              <a:rPr lang="de-DE" sz="2000" dirty="0">
                <a:solidFill>
                  <a:srgbClr val="C0C0C0"/>
                </a:solidFill>
              </a:rPr>
              <a:t> </a:t>
            </a:r>
            <a:r>
              <a:rPr lang="de-DE" sz="2000" dirty="0" err="1">
                <a:solidFill>
                  <a:srgbClr val="C0C0C0"/>
                </a:solidFill>
              </a:rPr>
              <a:t>regau</a:t>
            </a:r>
            <a:r>
              <a:rPr lang="de-DE" sz="2000" dirty="0">
                <a:solidFill>
                  <a:srgbClr val="C0C0C0"/>
                </a:solidFill>
              </a:rPr>
              <a:t> </a:t>
            </a:r>
            <a:r>
              <a:rPr lang="de-DE" sz="2000" dirty="0" err="1">
                <a:solidFill>
                  <a:srgbClr val="C0C0C0"/>
                </a:solidFill>
              </a:rPr>
              <a:t>socht</a:t>
            </a:r>
            <a:r>
              <a:rPr lang="de-DE" sz="2000" dirty="0">
                <a:solidFill>
                  <a:srgbClr val="C0C0C0"/>
                </a:solidFill>
              </a:rPr>
              <a:t> mol sunt</a:t>
            </a:r>
          </a:p>
          <a:p>
            <a:pPr lvl="1">
              <a:buClr>
                <a:srgbClr val="C0C0C0"/>
              </a:buClr>
            </a:pPr>
            <a:r>
              <a:rPr lang="de-DE" sz="2000" dirty="0">
                <a:solidFill>
                  <a:srgbClr val="C0C0C0"/>
                </a:solidFill>
              </a:rPr>
              <a:t>Her </a:t>
            </a:r>
            <a:r>
              <a:rPr lang="de-DE" sz="2000" dirty="0" err="1">
                <a:solidFill>
                  <a:srgbClr val="C0C0C0"/>
                </a:solidFill>
              </a:rPr>
              <a:t>mitant</a:t>
            </a:r>
            <a:r>
              <a:rPr lang="de-DE" sz="2000" dirty="0">
                <a:solidFill>
                  <a:srgbClr val="C0C0C0"/>
                </a:solidFill>
              </a:rPr>
              <a:t> </a:t>
            </a:r>
            <a:r>
              <a:rPr lang="de-DE" sz="2000" dirty="0" err="1">
                <a:solidFill>
                  <a:srgbClr val="C0C0C0"/>
                </a:solidFill>
              </a:rPr>
              <a:t>dur</a:t>
            </a:r>
            <a:r>
              <a:rPr lang="de-DE" sz="2000" dirty="0">
                <a:solidFill>
                  <a:srgbClr val="C0C0C0"/>
                </a:solidFill>
              </a:rPr>
              <a:t> </a:t>
            </a:r>
            <a:r>
              <a:rPr lang="de-DE" sz="2000" dirty="0" err="1">
                <a:solidFill>
                  <a:srgbClr val="C0C0C0"/>
                </a:solidFill>
              </a:rPr>
              <a:t>Wolche</a:t>
            </a:r>
            <a:r>
              <a:rPr lang="de-DE" sz="2000" dirty="0">
                <a:solidFill>
                  <a:srgbClr val="C0C0C0"/>
                </a:solidFill>
              </a:rPr>
              <a:t> to </a:t>
            </a:r>
            <a:r>
              <a:rPr lang="de-DE" sz="2000" dirty="0" err="1">
                <a:solidFill>
                  <a:srgbClr val="C0C0C0"/>
                </a:solidFill>
              </a:rPr>
              <a:t>illemit</a:t>
            </a:r>
            <a:endParaRPr lang="de-DE" sz="2000" dirty="0">
              <a:solidFill>
                <a:srgbClr val="C0C0C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8"/>
          <p:cNvSpPr>
            <a:spLocks noChangeArrowheads="1"/>
          </p:cNvSpPr>
          <p:nvPr userDrawn="1"/>
        </p:nvSpPr>
        <p:spPr bwMode="auto">
          <a:xfrm>
            <a:off x="0" y="0"/>
            <a:ext cx="9144000" cy="863600"/>
          </a:xfrm>
          <a:prstGeom prst="rect">
            <a:avLst/>
          </a:prstGeom>
          <a:solidFill>
            <a:srgbClr val="DDDDDD"/>
          </a:solidFill>
          <a:ln w="0">
            <a:noFill/>
            <a:miter lim="800000"/>
            <a:headEnd/>
            <a:tailEnd/>
          </a:ln>
          <a:effectLst/>
        </p:spPr>
        <p:txBody>
          <a:bodyPr wrap="none" anchor="ctr"/>
          <a:lstStyle/>
          <a:p>
            <a:pPr algn="ctr"/>
            <a:endParaRPr lang="de-DE">
              <a:solidFill>
                <a:schemeClr val="accent2"/>
              </a:solidFill>
            </a:endParaRPr>
          </a:p>
        </p:txBody>
      </p:sp>
      <p:sp>
        <p:nvSpPr>
          <p:cNvPr id="1038" name="Line 14"/>
          <p:cNvSpPr>
            <a:spLocks noChangeShapeType="1"/>
          </p:cNvSpPr>
          <p:nvPr userDrawn="1"/>
        </p:nvSpPr>
        <p:spPr bwMode="auto">
          <a:xfrm>
            <a:off x="0" y="6091238"/>
            <a:ext cx="9144000" cy="0"/>
          </a:xfrm>
          <a:prstGeom prst="line">
            <a:avLst/>
          </a:prstGeom>
          <a:noFill/>
          <a:ln w="9525">
            <a:solidFill>
              <a:srgbClr val="BE1E3C"/>
            </a:solidFill>
            <a:round/>
            <a:headEnd/>
            <a:tailEnd/>
          </a:ln>
          <a:effectLst/>
        </p:spPr>
        <p:txBody>
          <a:bodyPr/>
          <a:lstStyle/>
          <a:p>
            <a:endParaRPr lang="de-DE"/>
          </a:p>
        </p:txBody>
      </p:sp>
      <p:sp>
        <p:nvSpPr>
          <p:cNvPr id="1026" name="Rectangle 2"/>
          <p:cNvSpPr>
            <a:spLocks noGrp="1" noChangeArrowheads="1"/>
          </p:cNvSpPr>
          <p:nvPr>
            <p:ph type="title"/>
          </p:nvPr>
        </p:nvSpPr>
        <p:spPr bwMode="auto">
          <a:xfrm>
            <a:off x="431800" y="111125"/>
            <a:ext cx="8375650" cy="7080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de-DE"/>
              <a:t>Mastertitelformat bearbeiten</a:t>
            </a:r>
          </a:p>
        </p:txBody>
      </p:sp>
      <p:sp>
        <p:nvSpPr>
          <p:cNvPr id="1027" name="Rectangle 3"/>
          <p:cNvSpPr>
            <a:spLocks noGrp="1" noChangeArrowheads="1"/>
          </p:cNvSpPr>
          <p:nvPr>
            <p:ph type="body" idx="1"/>
          </p:nvPr>
        </p:nvSpPr>
        <p:spPr bwMode="auto">
          <a:xfrm>
            <a:off x="431800" y="1042988"/>
            <a:ext cx="8375650" cy="47720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044" name="Picture 20" descr="TUBS_CO_70vH_150dpi"/>
          <p:cNvPicPr>
            <a:picLocks noChangeAspect="1" noChangeArrowheads="1"/>
          </p:cNvPicPr>
          <p:nvPr userDrawn="1"/>
        </p:nvPicPr>
        <p:blipFill>
          <a:blip r:embed="rId9" cstate="print"/>
          <a:srcRect/>
          <a:stretch>
            <a:fillRect/>
          </a:stretch>
        </p:blipFill>
        <p:spPr bwMode="auto">
          <a:xfrm>
            <a:off x="0" y="5915025"/>
            <a:ext cx="1762125" cy="652463"/>
          </a:xfrm>
          <a:prstGeom prst="rect">
            <a:avLst/>
          </a:prstGeom>
          <a:noFill/>
          <a:ln w="9525">
            <a:noFill/>
            <a:miter lim="800000"/>
            <a:headEnd/>
            <a:tailEnd/>
          </a:ln>
        </p:spPr>
      </p:pic>
      <p:sp>
        <p:nvSpPr>
          <p:cNvPr id="8" name="Textfeld 7"/>
          <p:cNvSpPr txBox="1"/>
          <p:nvPr userDrawn="1"/>
        </p:nvSpPr>
        <p:spPr>
          <a:xfrm>
            <a:off x="1821600" y="6140450"/>
            <a:ext cx="2521524" cy="246221"/>
          </a:xfrm>
          <a:prstGeom prst="rect">
            <a:avLst/>
          </a:prstGeom>
          <a:noFill/>
        </p:spPr>
        <p:txBody>
          <a:bodyPr wrap="none" lIns="0" tIns="0" rIns="0" bIns="0"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de-DE" sz="800" dirty="0"/>
              <a:t>Machine learning, PEP 8| Kristian Siebenrock</a:t>
            </a:r>
            <a:r>
              <a:rPr lang="de-DE" sz="800" baseline="0" dirty="0"/>
              <a:t>| </a:t>
            </a:r>
            <a:r>
              <a:rPr lang="de-DE" sz="800" dirty="0"/>
              <a:t>page</a:t>
            </a:r>
            <a:r>
              <a:rPr lang="de-DE" sz="800" baseline="0" dirty="0"/>
              <a:t> </a:t>
            </a:r>
            <a:fld id="{54091A06-E49E-4F45-A4ED-27B9A60B04AE}" type="slidenum">
              <a:rPr lang="de-DE" sz="800" baseline="0" smtClean="0"/>
              <a:pPr marL="0" marR="0" indent="0" algn="l" defTabSz="914400" rtl="0" eaLnBrk="1" fontAlgn="base" latinLnBrk="0" hangingPunct="1">
                <a:lnSpc>
                  <a:spcPct val="100000"/>
                </a:lnSpc>
                <a:spcBef>
                  <a:spcPct val="0"/>
                </a:spcBef>
                <a:spcAft>
                  <a:spcPct val="0"/>
                </a:spcAft>
                <a:buClrTx/>
                <a:buSzTx/>
                <a:buFontTx/>
                <a:buNone/>
                <a:tabLst/>
                <a:defRPr/>
              </a:pPr>
              <a:t>‹#›</a:t>
            </a:fld>
            <a:endParaRPr lang="de-DE" sz="800" dirty="0"/>
          </a:p>
          <a:p>
            <a:endParaRPr lang="de-DE" sz="800" dirty="0"/>
          </a:p>
        </p:txBody>
      </p:sp>
      <p:pic>
        <p:nvPicPr>
          <p:cNvPr id="3" name="Grafik 2"/>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722350" y="5854189"/>
            <a:ext cx="1090395" cy="7133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4" r:id="rId4"/>
    <p:sldLayoutId id="2147483660" r:id="rId5"/>
    <p:sldLayoutId id="2147483662" r:id="rId6"/>
    <p:sldLayoutId id="2147483661" r:id="rId7"/>
  </p:sldLayoutIdLst>
  <p:hf sldNum="0" hdr="0" ftr="0" dt="0"/>
  <p:txStyles>
    <p:titleStyle>
      <a:lvl1pPr algn="l" rtl="0" fontAlgn="base">
        <a:spcBef>
          <a:spcPct val="0"/>
        </a:spcBef>
        <a:spcAft>
          <a:spcPct val="0"/>
        </a:spcAft>
        <a:defRPr sz="2200" b="1">
          <a:solidFill>
            <a:schemeClr val="tx1"/>
          </a:solidFill>
          <a:latin typeface="+mj-lt"/>
          <a:ea typeface="+mj-ea"/>
          <a:cs typeface="+mj-cs"/>
        </a:defRPr>
      </a:lvl1pPr>
      <a:lvl2pPr algn="l" rtl="0" fontAlgn="base">
        <a:spcBef>
          <a:spcPct val="0"/>
        </a:spcBef>
        <a:spcAft>
          <a:spcPct val="0"/>
        </a:spcAft>
        <a:defRPr sz="2200" b="1">
          <a:solidFill>
            <a:schemeClr val="tx1"/>
          </a:solidFill>
          <a:latin typeface="Arial" charset="0"/>
        </a:defRPr>
      </a:lvl2pPr>
      <a:lvl3pPr algn="l" rtl="0" fontAlgn="base">
        <a:spcBef>
          <a:spcPct val="0"/>
        </a:spcBef>
        <a:spcAft>
          <a:spcPct val="0"/>
        </a:spcAft>
        <a:defRPr sz="2200" b="1">
          <a:solidFill>
            <a:schemeClr val="tx1"/>
          </a:solidFill>
          <a:latin typeface="Arial" charset="0"/>
        </a:defRPr>
      </a:lvl3pPr>
      <a:lvl4pPr algn="l" rtl="0" fontAlgn="base">
        <a:spcBef>
          <a:spcPct val="0"/>
        </a:spcBef>
        <a:spcAft>
          <a:spcPct val="0"/>
        </a:spcAft>
        <a:defRPr sz="2200" b="1">
          <a:solidFill>
            <a:schemeClr val="tx1"/>
          </a:solidFill>
          <a:latin typeface="Arial" charset="0"/>
        </a:defRPr>
      </a:lvl4pPr>
      <a:lvl5pPr algn="l" rtl="0" fontAlgn="base">
        <a:spcBef>
          <a:spcPct val="0"/>
        </a:spcBef>
        <a:spcAft>
          <a:spcPct val="0"/>
        </a:spcAft>
        <a:defRPr sz="2200" b="1">
          <a:solidFill>
            <a:schemeClr val="tx1"/>
          </a:solidFill>
          <a:latin typeface="Arial" charset="0"/>
        </a:defRPr>
      </a:lvl5pPr>
      <a:lvl6pPr marL="457200" algn="l" rtl="0" fontAlgn="base">
        <a:spcBef>
          <a:spcPct val="0"/>
        </a:spcBef>
        <a:spcAft>
          <a:spcPct val="0"/>
        </a:spcAft>
        <a:defRPr sz="2200" b="1">
          <a:solidFill>
            <a:schemeClr val="tx1"/>
          </a:solidFill>
          <a:latin typeface="Arial" charset="0"/>
        </a:defRPr>
      </a:lvl6pPr>
      <a:lvl7pPr marL="914400" algn="l" rtl="0" fontAlgn="base">
        <a:spcBef>
          <a:spcPct val="0"/>
        </a:spcBef>
        <a:spcAft>
          <a:spcPct val="0"/>
        </a:spcAft>
        <a:defRPr sz="2200" b="1">
          <a:solidFill>
            <a:schemeClr val="tx1"/>
          </a:solidFill>
          <a:latin typeface="Arial" charset="0"/>
        </a:defRPr>
      </a:lvl7pPr>
      <a:lvl8pPr marL="1371600" algn="l" rtl="0" fontAlgn="base">
        <a:spcBef>
          <a:spcPct val="0"/>
        </a:spcBef>
        <a:spcAft>
          <a:spcPct val="0"/>
        </a:spcAft>
        <a:defRPr sz="2200" b="1">
          <a:solidFill>
            <a:schemeClr val="tx1"/>
          </a:solidFill>
          <a:latin typeface="Arial" charset="0"/>
        </a:defRPr>
      </a:lvl8pPr>
      <a:lvl9pPr marL="1828800" algn="l" rtl="0" fontAlgn="base">
        <a:spcBef>
          <a:spcPct val="0"/>
        </a:spcBef>
        <a:spcAft>
          <a:spcPct val="0"/>
        </a:spcAft>
        <a:defRPr sz="2200" b="1">
          <a:solidFill>
            <a:schemeClr val="tx1"/>
          </a:solidFill>
          <a:latin typeface="Arial" charset="0"/>
        </a:defRPr>
      </a:lvl9pPr>
    </p:titleStyle>
    <p:bodyStyle>
      <a:lvl1pPr algn="l" rtl="0" fontAlgn="base">
        <a:spcBef>
          <a:spcPct val="20000"/>
        </a:spcBef>
        <a:spcAft>
          <a:spcPct val="0"/>
        </a:spcAft>
        <a:defRPr sz="1600">
          <a:solidFill>
            <a:schemeClr val="tx1"/>
          </a:solidFill>
          <a:latin typeface="+mn-lt"/>
          <a:ea typeface="+mn-ea"/>
          <a:cs typeface="+mn-cs"/>
        </a:defRPr>
      </a:lvl1pPr>
      <a:lvl2pPr marL="190500" indent="-188913" algn="l" rtl="0" fontAlgn="base">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fontAlgn="base">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fontAlgn="base">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fontAlgn="base">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fontAlgn="base">
        <a:spcBef>
          <a:spcPct val="20000"/>
        </a:spcBef>
        <a:spcAft>
          <a:spcPct val="0"/>
        </a:spcAft>
        <a:buFont typeface="Wingdings" pitchFamily="2" charset="2"/>
        <a:buChar char="§"/>
        <a:defRPr sz="1600">
          <a:solidFill>
            <a:schemeClr val="tx1"/>
          </a:solidFill>
          <a:latin typeface="+mn-lt"/>
        </a:defRPr>
      </a:lvl6pPr>
      <a:lvl7pPr marL="1657350" indent="-198438" algn="l" rtl="0" fontAlgn="base">
        <a:spcBef>
          <a:spcPct val="20000"/>
        </a:spcBef>
        <a:spcAft>
          <a:spcPct val="0"/>
        </a:spcAft>
        <a:buFont typeface="Wingdings" pitchFamily="2" charset="2"/>
        <a:buChar char="§"/>
        <a:defRPr sz="1600">
          <a:solidFill>
            <a:schemeClr val="tx1"/>
          </a:solidFill>
          <a:latin typeface="+mn-lt"/>
        </a:defRPr>
      </a:lvl7pPr>
      <a:lvl8pPr marL="2114550" indent="-198438" algn="l" rtl="0" fontAlgn="base">
        <a:spcBef>
          <a:spcPct val="20000"/>
        </a:spcBef>
        <a:spcAft>
          <a:spcPct val="0"/>
        </a:spcAft>
        <a:buFont typeface="Wingdings" pitchFamily="2" charset="2"/>
        <a:buChar char="§"/>
        <a:defRPr sz="1600">
          <a:solidFill>
            <a:schemeClr val="tx1"/>
          </a:solidFill>
          <a:latin typeface="+mn-lt"/>
        </a:defRPr>
      </a:lvl8pPr>
      <a:lvl9pPr marL="2571750" indent="-198438" algn="l" rtl="0" fontAlgn="base">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1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24.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25.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28.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23.svg"/><Relationship Id="rId4" Type="http://schemas.openxmlformats.org/officeDocument/2006/relationships/image" Target="../media/image29.png"/><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38.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23.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22.png"/><Relationship Id="rId5" Type="http://schemas.openxmlformats.org/officeDocument/2006/relationships/image" Target="../media/image34.png"/><Relationship Id="rId10" Type="http://schemas.openxmlformats.org/officeDocument/2006/relationships/image" Target="../media/image21.svg"/><Relationship Id="rId4" Type="http://schemas.openxmlformats.org/officeDocument/2006/relationships/image" Target="../media/image33.png"/><Relationship Id="rId9" Type="http://schemas.openxmlformats.org/officeDocument/2006/relationships/image" Target="../media/image20.png"/><Relationship Id="rId1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23.sv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21.svg"/><Relationship Id="rId5" Type="http://schemas.openxmlformats.org/officeDocument/2006/relationships/image" Target="../media/image46.png"/><Relationship Id="rId10" Type="http://schemas.openxmlformats.org/officeDocument/2006/relationships/image" Target="../media/image20.png"/><Relationship Id="rId4" Type="http://schemas.openxmlformats.org/officeDocument/2006/relationships/image" Target="../media/image45.png"/><Relationship Id="rId9"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6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0.sv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4.sv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svg"/><Relationship Id="rId4" Type="http://schemas.openxmlformats.org/officeDocument/2006/relationships/image" Target="../media/image62.svg"/><Relationship Id="rId9" Type="http://schemas.openxmlformats.org/officeDocument/2006/relationships/image" Target="../media/image6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s://www.pylint.org/" TargetMode="External"/><Relationship Id="rId3" Type="http://schemas.openxmlformats.org/officeDocument/2006/relationships/image" Target="../media/image71.png"/><Relationship Id="rId7" Type="http://schemas.openxmlformats.org/officeDocument/2006/relationships/hyperlink" Target="https://pycodestyle.pycqa.org/en/latest/"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4.svg"/><Relationship Id="rId5" Type="http://schemas.openxmlformats.org/officeDocument/2006/relationships/image" Target="../media/image73.png"/><Relationship Id="rId4" Type="http://schemas.openxmlformats.org/officeDocument/2006/relationships/image" Target="../media/image72.svg"/><Relationship Id="rId9" Type="http://schemas.openxmlformats.org/officeDocument/2006/relationships/hyperlink" Target="https://flake8.pycqa.org/en/latest/"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4.svg"/><Relationship Id="rId5" Type="http://schemas.openxmlformats.org/officeDocument/2006/relationships/image" Target="../media/image73.png"/><Relationship Id="rId4" Type="http://schemas.openxmlformats.org/officeDocument/2006/relationships/image" Target="../media/image72.svg"/></Relationships>
</file>

<file path=ppt/slides/_rels/slide2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hyperlink" Target="https://github.com/psf/black" TargetMode="External"/><Relationship Id="rId3" Type="http://schemas.openxmlformats.org/officeDocument/2006/relationships/image" Target="../media/image71.png"/><Relationship Id="rId7" Type="http://schemas.openxmlformats.org/officeDocument/2006/relationships/hyperlink" Target="https://github.com/hhatto/autopep8#feature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4.svg"/><Relationship Id="rId5" Type="http://schemas.openxmlformats.org/officeDocument/2006/relationships/image" Target="../media/image73.png"/><Relationship Id="rId4" Type="http://schemas.openxmlformats.org/officeDocument/2006/relationships/image" Target="../media/image72.svg"/></Relationships>
</file>

<file path=ppt/slides/_rels/slide31.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74.sv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svg"/><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82.png"/><Relationship Id="rId7" Type="http://schemas.openxmlformats.org/officeDocument/2006/relationships/image" Target="../media/image23.sv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84.png"/><Relationship Id="rId4" Type="http://schemas.openxmlformats.org/officeDocument/2006/relationships/image" Target="../media/image83.png"/><Relationship Id="rId9" Type="http://schemas.openxmlformats.org/officeDocument/2006/relationships/image" Target="../media/image21.svg"/></Relationships>
</file>

<file path=ppt/slides/_rels/slide3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85.png"/><Relationship Id="rId7" Type="http://schemas.openxmlformats.org/officeDocument/2006/relationships/image" Target="../media/image23.sv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87.png"/><Relationship Id="rId4" Type="http://schemas.openxmlformats.org/officeDocument/2006/relationships/image" Target="../media/image86.png"/><Relationship Id="rId9" Type="http://schemas.openxmlformats.org/officeDocument/2006/relationships/image" Target="../media/image21.svg"/></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drillan/jupyter-black/archive/master.zip"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pep8.org/" TargetMode="External"/><Relationship Id="rId3" Type="http://schemas.openxmlformats.org/officeDocument/2006/relationships/hyperlink" Target="https://www.codeflow.site/de/article/python-pep8" TargetMode="External"/><Relationship Id="rId7" Type="http://schemas.openxmlformats.org/officeDocument/2006/relationships/hyperlink" Target="http://pylint.pycqa.org/en/latest/intro.html" TargetMode="External"/><Relationship Id="rId2" Type="http://schemas.openxmlformats.org/officeDocument/2006/relationships/hyperlink" Target="https://en.wikipedia.org/wiki/Zen_of_Python" TargetMode="External"/><Relationship Id="rId1" Type="http://schemas.openxmlformats.org/officeDocument/2006/relationships/slideLayout" Target="../slideLayouts/slideLayout6.xml"/><Relationship Id="rId6" Type="http://schemas.openxmlformats.org/officeDocument/2006/relationships/hyperlink" Target="https://pypi.org/project/pycodestyle/" TargetMode="External"/><Relationship Id="rId5" Type="http://schemas.openxmlformats.org/officeDocument/2006/relationships/hyperlink" Target="https://sourcelevel.io/blog/what-is-a-linter-and-why-your-team-should-use-it" TargetMode="External"/><Relationship Id="rId4" Type="http://schemas.openxmlformats.org/officeDocument/2006/relationships/hyperlink" Target="https://realpython.com/python-pep8/" TargetMode="External"/><Relationship Id="rId9" Type="http://schemas.openxmlformats.org/officeDocument/2006/relationships/hyperlink" Target="https://www.freecodecamp.org/news/auto-format-your-python-code-with-blac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ctrTitle"/>
          </p:nvPr>
        </p:nvSpPr>
        <p:spPr>
          <a:xfrm>
            <a:off x="831850" y="4149080"/>
            <a:ext cx="7772400" cy="1080145"/>
          </a:xfrm>
        </p:spPr>
        <p:txBody>
          <a:bodyPr/>
          <a:lstStyle/>
          <a:p>
            <a:pPr algn="ctr"/>
            <a:r>
              <a:rPr lang="en-US" sz="2800" dirty="0"/>
              <a:t>Machine learning</a:t>
            </a:r>
            <a:br>
              <a:rPr lang="en-US" dirty="0"/>
            </a:br>
            <a:r>
              <a:rPr lang="en-US" b="0" dirty="0"/>
              <a:t>Mini-project: PEP 8</a:t>
            </a:r>
          </a:p>
        </p:txBody>
      </p:sp>
      <p:sp>
        <p:nvSpPr>
          <p:cNvPr id="4" name="Untertitel 7">
            <a:extLst>
              <a:ext uri="{FF2B5EF4-FFF2-40B4-BE49-F238E27FC236}">
                <a16:creationId xmlns:a16="http://schemas.microsoft.com/office/drawing/2014/main" id="{C05E220E-3A33-417B-8CE9-4CCC140D0882}"/>
              </a:ext>
            </a:extLst>
          </p:cNvPr>
          <p:cNvSpPr txBox="1">
            <a:spLocks/>
          </p:cNvSpPr>
          <p:nvPr/>
        </p:nvSpPr>
        <p:spPr bwMode="auto">
          <a:xfrm>
            <a:off x="3589764" y="5319210"/>
            <a:ext cx="2256572" cy="40504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fontAlgn="base">
              <a:spcBef>
                <a:spcPct val="20000"/>
              </a:spcBef>
              <a:spcAft>
                <a:spcPct val="0"/>
              </a:spcAft>
              <a:defRPr sz="1600">
                <a:solidFill>
                  <a:schemeClr val="tx1"/>
                </a:solidFill>
                <a:latin typeface="+mn-lt"/>
                <a:ea typeface="+mn-ea"/>
                <a:cs typeface="+mn-cs"/>
              </a:defRPr>
            </a:lvl1pPr>
            <a:lvl2pPr marL="190500" indent="-188913" algn="l" rtl="0" fontAlgn="base">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fontAlgn="base">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fontAlgn="base">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fontAlgn="base">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fontAlgn="base">
              <a:spcBef>
                <a:spcPct val="20000"/>
              </a:spcBef>
              <a:spcAft>
                <a:spcPct val="0"/>
              </a:spcAft>
              <a:buFont typeface="Wingdings" pitchFamily="2" charset="2"/>
              <a:buChar char="§"/>
              <a:defRPr sz="1600">
                <a:solidFill>
                  <a:schemeClr val="tx1"/>
                </a:solidFill>
                <a:latin typeface="+mn-lt"/>
              </a:defRPr>
            </a:lvl6pPr>
            <a:lvl7pPr marL="1657350" indent="-198438" algn="l" rtl="0" fontAlgn="base">
              <a:spcBef>
                <a:spcPct val="20000"/>
              </a:spcBef>
              <a:spcAft>
                <a:spcPct val="0"/>
              </a:spcAft>
              <a:buFont typeface="Wingdings" pitchFamily="2" charset="2"/>
              <a:buChar char="§"/>
              <a:defRPr sz="1600">
                <a:solidFill>
                  <a:schemeClr val="tx1"/>
                </a:solidFill>
                <a:latin typeface="+mn-lt"/>
              </a:defRPr>
            </a:lvl7pPr>
            <a:lvl8pPr marL="2114550" indent="-198438" algn="l" rtl="0" fontAlgn="base">
              <a:spcBef>
                <a:spcPct val="20000"/>
              </a:spcBef>
              <a:spcAft>
                <a:spcPct val="0"/>
              </a:spcAft>
              <a:buFont typeface="Wingdings" pitchFamily="2" charset="2"/>
              <a:buChar char="§"/>
              <a:defRPr sz="1600">
                <a:solidFill>
                  <a:schemeClr val="tx1"/>
                </a:solidFill>
                <a:latin typeface="+mn-lt"/>
              </a:defRPr>
            </a:lvl8pPr>
            <a:lvl9pPr marL="2571750" indent="-198438" algn="l" rtl="0" fontAlgn="base">
              <a:spcBef>
                <a:spcPct val="20000"/>
              </a:spcBef>
              <a:spcAft>
                <a:spcPct val="0"/>
              </a:spcAft>
              <a:buFont typeface="Wingdings" pitchFamily="2" charset="2"/>
              <a:buChar char="§"/>
              <a:defRPr sz="1600">
                <a:solidFill>
                  <a:schemeClr val="tx1"/>
                </a:solidFill>
                <a:latin typeface="+mn-lt"/>
              </a:defRPr>
            </a:lvl9pPr>
          </a:lstStyle>
          <a:p>
            <a:pPr algn="ctr"/>
            <a:r>
              <a:rPr lang="en-US" kern="0" dirty="0"/>
              <a:t>Kristian Siebenrock</a:t>
            </a:r>
          </a:p>
          <a:p>
            <a:pPr algn="ctr"/>
            <a:endParaRPr lang="en-US"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CC5F-F333-2B4B-85C6-DB6BD88BA5B5}"/>
              </a:ext>
            </a:extLst>
          </p:cNvPr>
          <p:cNvSpPr>
            <a:spLocks noGrp="1"/>
          </p:cNvSpPr>
          <p:nvPr>
            <p:ph type="title"/>
          </p:nvPr>
        </p:nvSpPr>
        <p:spPr/>
        <p:txBody>
          <a:bodyPr/>
          <a:lstStyle/>
          <a:p>
            <a:r>
              <a:rPr lang="en-DE" dirty="0"/>
              <a:t>Table of Contents</a:t>
            </a:r>
          </a:p>
        </p:txBody>
      </p:sp>
      <p:sp>
        <p:nvSpPr>
          <p:cNvPr id="3" name="Text Placeholder 2">
            <a:extLst>
              <a:ext uri="{FF2B5EF4-FFF2-40B4-BE49-F238E27FC236}">
                <a16:creationId xmlns:a16="http://schemas.microsoft.com/office/drawing/2014/main" id="{391EAEA5-F94D-D348-A215-BED5E988155C}"/>
              </a:ext>
            </a:extLst>
          </p:cNvPr>
          <p:cNvSpPr>
            <a:spLocks noGrp="1"/>
          </p:cNvSpPr>
          <p:nvPr>
            <p:ph type="body" idx="1"/>
          </p:nvPr>
        </p:nvSpPr>
        <p:spPr>
          <a:xfrm>
            <a:off x="427038" y="1178750"/>
            <a:ext cx="8375649" cy="4622800"/>
          </a:xfrm>
        </p:spPr>
        <p:txBody>
          <a:bodyPr/>
          <a:lstStyle/>
          <a:p>
            <a:pPr marL="342900" indent="-342900">
              <a:lnSpc>
                <a:spcPct val="200000"/>
              </a:lnSpc>
              <a:buFont typeface="+mj-lt"/>
              <a:buAutoNum type="arabicPeriod"/>
            </a:pPr>
            <a:r>
              <a:rPr lang="en-DE" sz="1800" dirty="0">
                <a:solidFill>
                  <a:schemeClr val="tx1">
                    <a:alpha val="50000"/>
                  </a:schemeClr>
                </a:solidFill>
              </a:rPr>
              <a:t>What is PEP 8?</a:t>
            </a:r>
          </a:p>
          <a:p>
            <a:pPr marL="342900" indent="-342900">
              <a:lnSpc>
                <a:spcPct val="200000"/>
              </a:lnSpc>
              <a:buFont typeface="+mj-lt"/>
              <a:buAutoNum type="arabicPeriod"/>
            </a:pPr>
            <a:r>
              <a:rPr lang="en-DE" sz="1800" dirty="0">
                <a:solidFill>
                  <a:schemeClr val="tx1">
                    <a:alpha val="50000"/>
                  </a:schemeClr>
                </a:solidFill>
              </a:rPr>
              <a:t>Why </a:t>
            </a:r>
            <a:r>
              <a:rPr lang="en-DE" sz="1800" i="1" dirty="0">
                <a:solidFill>
                  <a:schemeClr val="tx1">
                    <a:alpha val="50000"/>
                  </a:schemeClr>
                </a:solidFill>
              </a:rPr>
              <a:t>should</a:t>
            </a:r>
            <a:r>
              <a:rPr lang="en-DE" sz="1800" dirty="0">
                <a:solidFill>
                  <a:schemeClr val="tx1">
                    <a:alpha val="50000"/>
                  </a:schemeClr>
                </a:solidFill>
              </a:rPr>
              <a:t> it be used?</a:t>
            </a:r>
          </a:p>
          <a:p>
            <a:pPr marL="342900" indent="-342900">
              <a:lnSpc>
                <a:spcPct val="200000"/>
              </a:lnSpc>
              <a:buFont typeface="+mj-lt"/>
              <a:buAutoNum type="arabicPeriod"/>
            </a:pPr>
            <a:r>
              <a:rPr lang="en-DE" sz="1800" b="1" dirty="0"/>
              <a:t>Key Points</a:t>
            </a:r>
          </a:p>
          <a:p>
            <a:pPr marL="533400" lvl="1" indent="-342900">
              <a:buFont typeface="+mj-lt"/>
              <a:buAutoNum type="arabicPeriod"/>
            </a:pPr>
            <a:r>
              <a:rPr lang="en-DE" dirty="0"/>
              <a:t>Naming Conventions</a:t>
            </a:r>
          </a:p>
          <a:p>
            <a:pPr marL="533400" lvl="1" indent="-342900">
              <a:buFont typeface="+mj-lt"/>
              <a:buAutoNum type="arabicPeriod"/>
            </a:pPr>
            <a:r>
              <a:rPr lang="en-DE" dirty="0"/>
              <a:t>Code Layout</a:t>
            </a:r>
          </a:p>
          <a:p>
            <a:pPr marL="533400" lvl="1" indent="-342900">
              <a:buFont typeface="+mj-lt"/>
              <a:buAutoNum type="arabicPeriod"/>
            </a:pPr>
            <a:r>
              <a:rPr lang="en-DE" dirty="0"/>
              <a:t>Indentation</a:t>
            </a:r>
          </a:p>
          <a:p>
            <a:pPr marL="533400" lvl="1" indent="-342900">
              <a:buFont typeface="+mj-lt"/>
              <a:buAutoNum type="arabicPeriod"/>
            </a:pPr>
            <a:r>
              <a:rPr lang="en-DE" dirty="0"/>
              <a:t>Comments</a:t>
            </a:r>
          </a:p>
          <a:p>
            <a:pPr marL="533400" lvl="1" indent="-342900">
              <a:buFont typeface="+mj-lt"/>
              <a:buAutoNum type="arabicPeriod"/>
            </a:pPr>
            <a:r>
              <a:rPr lang="en-DE" dirty="0"/>
              <a:t>Whitespace</a:t>
            </a:r>
          </a:p>
          <a:p>
            <a:pPr marL="342900" indent="-342900">
              <a:lnSpc>
                <a:spcPct val="200000"/>
              </a:lnSpc>
              <a:buFont typeface="+mj-lt"/>
              <a:buAutoNum type="arabicPeriod"/>
            </a:pPr>
            <a:r>
              <a:rPr lang="en-DE" sz="1800" dirty="0">
                <a:solidFill>
                  <a:schemeClr val="tx1">
                    <a:alpha val="50000"/>
                  </a:schemeClr>
                </a:solidFill>
              </a:rPr>
              <a:t>When </a:t>
            </a:r>
            <a:r>
              <a:rPr lang="en-DE" sz="1800" i="1" dirty="0">
                <a:solidFill>
                  <a:schemeClr val="tx1">
                    <a:alpha val="50000"/>
                  </a:schemeClr>
                </a:solidFill>
              </a:rPr>
              <a:t>shouldn’t</a:t>
            </a:r>
            <a:r>
              <a:rPr lang="en-DE" sz="1800" dirty="0">
                <a:solidFill>
                  <a:schemeClr val="tx1">
                    <a:alpha val="50000"/>
                  </a:schemeClr>
                </a:solidFill>
              </a:rPr>
              <a:t> it be used?</a:t>
            </a:r>
          </a:p>
          <a:p>
            <a:pPr marL="342900" indent="-342900">
              <a:lnSpc>
                <a:spcPct val="200000"/>
              </a:lnSpc>
              <a:buFont typeface="+mj-lt"/>
              <a:buAutoNum type="arabicPeriod"/>
            </a:pPr>
            <a:r>
              <a:rPr lang="en-DE" sz="1800" dirty="0">
                <a:solidFill>
                  <a:schemeClr val="tx1">
                    <a:alpha val="50000"/>
                  </a:schemeClr>
                </a:solidFill>
              </a:rPr>
              <a:t>Implementation</a:t>
            </a:r>
          </a:p>
          <a:p>
            <a:pPr marL="342900" indent="-342900">
              <a:buFont typeface="+mj-lt"/>
              <a:buAutoNum type="arabicPeriod"/>
            </a:pPr>
            <a:endParaRPr lang="en-DE" dirty="0"/>
          </a:p>
        </p:txBody>
      </p:sp>
    </p:spTree>
    <p:extLst>
      <p:ext uri="{BB962C8B-B14F-4D97-AF65-F5344CB8AC3E}">
        <p14:creationId xmlns:p14="http://schemas.microsoft.com/office/powerpoint/2010/main" val="4212107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3B6D-CE6F-C049-BEB6-1A5079ADDC6C}"/>
              </a:ext>
            </a:extLst>
          </p:cNvPr>
          <p:cNvSpPr>
            <a:spLocks noGrp="1"/>
          </p:cNvSpPr>
          <p:nvPr>
            <p:ph type="title"/>
          </p:nvPr>
        </p:nvSpPr>
        <p:spPr/>
        <p:txBody>
          <a:bodyPr/>
          <a:lstStyle/>
          <a:p>
            <a:r>
              <a:rPr lang="en-DE" dirty="0"/>
              <a:t>Key Points – Naming Conventions</a:t>
            </a:r>
          </a:p>
        </p:txBody>
      </p:sp>
      <p:pic>
        <p:nvPicPr>
          <p:cNvPr id="5" name="Picture 4" descr="Graphical user interface, text, application&#10;&#10;Description automatically generated">
            <a:extLst>
              <a:ext uri="{FF2B5EF4-FFF2-40B4-BE49-F238E27FC236}">
                <a16:creationId xmlns:a16="http://schemas.microsoft.com/office/drawing/2014/main" id="{18D0986C-5D44-5F43-A294-CF0426414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00" y="2213865"/>
            <a:ext cx="9046005" cy="2790310"/>
          </a:xfrm>
          <a:prstGeom prst="rect">
            <a:avLst/>
          </a:prstGeom>
        </p:spPr>
      </p:pic>
      <p:sp>
        <p:nvSpPr>
          <p:cNvPr id="6" name="TextBox 5">
            <a:extLst>
              <a:ext uri="{FF2B5EF4-FFF2-40B4-BE49-F238E27FC236}">
                <a16:creationId xmlns:a16="http://schemas.microsoft.com/office/drawing/2014/main" id="{1AD98D7E-B97F-7842-92C8-8147E7A50628}"/>
              </a:ext>
            </a:extLst>
          </p:cNvPr>
          <p:cNvSpPr txBox="1"/>
          <p:nvPr/>
        </p:nvSpPr>
        <p:spPr>
          <a:xfrm>
            <a:off x="419198" y="1313765"/>
            <a:ext cx="3377848" cy="584775"/>
          </a:xfrm>
          <a:prstGeom prst="rect">
            <a:avLst/>
          </a:prstGeom>
          <a:noFill/>
        </p:spPr>
        <p:txBody>
          <a:bodyPr wrap="none" rtlCol="0">
            <a:spAutoFit/>
          </a:bodyPr>
          <a:lstStyle/>
          <a:p>
            <a:r>
              <a:rPr lang="en-DE" i="1" dirty="0"/>
              <a:t>“Explicit is better than Implicit”</a:t>
            </a:r>
          </a:p>
          <a:p>
            <a:r>
              <a:rPr lang="en-DE" sz="1400" i="1" dirty="0"/>
              <a:t>	          - The Zen of Python</a:t>
            </a:r>
          </a:p>
        </p:txBody>
      </p:sp>
    </p:spTree>
    <p:extLst>
      <p:ext uri="{BB962C8B-B14F-4D97-AF65-F5344CB8AC3E}">
        <p14:creationId xmlns:p14="http://schemas.microsoft.com/office/powerpoint/2010/main" val="147081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3B6D-CE6F-C049-BEB6-1A5079ADDC6C}"/>
              </a:ext>
            </a:extLst>
          </p:cNvPr>
          <p:cNvSpPr>
            <a:spLocks noGrp="1"/>
          </p:cNvSpPr>
          <p:nvPr>
            <p:ph type="title"/>
          </p:nvPr>
        </p:nvSpPr>
        <p:spPr/>
        <p:txBody>
          <a:bodyPr/>
          <a:lstStyle/>
          <a:p>
            <a:r>
              <a:rPr lang="en-DE" dirty="0"/>
              <a:t>Key Points – Naming Conventions</a:t>
            </a:r>
          </a:p>
        </p:txBody>
      </p:sp>
      <p:sp>
        <p:nvSpPr>
          <p:cNvPr id="3" name="TextBox 2">
            <a:extLst>
              <a:ext uri="{FF2B5EF4-FFF2-40B4-BE49-F238E27FC236}">
                <a16:creationId xmlns:a16="http://schemas.microsoft.com/office/drawing/2014/main" id="{8E664E9B-D38E-D24D-8A10-833809F280C4}"/>
              </a:ext>
            </a:extLst>
          </p:cNvPr>
          <p:cNvSpPr txBox="1"/>
          <p:nvPr/>
        </p:nvSpPr>
        <p:spPr>
          <a:xfrm>
            <a:off x="426678" y="1313765"/>
            <a:ext cx="2146742" cy="369332"/>
          </a:xfrm>
          <a:prstGeom prst="rect">
            <a:avLst/>
          </a:prstGeom>
          <a:noFill/>
        </p:spPr>
        <p:txBody>
          <a:bodyPr wrap="none" rtlCol="0">
            <a:spAutoFit/>
          </a:bodyPr>
          <a:lstStyle/>
          <a:p>
            <a:r>
              <a:rPr lang="en-DE" b="1" dirty="0"/>
              <a:t>Choosing Names:</a:t>
            </a:r>
          </a:p>
        </p:txBody>
      </p:sp>
      <p:pic>
        <p:nvPicPr>
          <p:cNvPr id="9" name="Picture 8">
            <a:extLst>
              <a:ext uri="{FF2B5EF4-FFF2-40B4-BE49-F238E27FC236}">
                <a16:creationId xmlns:a16="http://schemas.microsoft.com/office/drawing/2014/main" id="{D9278783-B658-0F47-B70C-5529DB4ED345}"/>
              </a:ext>
            </a:extLst>
          </p:cNvPr>
          <p:cNvPicPr>
            <a:picLocks noChangeAspect="1"/>
          </p:cNvPicPr>
          <p:nvPr/>
        </p:nvPicPr>
        <p:blipFill rotWithShape="1">
          <a:blip r:embed="rId3">
            <a:extLst>
              <a:ext uri="{28A0092B-C50C-407E-A947-70E740481C1C}">
                <a14:useLocalDpi xmlns:a14="http://schemas.microsoft.com/office/drawing/2010/main" val="0"/>
              </a:ext>
            </a:extLst>
          </a:blip>
          <a:srcRect l="925" t="19209" r="94234" b="29070"/>
          <a:stretch/>
        </p:blipFill>
        <p:spPr>
          <a:xfrm>
            <a:off x="4398157" y="2026049"/>
            <a:ext cx="556359" cy="272548"/>
          </a:xfrm>
          <a:prstGeom prst="rect">
            <a:avLst/>
          </a:prstGeom>
        </p:spPr>
      </p:pic>
      <p:sp>
        <p:nvSpPr>
          <p:cNvPr id="10" name="TextBox 9">
            <a:extLst>
              <a:ext uri="{FF2B5EF4-FFF2-40B4-BE49-F238E27FC236}">
                <a16:creationId xmlns:a16="http://schemas.microsoft.com/office/drawing/2014/main" id="{F5D89446-80F0-BF43-B42A-96C703B29F43}"/>
              </a:ext>
            </a:extLst>
          </p:cNvPr>
          <p:cNvSpPr txBox="1"/>
          <p:nvPr/>
        </p:nvSpPr>
        <p:spPr>
          <a:xfrm>
            <a:off x="426678" y="1993046"/>
            <a:ext cx="3919663" cy="338554"/>
          </a:xfrm>
          <a:prstGeom prst="rect">
            <a:avLst/>
          </a:prstGeom>
          <a:noFill/>
        </p:spPr>
        <p:txBody>
          <a:bodyPr wrap="none" rtlCol="0">
            <a:spAutoFit/>
          </a:bodyPr>
          <a:lstStyle/>
          <a:p>
            <a:r>
              <a:rPr lang="en-DE" sz="1600" dirty="0"/>
              <a:t>1. </a:t>
            </a:r>
            <a:r>
              <a:rPr lang="en-GB" sz="1600" dirty="0"/>
              <a:t>Never use l, O or I single letter names:</a:t>
            </a:r>
            <a:endParaRPr lang="en-DE" sz="1600" dirty="0"/>
          </a:p>
        </p:txBody>
      </p:sp>
      <p:sp>
        <p:nvSpPr>
          <p:cNvPr id="11" name="TextBox 10">
            <a:extLst>
              <a:ext uri="{FF2B5EF4-FFF2-40B4-BE49-F238E27FC236}">
                <a16:creationId xmlns:a16="http://schemas.microsoft.com/office/drawing/2014/main" id="{5F81B6CB-3710-6244-B222-787551AC77A8}"/>
              </a:ext>
            </a:extLst>
          </p:cNvPr>
          <p:cNvSpPr txBox="1"/>
          <p:nvPr/>
        </p:nvSpPr>
        <p:spPr>
          <a:xfrm>
            <a:off x="426678" y="2720719"/>
            <a:ext cx="4395755" cy="338554"/>
          </a:xfrm>
          <a:prstGeom prst="rect">
            <a:avLst/>
          </a:prstGeom>
          <a:noFill/>
        </p:spPr>
        <p:txBody>
          <a:bodyPr wrap="none" rtlCol="0">
            <a:spAutoFit/>
          </a:bodyPr>
          <a:lstStyle/>
          <a:p>
            <a:r>
              <a:rPr lang="en-DE" sz="1600" dirty="0"/>
              <a:t>2. Do not use x, y or z when naming varibales:</a:t>
            </a:r>
          </a:p>
        </p:txBody>
      </p:sp>
      <p:pic>
        <p:nvPicPr>
          <p:cNvPr id="13" name="Picture 12">
            <a:extLst>
              <a:ext uri="{FF2B5EF4-FFF2-40B4-BE49-F238E27FC236}">
                <a16:creationId xmlns:a16="http://schemas.microsoft.com/office/drawing/2014/main" id="{8B04DA97-1149-3242-BEB6-CCD3692086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5091" y="3429000"/>
            <a:ext cx="1959854" cy="803220"/>
          </a:xfrm>
          <a:prstGeom prst="rect">
            <a:avLst/>
          </a:prstGeom>
        </p:spPr>
      </p:pic>
      <p:pic>
        <p:nvPicPr>
          <p:cNvPr id="15" name="Picture 14" descr="Graphical user interface, text&#10;&#10;Description automatically generated">
            <a:extLst>
              <a:ext uri="{FF2B5EF4-FFF2-40B4-BE49-F238E27FC236}">
                <a16:creationId xmlns:a16="http://schemas.microsoft.com/office/drawing/2014/main" id="{D14DC224-22A0-3E49-AA76-5251188E15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8157" y="3434304"/>
            <a:ext cx="2769537" cy="807781"/>
          </a:xfrm>
          <a:prstGeom prst="rect">
            <a:avLst/>
          </a:prstGeom>
        </p:spPr>
      </p:pic>
      <p:sp>
        <p:nvSpPr>
          <p:cNvPr id="16" name="TextBox 15">
            <a:extLst>
              <a:ext uri="{FF2B5EF4-FFF2-40B4-BE49-F238E27FC236}">
                <a16:creationId xmlns:a16="http://schemas.microsoft.com/office/drawing/2014/main" id="{73294BC2-7AA9-7541-B4C5-E5B68C8BE295}"/>
              </a:ext>
            </a:extLst>
          </p:cNvPr>
          <p:cNvSpPr txBox="1"/>
          <p:nvPr/>
        </p:nvSpPr>
        <p:spPr>
          <a:xfrm>
            <a:off x="426678" y="4378902"/>
            <a:ext cx="2992999" cy="338554"/>
          </a:xfrm>
          <a:prstGeom prst="rect">
            <a:avLst/>
          </a:prstGeom>
          <a:noFill/>
        </p:spPr>
        <p:txBody>
          <a:bodyPr wrap="none" rtlCol="0">
            <a:spAutoFit/>
          </a:bodyPr>
          <a:lstStyle/>
          <a:p>
            <a:r>
              <a:rPr lang="en-DE" sz="1600" dirty="0"/>
              <a:t>3. Try not to use abbreviations:</a:t>
            </a:r>
          </a:p>
        </p:txBody>
      </p:sp>
      <p:pic>
        <p:nvPicPr>
          <p:cNvPr id="18" name="Picture 17">
            <a:extLst>
              <a:ext uri="{FF2B5EF4-FFF2-40B4-BE49-F238E27FC236}">
                <a16:creationId xmlns:a16="http://schemas.microsoft.com/office/drawing/2014/main" id="{992A5E59-1620-7243-BAC9-1AFF0C6140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47981" y="4987189"/>
            <a:ext cx="1715039" cy="827253"/>
          </a:xfrm>
          <a:prstGeom prst="rect">
            <a:avLst/>
          </a:prstGeom>
        </p:spPr>
      </p:pic>
      <p:pic>
        <p:nvPicPr>
          <p:cNvPr id="20" name="Picture 19" descr="Text&#10;&#10;Description automatically generated">
            <a:extLst>
              <a:ext uri="{FF2B5EF4-FFF2-40B4-BE49-F238E27FC236}">
                <a16:creationId xmlns:a16="http://schemas.microsoft.com/office/drawing/2014/main" id="{48333568-AB9F-6442-B712-969DB19597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8157" y="5002261"/>
            <a:ext cx="1890502" cy="796001"/>
          </a:xfrm>
          <a:prstGeom prst="rect">
            <a:avLst/>
          </a:prstGeom>
        </p:spPr>
      </p:pic>
      <p:pic>
        <p:nvPicPr>
          <p:cNvPr id="23" name="Graphic 22" descr="Tick with solid fill">
            <a:extLst>
              <a:ext uri="{FF2B5EF4-FFF2-40B4-BE49-F238E27FC236}">
                <a16:creationId xmlns:a16="http://schemas.microsoft.com/office/drawing/2014/main" id="{892C3340-B3D9-014D-861A-403B171BAE4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35792" y="4839277"/>
            <a:ext cx="505734" cy="505734"/>
          </a:xfrm>
          <a:prstGeom prst="rect">
            <a:avLst/>
          </a:prstGeom>
        </p:spPr>
      </p:pic>
      <p:pic>
        <p:nvPicPr>
          <p:cNvPr id="24" name="Graphic 23" descr="Tick with solid fill">
            <a:extLst>
              <a:ext uri="{FF2B5EF4-FFF2-40B4-BE49-F238E27FC236}">
                <a16:creationId xmlns:a16="http://schemas.microsoft.com/office/drawing/2014/main" id="{E51A0C2D-A980-9C44-B77F-0E299EFB3C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36042" y="3170829"/>
            <a:ext cx="505734" cy="505734"/>
          </a:xfrm>
          <a:prstGeom prst="rect">
            <a:avLst/>
          </a:prstGeom>
        </p:spPr>
      </p:pic>
      <p:pic>
        <p:nvPicPr>
          <p:cNvPr id="26" name="Graphic 25" descr="Close with solid fill">
            <a:extLst>
              <a:ext uri="{FF2B5EF4-FFF2-40B4-BE49-F238E27FC236}">
                <a16:creationId xmlns:a16="http://schemas.microsoft.com/office/drawing/2014/main" id="{325822BA-035F-0849-8B05-1991B782573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02224" y="3190045"/>
            <a:ext cx="495055" cy="495055"/>
          </a:xfrm>
          <a:prstGeom prst="rect">
            <a:avLst/>
          </a:prstGeom>
        </p:spPr>
      </p:pic>
      <p:pic>
        <p:nvPicPr>
          <p:cNvPr id="27" name="Graphic 26" descr="Close with solid fill">
            <a:extLst>
              <a:ext uri="{FF2B5EF4-FFF2-40B4-BE49-F238E27FC236}">
                <a16:creationId xmlns:a16="http://schemas.microsoft.com/office/drawing/2014/main" id="{49D2B61C-F392-F04E-AC23-A28E62593BD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49751" y="4754733"/>
            <a:ext cx="495055" cy="495055"/>
          </a:xfrm>
          <a:prstGeom prst="rect">
            <a:avLst/>
          </a:prstGeom>
        </p:spPr>
      </p:pic>
    </p:spTree>
    <p:extLst>
      <p:ext uri="{BB962C8B-B14F-4D97-AF65-F5344CB8AC3E}">
        <p14:creationId xmlns:p14="http://schemas.microsoft.com/office/powerpoint/2010/main" val="2584153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3B6D-CE6F-C049-BEB6-1A5079ADDC6C}"/>
              </a:ext>
            </a:extLst>
          </p:cNvPr>
          <p:cNvSpPr>
            <a:spLocks noGrp="1"/>
          </p:cNvSpPr>
          <p:nvPr>
            <p:ph type="title"/>
          </p:nvPr>
        </p:nvSpPr>
        <p:spPr/>
        <p:txBody>
          <a:bodyPr/>
          <a:lstStyle/>
          <a:p>
            <a:r>
              <a:rPr lang="en-DE" dirty="0"/>
              <a:t>Key Points – Code Layout</a:t>
            </a:r>
          </a:p>
        </p:txBody>
      </p:sp>
      <p:sp>
        <p:nvSpPr>
          <p:cNvPr id="6" name="TextBox 5">
            <a:extLst>
              <a:ext uri="{FF2B5EF4-FFF2-40B4-BE49-F238E27FC236}">
                <a16:creationId xmlns:a16="http://schemas.microsoft.com/office/drawing/2014/main" id="{1AD98D7E-B97F-7842-92C8-8147E7A50628}"/>
              </a:ext>
            </a:extLst>
          </p:cNvPr>
          <p:cNvSpPr txBox="1"/>
          <p:nvPr/>
        </p:nvSpPr>
        <p:spPr>
          <a:xfrm>
            <a:off x="419198" y="1313765"/>
            <a:ext cx="3249608" cy="584775"/>
          </a:xfrm>
          <a:prstGeom prst="rect">
            <a:avLst/>
          </a:prstGeom>
          <a:noFill/>
        </p:spPr>
        <p:txBody>
          <a:bodyPr wrap="none" rtlCol="0">
            <a:spAutoFit/>
          </a:bodyPr>
          <a:lstStyle/>
          <a:p>
            <a:r>
              <a:rPr lang="en-DE" i="1" dirty="0"/>
              <a:t>“Beautiful is better than ugly”</a:t>
            </a:r>
          </a:p>
          <a:p>
            <a:r>
              <a:rPr lang="en-DE" sz="1400" i="1" dirty="0"/>
              <a:t>	          - The Zen of Python</a:t>
            </a:r>
          </a:p>
        </p:txBody>
      </p:sp>
      <p:sp>
        <p:nvSpPr>
          <p:cNvPr id="3" name="TextBox 2">
            <a:extLst>
              <a:ext uri="{FF2B5EF4-FFF2-40B4-BE49-F238E27FC236}">
                <a16:creationId xmlns:a16="http://schemas.microsoft.com/office/drawing/2014/main" id="{77D6CA28-2E4E-A94F-95F7-312A4538848A}"/>
              </a:ext>
            </a:extLst>
          </p:cNvPr>
          <p:cNvSpPr txBox="1"/>
          <p:nvPr/>
        </p:nvSpPr>
        <p:spPr>
          <a:xfrm>
            <a:off x="437699" y="2208489"/>
            <a:ext cx="1479892" cy="369332"/>
          </a:xfrm>
          <a:prstGeom prst="rect">
            <a:avLst/>
          </a:prstGeom>
          <a:noFill/>
        </p:spPr>
        <p:txBody>
          <a:bodyPr wrap="none" rtlCol="0">
            <a:spAutoFit/>
          </a:bodyPr>
          <a:lstStyle/>
          <a:p>
            <a:r>
              <a:rPr lang="en-DE" b="1" dirty="0"/>
              <a:t>Blank lines:</a:t>
            </a:r>
          </a:p>
        </p:txBody>
      </p:sp>
      <p:sp>
        <p:nvSpPr>
          <p:cNvPr id="4" name="TextBox 3">
            <a:extLst>
              <a:ext uri="{FF2B5EF4-FFF2-40B4-BE49-F238E27FC236}">
                <a16:creationId xmlns:a16="http://schemas.microsoft.com/office/drawing/2014/main" id="{1548F956-91CF-0541-B86E-E5E26D00344A}"/>
              </a:ext>
            </a:extLst>
          </p:cNvPr>
          <p:cNvSpPr txBox="1"/>
          <p:nvPr/>
        </p:nvSpPr>
        <p:spPr>
          <a:xfrm>
            <a:off x="419198" y="2703104"/>
            <a:ext cx="3117687" cy="584775"/>
          </a:xfrm>
          <a:prstGeom prst="rect">
            <a:avLst/>
          </a:prstGeom>
          <a:noFill/>
        </p:spPr>
        <p:txBody>
          <a:bodyPr wrap="square" rtlCol="0">
            <a:spAutoFit/>
          </a:bodyPr>
          <a:lstStyle/>
          <a:p>
            <a:r>
              <a:rPr lang="en-GB" sz="1600" dirty="0"/>
              <a:t>1. Surround top-level functions and classes with two blank lines:</a:t>
            </a:r>
            <a:endParaRPr lang="en-DE" sz="1600" dirty="0"/>
          </a:p>
        </p:txBody>
      </p:sp>
      <p:sp>
        <p:nvSpPr>
          <p:cNvPr id="7" name="TextBox 6">
            <a:extLst>
              <a:ext uri="{FF2B5EF4-FFF2-40B4-BE49-F238E27FC236}">
                <a16:creationId xmlns:a16="http://schemas.microsoft.com/office/drawing/2014/main" id="{C0CDC5D6-1844-704B-9AB6-9409BD8FE6B7}"/>
              </a:ext>
            </a:extLst>
          </p:cNvPr>
          <p:cNvSpPr txBox="1"/>
          <p:nvPr/>
        </p:nvSpPr>
        <p:spPr>
          <a:xfrm>
            <a:off x="431800" y="3661556"/>
            <a:ext cx="3117687" cy="830997"/>
          </a:xfrm>
          <a:prstGeom prst="rect">
            <a:avLst/>
          </a:prstGeom>
          <a:noFill/>
        </p:spPr>
        <p:txBody>
          <a:bodyPr wrap="square" rtlCol="0">
            <a:spAutoFit/>
          </a:bodyPr>
          <a:lstStyle/>
          <a:p>
            <a:r>
              <a:rPr lang="en-GB" sz="1600" dirty="0"/>
              <a:t>2. Surround method definitions inside classes with a single blank line:</a:t>
            </a:r>
            <a:endParaRPr lang="en-DE" sz="1600" dirty="0"/>
          </a:p>
        </p:txBody>
      </p:sp>
      <p:sp>
        <p:nvSpPr>
          <p:cNvPr id="8" name="TextBox 7">
            <a:extLst>
              <a:ext uri="{FF2B5EF4-FFF2-40B4-BE49-F238E27FC236}">
                <a16:creationId xmlns:a16="http://schemas.microsoft.com/office/drawing/2014/main" id="{FF853E7F-7768-2C4F-B8A3-BD27505434E6}"/>
              </a:ext>
            </a:extLst>
          </p:cNvPr>
          <p:cNvSpPr txBox="1"/>
          <p:nvPr/>
        </p:nvSpPr>
        <p:spPr>
          <a:xfrm>
            <a:off x="431800" y="4866230"/>
            <a:ext cx="3105085" cy="584775"/>
          </a:xfrm>
          <a:prstGeom prst="rect">
            <a:avLst/>
          </a:prstGeom>
          <a:noFill/>
        </p:spPr>
        <p:txBody>
          <a:bodyPr wrap="square" rtlCol="0">
            <a:spAutoFit/>
          </a:bodyPr>
          <a:lstStyle/>
          <a:p>
            <a:r>
              <a:rPr lang="en-GB" sz="1600" dirty="0"/>
              <a:t>3. Use blank lines sparingly inside functions to depict steps:</a:t>
            </a:r>
            <a:endParaRPr lang="en-DE" sz="1600" dirty="0"/>
          </a:p>
        </p:txBody>
      </p:sp>
      <p:pic>
        <p:nvPicPr>
          <p:cNvPr id="10" name="Picture 9" descr="Text&#10;&#10;Description automatically generated">
            <a:extLst>
              <a:ext uri="{FF2B5EF4-FFF2-40B4-BE49-F238E27FC236}">
                <a16:creationId xmlns:a16="http://schemas.microsoft.com/office/drawing/2014/main" id="{93D732EF-50C8-954D-A3A0-E4D2EA6C8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955" y="3704441"/>
            <a:ext cx="1480417" cy="708025"/>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2D7D6F43-34A3-2D40-BA45-9777B5E98F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1955" y="2235200"/>
            <a:ext cx="1479892" cy="1193800"/>
          </a:xfrm>
          <a:prstGeom prst="rect">
            <a:avLst/>
          </a:prstGeom>
        </p:spPr>
      </p:pic>
      <p:pic>
        <p:nvPicPr>
          <p:cNvPr id="14" name="Picture 13" descr="Text&#10;&#10;Description automatically generated">
            <a:extLst>
              <a:ext uri="{FF2B5EF4-FFF2-40B4-BE49-F238E27FC236}">
                <a16:creationId xmlns:a16="http://schemas.microsoft.com/office/drawing/2014/main" id="{7EDFC5BD-4E74-B24F-ACFE-DC88E44D78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6942" y="4702124"/>
            <a:ext cx="2559783" cy="1256190"/>
          </a:xfrm>
          <a:prstGeom prst="rect">
            <a:avLst/>
          </a:prstGeom>
        </p:spPr>
      </p:pic>
      <p:pic>
        <p:nvPicPr>
          <p:cNvPr id="16" name="Picture 15" descr="Text&#10;&#10;Description automatically generated">
            <a:extLst>
              <a:ext uri="{FF2B5EF4-FFF2-40B4-BE49-F238E27FC236}">
                <a16:creationId xmlns:a16="http://schemas.microsoft.com/office/drawing/2014/main" id="{08927111-5A67-E142-BEF5-A86362540F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6782" y="4700366"/>
            <a:ext cx="2181120" cy="1257948"/>
          </a:xfrm>
          <a:prstGeom prst="rect">
            <a:avLst/>
          </a:prstGeom>
        </p:spPr>
      </p:pic>
      <p:pic>
        <p:nvPicPr>
          <p:cNvPr id="17" name="Graphic 16" descr="Close with solid fill">
            <a:extLst>
              <a:ext uri="{FF2B5EF4-FFF2-40B4-BE49-F238E27FC236}">
                <a16:creationId xmlns:a16="http://schemas.microsoft.com/office/drawing/2014/main" id="{18E668B0-2623-7147-854F-2FEFB2A9364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94427" y="4476337"/>
            <a:ext cx="495055" cy="495055"/>
          </a:xfrm>
          <a:prstGeom prst="rect">
            <a:avLst/>
          </a:prstGeom>
        </p:spPr>
      </p:pic>
      <p:pic>
        <p:nvPicPr>
          <p:cNvPr id="18" name="Graphic 17" descr="Tick with solid fill">
            <a:extLst>
              <a:ext uri="{FF2B5EF4-FFF2-40B4-BE49-F238E27FC236}">
                <a16:creationId xmlns:a16="http://schemas.microsoft.com/office/drawing/2014/main" id="{EDBB2092-A406-9241-BC0A-F57ACAA021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02225" y="4492553"/>
            <a:ext cx="505734" cy="505734"/>
          </a:xfrm>
          <a:prstGeom prst="rect">
            <a:avLst/>
          </a:prstGeom>
        </p:spPr>
      </p:pic>
    </p:spTree>
    <p:extLst>
      <p:ext uri="{BB962C8B-B14F-4D97-AF65-F5344CB8AC3E}">
        <p14:creationId xmlns:p14="http://schemas.microsoft.com/office/powerpoint/2010/main" val="3893763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3B6D-CE6F-C049-BEB6-1A5079ADDC6C}"/>
              </a:ext>
            </a:extLst>
          </p:cNvPr>
          <p:cNvSpPr>
            <a:spLocks noGrp="1"/>
          </p:cNvSpPr>
          <p:nvPr>
            <p:ph type="title"/>
          </p:nvPr>
        </p:nvSpPr>
        <p:spPr/>
        <p:txBody>
          <a:bodyPr/>
          <a:lstStyle/>
          <a:p>
            <a:r>
              <a:rPr lang="en-DE" dirty="0"/>
              <a:t>Key Points – Code Layout</a:t>
            </a:r>
          </a:p>
        </p:txBody>
      </p:sp>
      <p:sp>
        <p:nvSpPr>
          <p:cNvPr id="3" name="TextBox 2">
            <a:extLst>
              <a:ext uri="{FF2B5EF4-FFF2-40B4-BE49-F238E27FC236}">
                <a16:creationId xmlns:a16="http://schemas.microsoft.com/office/drawing/2014/main" id="{77D6CA28-2E4E-A94F-95F7-312A4538848A}"/>
              </a:ext>
            </a:extLst>
          </p:cNvPr>
          <p:cNvSpPr txBox="1"/>
          <p:nvPr/>
        </p:nvSpPr>
        <p:spPr>
          <a:xfrm>
            <a:off x="431800" y="1799688"/>
            <a:ext cx="1787669" cy="369332"/>
          </a:xfrm>
          <a:prstGeom prst="rect">
            <a:avLst/>
          </a:prstGeom>
          <a:noFill/>
        </p:spPr>
        <p:txBody>
          <a:bodyPr wrap="none" rtlCol="0">
            <a:spAutoFit/>
          </a:bodyPr>
          <a:lstStyle/>
          <a:p>
            <a:r>
              <a:rPr lang="en-DE" b="1" dirty="0"/>
              <a:t>Line Breaking:</a:t>
            </a:r>
          </a:p>
        </p:txBody>
      </p:sp>
      <p:sp>
        <p:nvSpPr>
          <p:cNvPr id="5" name="TextBox 4">
            <a:extLst>
              <a:ext uri="{FF2B5EF4-FFF2-40B4-BE49-F238E27FC236}">
                <a16:creationId xmlns:a16="http://schemas.microsoft.com/office/drawing/2014/main" id="{EFE40CBD-3F3A-4446-B370-FD1FFCFF2BA4}"/>
              </a:ext>
            </a:extLst>
          </p:cNvPr>
          <p:cNvSpPr txBox="1"/>
          <p:nvPr/>
        </p:nvSpPr>
        <p:spPr>
          <a:xfrm>
            <a:off x="388660" y="1124753"/>
            <a:ext cx="2698175" cy="369332"/>
          </a:xfrm>
          <a:prstGeom prst="rect">
            <a:avLst/>
          </a:prstGeom>
          <a:noFill/>
        </p:spPr>
        <p:txBody>
          <a:bodyPr wrap="none" rtlCol="0">
            <a:spAutoFit/>
          </a:bodyPr>
          <a:lstStyle/>
          <a:p>
            <a:r>
              <a:rPr lang="en-DE" b="1" dirty="0"/>
              <a:t>Maximum Line Length:</a:t>
            </a:r>
            <a:endParaRPr lang="en-DE" dirty="0"/>
          </a:p>
        </p:txBody>
      </p:sp>
      <p:sp>
        <p:nvSpPr>
          <p:cNvPr id="9" name="TextBox 8">
            <a:extLst>
              <a:ext uri="{FF2B5EF4-FFF2-40B4-BE49-F238E27FC236}">
                <a16:creationId xmlns:a16="http://schemas.microsoft.com/office/drawing/2014/main" id="{05ACB8AB-B38F-4144-AD71-59BD42C16F8A}"/>
              </a:ext>
            </a:extLst>
          </p:cNvPr>
          <p:cNvSpPr txBox="1"/>
          <p:nvPr/>
        </p:nvSpPr>
        <p:spPr>
          <a:xfrm>
            <a:off x="2996825" y="1141349"/>
            <a:ext cx="5643981" cy="338554"/>
          </a:xfrm>
          <a:prstGeom prst="rect">
            <a:avLst/>
          </a:prstGeom>
          <a:noFill/>
        </p:spPr>
        <p:txBody>
          <a:bodyPr wrap="none" rtlCol="0">
            <a:spAutoFit/>
          </a:bodyPr>
          <a:lstStyle/>
          <a:p>
            <a:r>
              <a:rPr lang="en-DE" sz="1600" dirty="0"/>
              <a:t>PEP 8 suggests that lines should be limited to 79 characters</a:t>
            </a:r>
          </a:p>
        </p:txBody>
      </p:sp>
      <p:sp>
        <p:nvSpPr>
          <p:cNvPr id="11" name="TextBox 10">
            <a:extLst>
              <a:ext uri="{FF2B5EF4-FFF2-40B4-BE49-F238E27FC236}">
                <a16:creationId xmlns:a16="http://schemas.microsoft.com/office/drawing/2014/main" id="{98FD550B-109E-664A-84C6-A057DAAFD4B7}"/>
              </a:ext>
            </a:extLst>
          </p:cNvPr>
          <p:cNvSpPr txBox="1"/>
          <p:nvPr/>
        </p:nvSpPr>
        <p:spPr>
          <a:xfrm>
            <a:off x="656120" y="2474623"/>
            <a:ext cx="2340705" cy="338554"/>
          </a:xfrm>
          <a:prstGeom prst="rect">
            <a:avLst/>
          </a:prstGeom>
          <a:noFill/>
        </p:spPr>
        <p:txBody>
          <a:bodyPr wrap="none" rtlCol="0">
            <a:spAutoFit/>
          </a:bodyPr>
          <a:lstStyle/>
          <a:p>
            <a:pPr marL="285750" indent="-285750">
              <a:buFont typeface="Arial" panose="020B0604020202020204" pitchFamily="34" charset="0"/>
              <a:buChar char="•"/>
            </a:pPr>
            <a:r>
              <a:rPr lang="en-DE" sz="1600" dirty="0"/>
              <a:t>Implied Continuation</a:t>
            </a:r>
          </a:p>
        </p:txBody>
      </p:sp>
      <p:sp>
        <p:nvSpPr>
          <p:cNvPr id="15" name="TextBox 14">
            <a:extLst>
              <a:ext uri="{FF2B5EF4-FFF2-40B4-BE49-F238E27FC236}">
                <a16:creationId xmlns:a16="http://schemas.microsoft.com/office/drawing/2014/main" id="{AE3FF3AF-CD62-CD4E-8042-1EECB4694A4B}"/>
              </a:ext>
            </a:extLst>
          </p:cNvPr>
          <p:cNvSpPr txBox="1"/>
          <p:nvPr/>
        </p:nvSpPr>
        <p:spPr>
          <a:xfrm>
            <a:off x="656120" y="3514374"/>
            <a:ext cx="3379451" cy="338554"/>
          </a:xfrm>
          <a:prstGeom prst="rect">
            <a:avLst/>
          </a:prstGeom>
          <a:noFill/>
        </p:spPr>
        <p:txBody>
          <a:bodyPr wrap="none" rtlCol="0">
            <a:spAutoFit/>
          </a:bodyPr>
          <a:lstStyle/>
          <a:p>
            <a:pPr marL="285750" indent="-285750">
              <a:buFont typeface="Arial" panose="020B0604020202020204" pitchFamily="34" charset="0"/>
              <a:buChar char="•"/>
            </a:pPr>
            <a:r>
              <a:rPr lang="en-DE" sz="1600" dirty="0"/>
              <a:t>Use Backslashes to break lines:</a:t>
            </a:r>
          </a:p>
        </p:txBody>
      </p:sp>
      <p:sp>
        <p:nvSpPr>
          <p:cNvPr id="17" name="TextBox 16">
            <a:extLst>
              <a:ext uri="{FF2B5EF4-FFF2-40B4-BE49-F238E27FC236}">
                <a16:creationId xmlns:a16="http://schemas.microsoft.com/office/drawing/2014/main" id="{66C04906-102F-584D-9056-0A1A448F5FF4}"/>
              </a:ext>
            </a:extLst>
          </p:cNvPr>
          <p:cNvSpPr txBox="1"/>
          <p:nvPr/>
        </p:nvSpPr>
        <p:spPr>
          <a:xfrm>
            <a:off x="667110" y="4554125"/>
            <a:ext cx="3724096" cy="338554"/>
          </a:xfrm>
          <a:prstGeom prst="rect">
            <a:avLst/>
          </a:prstGeom>
          <a:noFill/>
        </p:spPr>
        <p:txBody>
          <a:bodyPr wrap="none" rtlCol="0">
            <a:spAutoFit/>
          </a:bodyPr>
          <a:lstStyle/>
          <a:p>
            <a:pPr marL="285750" indent="-285750">
              <a:buFont typeface="Arial" panose="020B0604020202020204" pitchFamily="34" charset="0"/>
              <a:buChar char="•"/>
            </a:pPr>
            <a:r>
              <a:rPr lang="en-DE" sz="1600" dirty="0"/>
              <a:t>Break lines before binary operators:</a:t>
            </a:r>
          </a:p>
        </p:txBody>
      </p:sp>
      <p:pic>
        <p:nvPicPr>
          <p:cNvPr id="18" name="Picture 17" descr="Text&#10;&#10;Description automatically generated">
            <a:extLst>
              <a:ext uri="{FF2B5EF4-FFF2-40B4-BE49-F238E27FC236}">
                <a16:creationId xmlns:a16="http://schemas.microsoft.com/office/drawing/2014/main" id="{9A0B1211-C121-5440-9181-0EF34E914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706" y="2381992"/>
            <a:ext cx="3379451" cy="523815"/>
          </a:xfrm>
          <a:prstGeom prst="rect">
            <a:avLst/>
          </a:prstGeom>
        </p:spPr>
      </p:pic>
      <p:pic>
        <p:nvPicPr>
          <p:cNvPr id="20" name="Picture 19">
            <a:extLst>
              <a:ext uri="{FF2B5EF4-FFF2-40B4-BE49-F238E27FC236}">
                <a16:creationId xmlns:a16="http://schemas.microsoft.com/office/drawing/2014/main" id="{ED652A95-AE4A-A048-B65E-EDD07FF00B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0665" y="3525842"/>
            <a:ext cx="2321264" cy="366515"/>
          </a:xfrm>
          <a:prstGeom prst="rect">
            <a:avLst/>
          </a:prstGeom>
        </p:spPr>
      </p:pic>
      <p:pic>
        <p:nvPicPr>
          <p:cNvPr id="22" name="Picture 21" descr="Text&#10;&#10;Description automatically generated">
            <a:extLst>
              <a:ext uri="{FF2B5EF4-FFF2-40B4-BE49-F238E27FC236}">
                <a16:creationId xmlns:a16="http://schemas.microsoft.com/office/drawing/2014/main" id="{AA571CCA-82E9-D942-8513-8C15E55FAF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7257" y="4512394"/>
            <a:ext cx="1997334" cy="728133"/>
          </a:xfrm>
          <a:prstGeom prst="rect">
            <a:avLst/>
          </a:prstGeom>
        </p:spPr>
      </p:pic>
      <p:pic>
        <p:nvPicPr>
          <p:cNvPr id="24" name="Picture 23" descr="Text&#10;&#10;Description automatically generated">
            <a:extLst>
              <a:ext uri="{FF2B5EF4-FFF2-40B4-BE49-F238E27FC236}">
                <a16:creationId xmlns:a16="http://schemas.microsoft.com/office/drawing/2014/main" id="{E14306E9-FDF1-D24F-BFB5-5998844AA2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0665" y="4512393"/>
            <a:ext cx="1867132" cy="728133"/>
          </a:xfrm>
          <a:prstGeom prst="rect">
            <a:avLst/>
          </a:prstGeom>
        </p:spPr>
      </p:pic>
      <p:pic>
        <p:nvPicPr>
          <p:cNvPr id="25" name="Graphic 24" descr="Tick with solid fill">
            <a:extLst>
              <a:ext uri="{FF2B5EF4-FFF2-40B4-BE49-F238E27FC236}">
                <a16:creationId xmlns:a16="http://schemas.microsoft.com/office/drawing/2014/main" id="{D2A35909-E655-9F43-86B8-778DFC5E51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18432" y="4259526"/>
            <a:ext cx="505734" cy="505734"/>
          </a:xfrm>
          <a:prstGeom prst="rect">
            <a:avLst/>
          </a:prstGeom>
        </p:spPr>
      </p:pic>
      <p:pic>
        <p:nvPicPr>
          <p:cNvPr id="26" name="Graphic 25" descr="Close with solid fill">
            <a:extLst>
              <a:ext uri="{FF2B5EF4-FFF2-40B4-BE49-F238E27FC236}">
                <a16:creationId xmlns:a16="http://schemas.microsoft.com/office/drawing/2014/main" id="{186E6661-67C3-E343-A7C9-ACF03C75BE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03137" y="4306597"/>
            <a:ext cx="495055" cy="495055"/>
          </a:xfrm>
          <a:prstGeom prst="rect">
            <a:avLst/>
          </a:prstGeom>
        </p:spPr>
      </p:pic>
    </p:spTree>
    <p:extLst>
      <p:ext uri="{BB962C8B-B14F-4D97-AF65-F5344CB8AC3E}">
        <p14:creationId xmlns:p14="http://schemas.microsoft.com/office/powerpoint/2010/main" val="2452362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3B6D-CE6F-C049-BEB6-1A5079ADDC6C}"/>
              </a:ext>
            </a:extLst>
          </p:cNvPr>
          <p:cNvSpPr>
            <a:spLocks noGrp="1"/>
          </p:cNvSpPr>
          <p:nvPr>
            <p:ph type="title"/>
          </p:nvPr>
        </p:nvSpPr>
        <p:spPr/>
        <p:txBody>
          <a:bodyPr/>
          <a:lstStyle/>
          <a:p>
            <a:r>
              <a:rPr lang="en-DE" dirty="0"/>
              <a:t>Key Points – Indentation</a:t>
            </a:r>
          </a:p>
        </p:txBody>
      </p:sp>
      <p:sp>
        <p:nvSpPr>
          <p:cNvPr id="6" name="TextBox 5">
            <a:extLst>
              <a:ext uri="{FF2B5EF4-FFF2-40B4-BE49-F238E27FC236}">
                <a16:creationId xmlns:a16="http://schemas.microsoft.com/office/drawing/2014/main" id="{1AD98D7E-B97F-7842-92C8-8147E7A50628}"/>
              </a:ext>
            </a:extLst>
          </p:cNvPr>
          <p:cNvSpPr txBox="1"/>
          <p:nvPr/>
        </p:nvSpPr>
        <p:spPr>
          <a:xfrm>
            <a:off x="419198" y="1313765"/>
            <a:ext cx="7417415" cy="584775"/>
          </a:xfrm>
          <a:prstGeom prst="rect">
            <a:avLst/>
          </a:prstGeom>
          <a:noFill/>
        </p:spPr>
        <p:txBody>
          <a:bodyPr wrap="none" rtlCol="0">
            <a:spAutoFit/>
          </a:bodyPr>
          <a:lstStyle/>
          <a:p>
            <a:r>
              <a:rPr lang="en-DE" i="1" dirty="0"/>
              <a:t>“</a:t>
            </a:r>
            <a:r>
              <a:rPr lang="en-GB" i="1" dirty="0"/>
              <a:t>There should be one—and preferably only one—obvious way to do it.</a:t>
            </a:r>
            <a:r>
              <a:rPr lang="en-DE" i="1" dirty="0"/>
              <a:t>”</a:t>
            </a:r>
          </a:p>
          <a:p>
            <a:r>
              <a:rPr lang="en-DE" sz="1400" i="1" dirty="0"/>
              <a:t>	       				   - The Zen of Python</a:t>
            </a:r>
          </a:p>
        </p:txBody>
      </p:sp>
      <p:sp>
        <p:nvSpPr>
          <p:cNvPr id="7" name="TextBox 6">
            <a:extLst>
              <a:ext uri="{FF2B5EF4-FFF2-40B4-BE49-F238E27FC236}">
                <a16:creationId xmlns:a16="http://schemas.microsoft.com/office/drawing/2014/main" id="{CDC1A1D7-55F9-8C49-80DE-B0B1A16D898A}"/>
              </a:ext>
            </a:extLst>
          </p:cNvPr>
          <p:cNvSpPr txBox="1"/>
          <p:nvPr/>
        </p:nvSpPr>
        <p:spPr>
          <a:xfrm>
            <a:off x="431800" y="2372016"/>
            <a:ext cx="5067413" cy="830997"/>
          </a:xfrm>
          <a:prstGeom prst="rect">
            <a:avLst/>
          </a:prstGeom>
          <a:noFill/>
        </p:spPr>
        <p:txBody>
          <a:bodyPr wrap="none" rtlCol="0">
            <a:spAutoFit/>
          </a:bodyPr>
          <a:lstStyle/>
          <a:p>
            <a:pPr marL="342900" indent="-342900">
              <a:buAutoNum type="arabicPeriod"/>
            </a:pPr>
            <a:r>
              <a:rPr lang="en-GB" sz="1600" dirty="0"/>
              <a:t>Prefer spaces over tabs</a:t>
            </a:r>
          </a:p>
          <a:p>
            <a:pPr marL="342900" indent="-342900">
              <a:buAutoNum type="arabicPeriod"/>
            </a:pPr>
            <a:endParaRPr lang="en-GB" sz="1600" dirty="0"/>
          </a:p>
          <a:p>
            <a:pPr marL="342900" indent="-342900">
              <a:buAutoNum type="arabicPeriod"/>
            </a:pPr>
            <a:r>
              <a:rPr lang="en-GB" sz="1600" dirty="0"/>
              <a:t>Use 4 consecutive spaces to indicate indentation</a:t>
            </a:r>
            <a:endParaRPr lang="en-DE" sz="1600" dirty="0"/>
          </a:p>
        </p:txBody>
      </p:sp>
    </p:spTree>
    <p:extLst>
      <p:ext uri="{BB962C8B-B14F-4D97-AF65-F5344CB8AC3E}">
        <p14:creationId xmlns:p14="http://schemas.microsoft.com/office/powerpoint/2010/main" val="2219893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3B6D-CE6F-C049-BEB6-1A5079ADDC6C}"/>
              </a:ext>
            </a:extLst>
          </p:cNvPr>
          <p:cNvSpPr>
            <a:spLocks noGrp="1"/>
          </p:cNvSpPr>
          <p:nvPr>
            <p:ph type="title"/>
          </p:nvPr>
        </p:nvSpPr>
        <p:spPr/>
        <p:txBody>
          <a:bodyPr/>
          <a:lstStyle/>
          <a:p>
            <a:r>
              <a:rPr lang="en-DE" dirty="0"/>
              <a:t>Key Points – Indentation</a:t>
            </a:r>
          </a:p>
        </p:txBody>
      </p:sp>
      <p:sp>
        <p:nvSpPr>
          <p:cNvPr id="5" name="TextBox 4">
            <a:extLst>
              <a:ext uri="{FF2B5EF4-FFF2-40B4-BE49-F238E27FC236}">
                <a16:creationId xmlns:a16="http://schemas.microsoft.com/office/drawing/2014/main" id="{12A58513-2405-E543-977D-C4A6BE160875}"/>
              </a:ext>
            </a:extLst>
          </p:cNvPr>
          <p:cNvSpPr txBox="1"/>
          <p:nvPr/>
        </p:nvSpPr>
        <p:spPr>
          <a:xfrm>
            <a:off x="431800" y="1313765"/>
            <a:ext cx="3852337" cy="369332"/>
          </a:xfrm>
          <a:prstGeom prst="rect">
            <a:avLst/>
          </a:prstGeom>
          <a:noFill/>
        </p:spPr>
        <p:txBody>
          <a:bodyPr wrap="none" rtlCol="0">
            <a:spAutoFit/>
          </a:bodyPr>
          <a:lstStyle/>
          <a:p>
            <a:r>
              <a:rPr lang="en-DE" b="1" dirty="0"/>
              <a:t>Indentation following line breaks:</a:t>
            </a:r>
          </a:p>
        </p:txBody>
      </p:sp>
      <p:sp>
        <p:nvSpPr>
          <p:cNvPr id="3" name="TextBox 2">
            <a:extLst>
              <a:ext uri="{FF2B5EF4-FFF2-40B4-BE49-F238E27FC236}">
                <a16:creationId xmlns:a16="http://schemas.microsoft.com/office/drawing/2014/main" id="{7E600B76-B0B1-FA4C-ACC3-BB5ABA65F030}"/>
              </a:ext>
            </a:extLst>
          </p:cNvPr>
          <p:cNvSpPr txBox="1"/>
          <p:nvPr/>
        </p:nvSpPr>
        <p:spPr>
          <a:xfrm>
            <a:off x="429626" y="1839158"/>
            <a:ext cx="5028813" cy="338554"/>
          </a:xfrm>
          <a:prstGeom prst="rect">
            <a:avLst/>
          </a:prstGeom>
          <a:noFill/>
        </p:spPr>
        <p:txBody>
          <a:bodyPr wrap="none" rtlCol="0">
            <a:spAutoFit/>
          </a:bodyPr>
          <a:lstStyle/>
          <a:p>
            <a:r>
              <a:rPr lang="en-DE" sz="1600" dirty="0"/>
              <a:t>1. Align the indented block with the opening delimeter</a:t>
            </a:r>
          </a:p>
        </p:txBody>
      </p:sp>
      <p:sp>
        <p:nvSpPr>
          <p:cNvPr id="8" name="TextBox 7">
            <a:extLst>
              <a:ext uri="{FF2B5EF4-FFF2-40B4-BE49-F238E27FC236}">
                <a16:creationId xmlns:a16="http://schemas.microsoft.com/office/drawing/2014/main" id="{B57ED8E5-2440-B443-AFC2-3EE7980FF730}"/>
              </a:ext>
            </a:extLst>
          </p:cNvPr>
          <p:cNvSpPr txBox="1"/>
          <p:nvPr/>
        </p:nvSpPr>
        <p:spPr>
          <a:xfrm>
            <a:off x="429626" y="3562474"/>
            <a:ext cx="1803699" cy="338554"/>
          </a:xfrm>
          <a:prstGeom prst="rect">
            <a:avLst/>
          </a:prstGeom>
          <a:noFill/>
        </p:spPr>
        <p:txBody>
          <a:bodyPr wrap="none" rtlCol="0">
            <a:spAutoFit/>
          </a:bodyPr>
          <a:lstStyle/>
          <a:p>
            <a:r>
              <a:rPr lang="en-DE" sz="1600" dirty="0"/>
              <a:t>2. Hanging Indent</a:t>
            </a:r>
          </a:p>
        </p:txBody>
      </p:sp>
      <p:pic>
        <p:nvPicPr>
          <p:cNvPr id="9" name="Picture 8" descr="Text&#10;&#10;Description automatically generated">
            <a:extLst>
              <a:ext uri="{FF2B5EF4-FFF2-40B4-BE49-F238E27FC236}">
                <a16:creationId xmlns:a16="http://schemas.microsoft.com/office/drawing/2014/main" id="{083FD89E-2CD7-304D-82C2-9E78ED0BC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814" y="2542466"/>
            <a:ext cx="2956031" cy="571499"/>
          </a:xfrm>
          <a:prstGeom prst="rect">
            <a:avLst/>
          </a:prstGeom>
        </p:spPr>
      </p:pic>
      <p:pic>
        <p:nvPicPr>
          <p:cNvPr id="11" name="Picture 10">
            <a:extLst>
              <a:ext uri="{FF2B5EF4-FFF2-40B4-BE49-F238E27FC236}">
                <a16:creationId xmlns:a16="http://schemas.microsoft.com/office/drawing/2014/main" id="{A7425EE1-C9BE-8449-AC65-B19A35F197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9569" y="2542465"/>
            <a:ext cx="900111" cy="571499"/>
          </a:xfrm>
          <a:prstGeom prst="rect">
            <a:avLst/>
          </a:prstGeom>
        </p:spPr>
      </p:pic>
      <p:pic>
        <p:nvPicPr>
          <p:cNvPr id="13" name="Picture 12" descr="A picture containing logo&#10;&#10;Description automatically generated">
            <a:extLst>
              <a:ext uri="{FF2B5EF4-FFF2-40B4-BE49-F238E27FC236}">
                <a16:creationId xmlns:a16="http://schemas.microsoft.com/office/drawing/2014/main" id="{7F23A77B-088A-514B-A034-531200D3BB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3850" y="1839158"/>
            <a:ext cx="1966736" cy="708025"/>
          </a:xfrm>
          <a:prstGeom prst="rect">
            <a:avLst/>
          </a:prstGeom>
        </p:spPr>
      </p:pic>
      <p:pic>
        <p:nvPicPr>
          <p:cNvPr id="15" name="Picture 14" descr="A picture containing diagram&#10;&#10;Description automatically generated">
            <a:extLst>
              <a:ext uri="{FF2B5EF4-FFF2-40B4-BE49-F238E27FC236}">
                <a16:creationId xmlns:a16="http://schemas.microsoft.com/office/drawing/2014/main" id="{6F6CE3EB-C2B7-7141-89CE-70DFE17223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3850" y="3113964"/>
            <a:ext cx="1266992" cy="708025"/>
          </a:xfrm>
          <a:prstGeom prst="rect">
            <a:avLst/>
          </a:prstGeom>
        </p:spPr>
      </p:pic>
      <p:cxnSp>
        <p:nvCxnSpPr>
          <p:cNvPr id="17" name="Straight Arrow Connector 16">
            <a:extLst>
              <a:ext uri="{FF2B5EF4-FFF2-40B4-BE49-F238E27FC236}">
                <a16:creationId xmlns:a16="http://schemas.microsoft.com/office/drawing/2014/main" id="{B320C887-DA81-E647-B5C4-50D34AF6EDC7}"/>
              </a:ext>
            </a:extLst>
          </p:cNvPr>
          <p:cNvCxnSpPr>
            <a:stCxn id="9" idx="3"/>
            <a:endCxn id="11" idx="1"/>
          </p:cNvCxnSpPr>
          <p:nvPr/>
        </p:nvCxnSpPr>
        <p:spPr>
          <a:xfrm flipV="1">
            <a:off x="3176845" y="2828215"/>
            <a:ext cx="992724"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E4A0391-BC6D-F94C-8535-D8DBA2BFF764}"/>
              </a:ext>
            </a:extLst>
          </p:cNvPr>
          <p:cNvCxnSpPr>
            <a:stCxn id="11" idx="3"/>
            <a:endCxn id="13" idx="1"/>
          </p:cNvCxnSpPr>
          <p:nvPr/>
        </p:nvCxnSpPr>
        <p:spPr>
          <a:xfrm flipV="1">
            <a:off x="5069680" y="2193171"/>
            <a:ext cx="1174170" cy="635044"/>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66C4CBA4-5AA9-0B43-8379-0347FB211B79}"/>
              </a:ext>
            </a:extLst>
          </p:cNvPr>
          <p:cNvCxnSpPr>
            <a:stCxn id="11" idx="3"/>
            <a:endCxn id="15" idx="1"/>
          </p:cNvCxnSpPr>
          <p:nvPr/>
        </p:nvCxnSpPr>
        <p:spPr>
          <a:xfrm>
            <a:off x="5069680" y="2828215"/>
            <a:ext cx="1174170" cy="639762"/>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BB16B74-B759-8D4D-8B3C-06071B156304}"/>
              </a:ext>
            </a:extLst>
          </p:cNvPr>
          <p:cNvSpPr txBox="1"/>
          <p:nvPr/>
        </p:nvSpPr>
        <p:spPr>
          <a:xfrm>
            <a:off x="3498524" y="2510693"/>
            <a:ext cx="357790" cy="338554"/>
          </a:xfrm>
          <a:prstGeom prst="rect">
            <a:avLst/>
          </a:prstGeom>
          <a:noFill/>
        </p:spPr>
        <p:txBody>
          <a:bodyPr wrap="none" rtlCol="0">
            <a:spAutoFit/>
          </a:bodyPr>
          <a:lstStyle/>
          <a:p>
            <a:r>
              <a:rPr lang="en-GB" sz="1600" dirty="0"/>
              <a:t>I</a:t>
            </a:r>
            <a:r>
              <a:rPr lang="en-DE" sz="1600" dirty="0"/>
              <a:t>f </a:t>
            </a:r>
          </a:p>
        </p:txBody>
      </p:sp>
      <p:sp>
        <p:nvSpPr>
          <p:cNvPr id="27" name="TextBox 26">
            <a:extLst>
              <a:ext uri="{FF2B5EF4-FFF2-40B4-BE49-F238E27FC236}">
                <a16:creationId xmlns:a16="http://schemas.microsoft.com/office/drawing/2014/main" id="{6B645A3D-59BA-B548-B1CF-9F98D6A0403F}"/>
              </a:ext>
            </a:extLst>
          </p:cNvPr>
          <p:cNvSpPr txBox="1"/>
          <p:nvPr/>
        </p:nvSpPr>
        <p:spPr>
          <a:xfrm>
            <a:off x="425132" y="4828737"/>
            <a:ext cx="5270995" cy="338554"/>
          </a:xfrm>
          <a:prstGeom prst="rect">
            <a:avLst/>
          </a:prstGeom>
          <a:noFill/>
        </p:spPr>
        <p:txBody>
          <a:bodyPr wrap="none" rtlCol="0">
            <a:spAutoFit/>
          </a:bodyPr>
          <a:lstStyle/>
          <a:p>
            <a:r>
              <a:rPr lang="en-DE" sz="1600" dirty="0"/>
              <a:t>3. Breaking lines inside parenthesis, brackets or braces:</a:t>
            </a:r>
          </a:p>
        </p:txBody>
      </p:sp>
      <p:pic>
        <p:nvPicPr>
          <p:cNvPr id="29" name="Picture 28">
            <a:extLst>
              <a:ext uri="{FF2B5EF4-FFF2-40B4-BE49-F238E27FC236}">
                <a16:creationId xmlns:a16="http://schemas.microsoft.com/office/drawing/2014/main" id="{AD6DB75D-4027-8341-AC99-61C0B546DE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0578" y="4222791"/>
            <a:ext cx="2354780" cy="381408"/>
          </a:xfrm>
          <a:prstGeom prst="rect">
            <a:avLst/>
          </a:prstGeom>
        </p:spPr>
      </p:pic>
      <p:pic>
        <p:nvPicPr>
          <p:cNvPr id="31" name="Picture 30" descr="Text&#10;&#10;Description automatically generated">
            <a:extLst>
              <a:ext uri="{FF2B5EF4-FFF2-40B4-BE49-F238E27FC236}">
                <a16:creationId xmlns:a16="http://schemas.microsoft.com/office/drawing/2014/main" id="{806AB3BD-1B63-4742-B0C1-6ADC67C2DA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21748" y="4171174"/>
            <a:ext cx="1886636" cy="484641"/>
          </a:xfrm>
          <a:prstGeom prst="rect">
            <a:avLst/>
          </a:prstGeom>
        </p:spPr>
      </p:pic>
      <p:pic>
        <p:nvPicPr>
          <p:cNvPr id="32" name="Graphic 31" descr="Tick with solid fill">
            <a:extLst>
              <a:ext uri="{FF2B5EF4-FFF2-40B4-BE49-F238E27FC236}">
                <a16:creationId xmlns:a16="http://schemas.microsoft.com/office/drawing/2014/main" id="{DAFA38CC-B29D-4546-9B25-7BAE271C22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03898" y="3877874"/>
            <a:ext cx="505734" cy="505734"/>
          </a:xfrm>
          <a:prstGeom prst="rect">
            <a:avLst/>
          </a:prstGeom>
        </p:spPr>
      </p:pic>
      <p:pic>
        <p:nvPicPr>
          <p:cNvPr id="33" name="Graphic 32" descr="Close with solid fill">
            <a:extLst>
              <a:ext uri="{FF2B5EF4-FFF2-40B4-BE49-F238E27FC236}">
                <a16:creationId xmlns:a16="http://schemas.microsoft.com/office/drawing/2014/main" id="{1F034EE9-9D1C-6247-B812-596766A5945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85869" y="4015889"/>
            <a:ext cx="495055" cy="495055"/>
          </a:xfrm>
          <a:prstGeom prst="rect">
            <a:avLst/>
          </a:prstGeom>
        </p:spPr>
      </p:pic>
      <p:pic>
        <p:nvPicPr>
          <p:cNvPr id="35" name="Picture 34" descr="Chart, scatter chart&#10;&#10;Description automatically generated">
            <a:extLst>
              <a:ext uri="{FF2B5EF4-FFF2-40B4-BE49-F238E27FC236}">
                <a16:creationId xmlns:a16="http://schemas.microsoft.com/office/drawing/2014/main" id="{234463FB-79F8-4E40-9EC1-63C9DE1EAFA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59891" y="5246506"/>
            <a:ext cx="1438633" cy="711412"/>
          </a:xfrm>
          <a:prstGeom prst="rect">
            <a:avLst/>
          </a:prstGeom>
        </p:spPr>
      </p:pic>
      <p:pic>
        <p:nvPicPr>
          <p:cNvPr id="37" name="Picture 36" descr="Chart, scatter chart&#10;&#10;Description automatically generated">
            <a:extLst>
              <a:ext uri="{FF2B5EF4-FFF2-40B4-BE49-F238E27FC236}">
                <a16:creationId xmlns:a16="http://schemas.microsoft.com/office/drawing/2014/main" id="{1CC04D08-5A9E-644E-9EA1-769405F4A3D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21748" y="5246506"/>
            <a:ext cx="1335323" cy="713184"/>
          </a:xfrm>
          <a:prstGeom prst="rect">
            <a:avLst/>
          </a:prstGeom>
        </p:spPr>
      </p:pic>
    </p:spTree>
    <p:extLst>
      <p:ext uri="{BB962C8B-B14F-4D97-AF65-F5344CB8AC3E}">
        <p14:creationId xmlns:p14="http://schemas.microsoft.com/office/powerpoint/2010/main" val="3955674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3B6D-CE6F-C049-BEB6-1A5079ADDC6C}"/>
              </a:ext>
            </a:extLst>
          </p:cNvPr>
          <p:cNvSpPr>
            <a:spLocks noGrp="1"/>
          </p:cNvSpPr>
          <p:nvPr>
            <p:ph type="title"/>
          </p:nvPr>
        </p:nvSpPr>
        <p:spPr/>
        <p:txBody>
          <a:bodyPr/>
          <a:lstStyle/>
          <a:p>
            <a:r>
              <a:rPr lang="en-DE" dirty="0"/>
              <a:t>Key Points – Comments</a:t>
            </a:r>
          </a:p>
        </p:txBody>
      </p:sp>
      <p:sp>
        <p:nvSpPr>
          <p:cNvPr id="6" name="TextBox 5">
            <a:extLst>
              <a:ext uri="{FF2B5EF4-FFF2-40B4-BE49-F238E27FC236}">
                <a16:creationId xmlns:a16="http://schemas.microsoft.com/office/drawing/2014/main" id="{1AD98D7E-B97F-7842-92C8-8147E7A50628}"/>
              </a:ext>
            </a:extLst>
          </p:cNvPr>
          <p:cNvSpPr txBox="1"/>
          <p:nvPr/>
        </p:nvSpPr>
        <p:spPr>
          <a:xfrm>
            <a:off x="419198" y="1313765"/>
            <a:ext cx="5900013" cy="584775"/>
          </a:xfrm>
          <a:prstGeom prst="rect">
            <a:avLst/>
          </a:prstGeom>
          <a:noFill/>
        </p:spPr>
        <p:txBody>
          <a:bodyPr wrap="none" rtlCol="0">
            <a:spAutoFit/>
          </a:bodyPr>
          <a:lstStyle/>
          <a:p>
            <a:r>
              <a:rPr lang="en-DE" i="1" dirty="0"/>
              <a:t>“</a:t>
            </a:r>
            <a:r>
              <a:rPr lang="en-GB" i="1" dirty="0"/>
              <a:t>If the implementation is hard to explain, it’s a bad idea.</a:t>
            </a:r>
            <a:r>
              <a:rPr lang="en-DE" i="1" dirty="0"/>
              <a:t>”</a:t>
            </a:r>
          </a:p>
          <a:p>
            <a:r>
              <a:rPr lang="en-DE" sz="1400" i="1" dirty="0"/>
              <a:t>	       			   - The Zen of Python</a:t>
            </a:r>
          </a:p>
        </p:txBody>
      </p:sp>
      <p:sp>
        <p:nvSpPr>
          <p:cNvPr id="3" name="TextBox 2">
            <a:extLst>
              <a:ext uri="{FF2B5EF4-FFF2-40B4-BE49-F238E27FC236}">
                <a16:creationId xmlns:a16="http://schemas.microsoft.com/office/drawing/2014/main" id="{89863BB7-5ACC-034E-B91B-A5A877DDC8B2}"/>
              </a:ext>
            </a:extLst>
          </p:cNvPr>
          <p:cNvSpPr txBox="1"/>
          <p:nvPr/>
        </p:nvSpPr>
        <p:spPr>
          <a:xfrm>
            <a:off x="419198" y="2394567"/>
            <a:ext cx="6336991" cy="1323439"/>
          </a:xfrm>
          <a:prstGeom prst="rect">
            <a:avLst/>
          </a:prstGeom>
          <a:noFill/>
        </p:spPr>
        <p:txBody>
          <a:bodyPr wrap="none" rtlCol="0">
            <a:spAutoFit/>
          </a:bodyPr>
          <a:lstStyle/>
          <a:p>
            <a:r>
              <a:rPr lang="en-DE" sz="1600" dirty="0"/>
              <a:t>1. </a:t>
            </a:r>
            <a:r>
              <a:rPr lang="en-GB" sz="1600" dirty="0"/>
              <a:t>Limit the line length of comments and docstrings to 72 characters</a:t>
            </a:r>
          </a:p>
          <a:p>
            <a:endParaRPr lang="en-DE" sz="1600" dirty="0"/>
          </a:p>
          <a:p>
            <a:r>
              <a:rPr lang="en-DE" sz="1600" dirty="0"/>
              <a:t>2. </a:t>
            </a:r>
            <a:r>
              <a:rPr lang="en-GB" sz="1600" dirty="0"/>
              <a:t>Use complete sentences, starting with a capital letter</a:t>
            </a:r>
          </a:p>
          <a:p>
            <a:endParaRPr lang="en-DE" sz="1600" dirty="0"/>
          </a:p>
          <a:p>
            <a:r>
              <a:rPr lang="en-DE" sz="1600" dirty="0"/>
              <a:t>3. </a:t>
            </a:r>
            <a:r>
              <a:rPr lang="en-GB" sz="1600" dirty="0"/>
              <a:t>Make sure to update comments if the code is changed</a:t>
            </a:r>
          </a:p>
        </p:txBody>
      </p:sp>
      <p:sp>
        <p:nvSpPr>
          <p:cNvPr id="4" name="TextBox 3">
            <a:extLst>
              <a:ext uri="{FF2B5EF4-FFF2-40B4-BE49-F238E27FC236}">
                <a16:creationId xmlns:a16="http://schemas.microsoft.com/office/drawing/2014/main" id="{537CD474-4CAB-CF4F-9DCD-C337CB74FEB1}"/>
              </a:ext>
            </a:extLst>
          </p:cNvPr>
          <p:cNvSpPr txBox="1"/>
          <p:nvPr/>
        </p:nvSpPr>
        <p:spPr>
          <a:xfrm>
            <a:off x="1922075" y="4419110"/>
            <a:ext cx="5299849" cy="338554"/>
          </a:xfrm>
          <a:prstGeom prst="rect">
            <a:avLst/>
          </a:prstGeom>
          <a:noFill/>
        </p:spPr>
        <p:txBody>
          <a:bodyPr wrap="none" rtlCol="0">
            <a:spAutoFit/>
          </a:bodyPr>
          <a:lstStyle/>
          <a:p>
            <a:r>
              <a:rPr lang="en-DE" sz="1600" dirty="0"/>
              <a:t>Comments should generally always be written in English</a:t>
            </a:r>
          </a:p>
        </p:txBody>
      </p:sp>
      <p:pic>
        <p:nvPicPr>
          <p:cNvPr id="8" name="Graphic 7" descr="Exclamation mark with solid fill">
            <a:extLst>
              <a:ext uri="{FF2B5EF4-FFF2-40B4-BE49-F238E27FC236}">
                <a16:creationId xmlns:a16="http://schemas.microsoft.com/office/drawing/2014/main" id="{104A3BC6-960D-1A4D-B89A-1DC93B4832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42964" y="4131187"/>
            <a:ext cx="914400" cy="914400"/>
          </a:xfrm>
          <a:prstGeom prst="rect">
            <a:avLst/>
          </a:prstGeom>
        </p:spPr>
      </p:pic>
      <p:pic>
        <p:nvPicPr>
          <p:cNvPr id="10" name="Graphic 9" descr="Exclamation mark with solid fill">
            <a:extLst>
              <a:ext uri="{FF2B5EF4-FFF2-40B4-BE49-F238E27FC236}">
                <a16:creationId xmlns:a16="http://schemas.microsoft.com/office/drawing/2014/main" id="{AF4FB06D-D691-F34A-A021-61F6098BC3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6635" y="4131187"/>
            <a:ext cx="914400" cy="914400"/>
          </a:xfrm>
          <a:prstGeom prst="rect">
            <a:avLst/>
          </a:prstGeom>
        </p:spPr>
      </p:pic>
    </p:spTree>
    <p:extLst>
      <p:ext uri="{BB962C8B-B14F-4D97-AF65-F5344CB8AC3E}">
        <p14:creationId xmlns:p14="http://schemas.microsoft.com/office/powerpoint/2010/main" val="2323212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3B6D-CE6F-C049-BEB6-1A5079ADDC6C}"/>
              </a:ext>
            </a:extLst>
          </p:cNvPr>
          <p:cNvSpPr>
            <a:spLocks noGrp="1"/>
          </p:cNvSpPr>
          <p:nvPr>
            <p:ph type="title"/>
          </p:nvPr>
        </p:nvSpPr>
        <p:spPr/>
        <p:txBody>
          <a:bodyPr/>
          <a:lstStyle/>
          <a:p>
            <a:r>
              <a:rPr lang="en-DE" dirty="0"/>
              <a:t>Key Points – Comments</a:t>
            </a:r>
          </a:p>
        </p:txBody>
      </p:sp>
      <p:sp>
        <p:nvSpPr>
          <p:cNvPr id="5" name="TextBox 4">
            <a:extLst>
              <a:ext uri="{FF2B5EF4-FFF2-40B4-BE49-F238E27FC236}">
                <a16:creationId xmlns:a16="http://schemas.microsoft.com/office/drawing/2014/main" id="{69552090-25E0-5340-A361-D51FD874FC17}"/>
              </a:ext>
            </a:extLst>
          </p:cNvPr>
          <p:cNvSpPr txBox="1"/>
          <p:nvPr/>
        </p:nvSpPr>
        <p:spPr>
          <a:xfrm>
            <a:off x="450962" y="2986899"/>
            <a:ext cx="2023311" cy="338554"/>
          </a:xfrm>
          <a:prstGeom prst="rect">
            <a:avLst/>
          </a:prstGeom>
          <a:noFill/>
        </p:spPr>
        <p:txBody>
          <a:bodyPr wrap="none" rtlCol="0">
            <a:spAutoFit/>
          </a:bodyPr>
          <a:lstStyle/>
          <a:p>
            <a:pPr marL="285750" indent="-285750">
              <a:buFont typeface="Arial" panose="020B0604020202020204" pitchFamily="34" charset="0"/>
              <a:buChar char="•"/>
            </a:pPr>
            <a:r>
              <a:rPr lang="en-DE" sz="1600" i="1" dirty="0"/>
              <a:t>Block Comments</a:t>
            </a:r>
          </a:p>
        </p:txBody>
      </p:sp>
      <p:sp>
        <p:nvSpPr>
          <p:cNvPr id="9" name="TextBox 8">
            <a:extLst>
              <a:ext uri="{FF2B5EF4-FFF2-40B4-BE49-F238E27FC236}">
                <a16:creationId xmlns:a16="http://schemas.microsoft.com/office/drawing/2014/main" id="{D427087C-C898-C944-89B0-4832070A9781}"/>
              </a:ext>
            </a:extLst>
          </p:cNvPr>
          <p:cNvSpPr txBox="1"/>
          <p:nvPr/>
        </p:nvSpPr>
        <p:spPr>
          <a:xfrm>
            <a:off x="431800" y="1250644"/>
            <a:ext cx="2069797" cy="338554"/>
          </a:xfrm>
          <a:prstGeom prst="rect">
            <a:avLst/>
          </a:prstGeom>
          <a:noFill/>
        </p:spPr>
        <p:txBody>
          <a:bodyPr wrap="none" rtlCol="0">
            <a:spAutoFit/>
          </a:bodyPr>
          <a:lstStyle/>
          <a:p>
            <a:pPr marL="285750" indent="-285750">
              <a:buFont typeface="Arial" panose="020B0604020202020204" pitchFamily="34" charset="0"/>
              <a:buChar char="•"/>
            </a:pPr>
            <a:r>
              <a:rPr lang="en-DE" sz="1600" dirty="0"/>
              <a:t> </a:t>
            </a:r>
            <a:r>
              <a:rPr lang="en-DE" sz="1600" i="1" dirty="0"/>
              <a:t>Inline Comments</a:t>
            </a:r>
          </a:p>
        </p:txBody>
      </p:sp>
      <p:sp>
        <p:nvSpPr>
          <p:cNvPr id="11" name="TextBox 10">
            <a:extLst>
              <a:ext uri="{FF2B5EF4-FFF2-40B4-BE49-F238E27FC236}">
                <a16:creationId xmlns:a16="http://schemas.microsoft.com/office/drawing/2014/main" id="{5273035E-74E0-ED4D-AAC1-93B3C7501DD3}"/>
              </a:ext>
            </a:extLst>
          </p:cNvPr>
          <p:cNvSpPr txBox="1"/>
          <p:nvPr/>
        </p:nvSpPr>
        <p:spPr>
          <a:xfrm>
            <a:off x="437836" y="4384600"/>
            <a:ext cx="2547492" cy="338554"/>
          </a:xfrm>
          <a:prstGeom prst="rect">
            <a:avLst/>
          </a:prstGeom>
          <a:noFill/>
        </p:spPr>
        <p:txBody>
          <a:bodyPr wrap="none" rtlCol="0">
            <a:spAutoFit/>
          </a:bodyPr>
          <a:lstStyle/>
          <a:p>
            <a:pPr marL="285750" indent="-285750">
              <a:buFont typeface="Arial" panose="020B0604020202020204" pitchFamily="34" charset="0"/>
              <a:buChar char="•"/>
            </a:pPr>
            <a:r>
              <a:rPr lang="en-DE" sz="1600" i="1" dirty="0"/>
              <a:t>Documentation Strings</a:t>
            </a:r>
          </a:p>
        </p:txBody>
      </p:sp>
      <p:pic>
        <p:nvPicPr>
          <p:cNvPr id="12" name="Picture 11" descr="A picture containing icon&#10;&#10;Description automatically generated">
            <a:extLst>
              <a:ext uri="{FF2B5EF4-FFF2-40B4-BE49-F238E27FC236}">
                <a16:creationId xmlns:a16="http://schemas.microsoft.com/office/drawing/2014/main" id="{035430C4-C411-8447-9BBF-D669C0069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970" y="1536248"/>
            <a:ext cx="2147708" cy="463534"/>
          </a:xfrm>
          <a:prstGeom prst="rect">
            <a:avLst/>
          </a:prstGeom>
        </p:spPr>
      </p:pic>
      <p:pic>
        <p:nvPicPr>
          <p:cNvPr id="14" name="Picture 13" descr="A picture containing company name&#10;&#10;Description automatically generated">
            <a:extLst>
              <a:ext uri="{FF2B5EF4-FFF2-40B4-BE49-F238E27FC236}">
                <a16:creationId xmlns:a16="http://schemas.microsoft.com/office/drawing/2014/main" id="{92F877A3-9248-8C40-AA01-CDED459E5A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9127" y="2371459"/>
            <a:ext cx="2222500" cy="457200"/>
          </a:xfrm>
          <a:prstGeom prst="rect">
            <a:avLst/>
          </a:prstGeom>
        </p:spPr>
      </p:pic>
      <p:sp>
        <p:nvSpPr>
          <p:cNvPr id="16" name="TextBox 15">
            <a:extLst>
              <a:ext uri="{FF2B5EF4-FFF2-40B4-BE49-F238E27FC236}">
                <a16:creationId xmlns:a16="http://schemas.microsoft.com/office/drawing/2014/main" id="{29A48CC9-658C-A543-9AC4-8F50F00A5FF1}"/>
              </a:ext>
            </a:extLst>
          </p:cNvPr>
          <p:cNvSpPr txBox="1"/>
          <p:nvPr/>
        </p:nvSpPr>
        <p:spPr>
          <a:xfrm>
            <a:off x="791580" y="1746471"/>
            <a:ext cx="6027547" cy="1169551"/>
          </a:xfrm>
          <a:prstGeom prst="rect">
            <a:avLst/>
          </a:prstGeom>
          <a:noFill/>
        </p:spPr>
        <p:txBody>
          <a:bodyPr wrap="none" rtlCol="0">
            <a:spAutoFit/>
          </a:bodyPr>
          <a:lstStyle/>
          <a:p>
            <a:pPr marL="342900" indent="-342900">
              <a:buAutoNum type="arabicPeriod"/>
            </a:pPr>
            <a:r>
              <a:rPr lang="en-DE" sz="1400" dirty="0"/>
              <a:t>Use inline comments sparingly</a:t>
            </a:r>
          </a:p>
          <a:p>
            <a:pPr marL="342900" indent="-342900">
              <a:buAutoNum type="arabicPeriod"/>
            </a:pPr>
            <a:r>
              <a:rPr lang="en-DE" sz="1400" dirty="0"/>
              <a:t>Write inline comments on the same line as the statement they refer to</a:t>
            </a:r>
          </a:p>
          <a:p>
            <a:pPr marL="342900" indent="-342900">
              <a:buAutoNum type="arabicPeriod"/>
            </a:pPr>
            <a:r>
              <a:rPr lang="en-DE" sz="1400" dirty="0"/>
              <a:t>Separate inline comments by two or more spaces from the statement</a:t>
            </a:r>
          </a:p>
          <a:p>
            <a:pPr marL="342900" indent="-342900">
              <a:buAutoNum type="arabicPeriod"/>
            </a:pPr>
            <a:r>
              <a:rPr lang="en-DE" sz="1400" dirty="0"/>
              <a:t>Start inline comments with a # and a single space</a:t>
            </a:r>
          </a:p>
          <a:p>
            <a:pPr marL="342900" indent="-342900">
              <a:buAutoNum type="arabicPeriod"/>
            </a:pPr>
            <a:r>
              <a:rPr lang="en-DE" sz="1400" dirty="0"/>
              <a:t>Do not use them to state the obvious</a:t>
            </a:r>
          </a:p>
        </p:txBody>
      </p:sp>
      <p:sp>
        <p:nvSpPr>
          <p:cNvPr id="17" name="TextBox 16">
            <a:extLst>
              <a:ext uri="{FF2B5EF4-FFF2-40B4-BE49-F238E27FC236}">
                <a16:creationId xmlns:a16="http://schemas.microsoft.com/office/drawing/2014/main" id="{10D0F629-C6F3-864A-9846-43D1BD169385}"/>
              </a:ext>
            </a:extLst>
          </p:cNvPr>
          <p:cNvSpPr txBox="1"/>
          <p:nvPr/>
        </p:nvSpPr>
        <p:spPr>
          <a:xfrm>
            <a:off x="791580" y="3482726"/>
            <a:ext cx="5862502" cy="738664"/>
          </a:xfrm>
          <a:prstGeom prst="rect">
            <a:avLst/>
          </a:prstGeom>
          <a:noFill/>
        </p:spPr>
        <p:txBody>
          <a:bodyPr wrap="none" rtlCol="0">
            <a:spAutoFit/>
          </a:bodyPr>
          <a:lstStyle/>
          <a:p>
            <a:pPr marL="342900" indent="-342900">
              <a:buAutoNum type="arabicPeriod"/>
            </a:pPr>
            <a:r>
              <a:rPr lang="en-DE" sz="1400" dirty="0"/>
              <a:t>Indent block comments to the same level as the code they describe</a:t>
            </a:r>
          </a:p>
          <a:p>
            <a:pPr marL="342900" indent="-342900">
              <a:buAutoNum type="arabicPeriod"/>
            </a:pPr>
            <a:r>
              <a:rPr lang="en-DE" sz="1400" dirty="0"/>
              <a:t>Start each line with a # and a single space</a:t>
            </a:r>
          </a:p>
          <a:p>
            <a:pPr marL="342900" indent="-342900">
              <a:buAutoNum type="arabicPeriod"/>
            </a:pPr>
            <a:r>
              <a:rPr lang="en-DE" sz="1400" dirty="0"/>
              <a:t>Separate paragraphs by a line containing a single #</a:t>
            </a:r>
          </a:p>
        </p:txBody>
      </p:sp>
      <p:sp>
        <p:nvSpPr>
          <p:cNvPr id="22" name="TextBox 21">
            <a:extLst>
              <a:ext uri="{FF2B5EF4-FFF2-40B4-BE49-F238E27FC236}">
                <a16:creationId xmlns:a16="http://schemas.microsoft.com/office/drawing/2014/main" id="{07C4D69B-BB54-1748-AF1F-9F93EB1DA478}"/>
              </a:ext>
            </a:extLst>
          </p:cNvPr>
          <p:cNvSpPr txBox="1"/>
          <p:nvPr/>
        </p:nvSpPr>
        <p:spPr>
          <a:xfrm>
            <a:off x="791580" y="4886364"/>
            <a:ext cx="5721374" cy="738664"/>
          </a:xfrm>
          <a:prstGeom prst="rect">
            <a:avLst/>
          </a:prstGeom>
          <a:noFill/>
        </p:spPr>
        <p:txBody>
          <a:bodyPr wrap="none" rtlCol="0">
            <a:spAutoFit/>
          </a:bodyPr>
          <a:lstStyle/>
          <a:p>
            <a:pPr marL="342900" indent="-342900">
              <a:buAutoNum type="arabicPeriod"/>
            </a:pPr>
            <a:r>
              <a:rPr lang="en-DE" sz="1400" dirty="0"/>
              <a:t>Surround docstrings with three double quotes on either side</a:t>
            </a:r>
          </a:p>
          <a:p>
            <a:pPr marL="342900" indent="-342900">
              <a:buAutoNum type="arabicPeriod"/>
            </a:pPr>
            <a:r>
              <a:rPr lang="en-DE" sz="1400" dirty="0"/>
              <a:t>Write them for all public modules, functions, classes and methods</a:t>
            </a:r>
          </a:p>
          <a:p>
            <a:pPr marL="342900" indent="-342900">
              <a:buAutoNum type="arabicPeriod"/>
            </a:pPr>
            <a:r>
              <a:rPr lang="en-DE" sz="1400" dirty="0"/>
              <a:t>Put the “ “ ” that ends a multiple docstring on a line by itself</a:t>
            </a:r>
          </a:p>
        </p:txBody>
      </p:sp>
    </p:spTree>
    <p:extLst>
      <p:ext uri="{BB962C8B-B14F-4D97-AF65-F5344CB8AC3E}">
        <p14:creationId xmlns:p14="http://schemas.microsoft.com/office/powerpoint/2010/main" val="3280793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3B6D-CE6F-C049-BEB6-1A5079ADDC6C}"/>
              </a:ext>
            </a:extLst>
          </p:cNvPr>
          <p:cNvSpPr>
            <a:spLocks noGrp="1"/>
          </p:cNvSpPr>
          <p:nvPr>
            <p:ph type="title"/>
          </p:nvPr>
        </p:nvSpPr>
        <p:spPr/>
        <p:txBody>
          <a:bodyPr/>
          <a:lstStyle/>
          <a:p>
            <a:r>
              <a:rPr lang="en-DE" dirty="0"/>
              <a:t>Key Points – Whitespace</a:t>
            </a:r>
          </a:p>
        </p:txBody>
      </p:sp>
      <p:sp>
        <p:nvSpPr>
          <p:cNvPr id="6" name="TextBox 5">
            <a:extLst>
              <a:ext uri="{FF2B5EF4-FFF2-40B4-BE49-F238E27FC236}">
                <a16:creationId xmlns:a16="http://schemas.microsoft.com/office/drawing/2014/main" id="{1AD98D7E-B97F-7842-92C8-8147E7A50628}"/>
              </a:ext>
            </a:extLst>
          </p:cNvPr>
          <p:cNvSpPr txBox="1"/>
          <p:nvPr/>
        </p:nvSpPr>
        <p:spPr>
          <a:xfrm>
            <a:off x="419198" y="1313765"/>
            <a:ext cx="3159839" cy="584775"/>
          </a:xfrm>
          <a:prstGeom prst="rect">
            <a:avLst/>
          </a:prstGeom>
          <a:noFill/>
        </p:spPr>
        <p:txBody>
          <a:bodyPr wrap="none" rtlCol="0">
            <a:spAutoFit/>
          </a:bodyPr>
          <a:lstStyle/>
          <a:p>
            <a:r>
              <a:rPr lang="en-DE" i="1" dirty="0"/>
              <a:t>“</a:t>
            </a:r>
            <a:r>
              <a:rPr lang="en-GB" i="1" dirty="0"/>
              <a:t>Sparse is better than dense</a:t>
            </a:r>
            <a:r>
              <a:rPr lang="en-DE" i="1" dirty="0"/>
              <a:t>”</a:t>
            </a:r>
          </a:p>
          <a:p>
            <a:r>
              <a:rPr lang="en-DE" sz="1400" i="1" dirty="0"/>
              <a:t>	        - The Zen of Python</a:t>
            </a:r>
          </a:p>
        </p:txBody>
      </p:sp>
      <p:pic>
        <p:nvPicPr>
          <p:cNvPr id="12" name="Picture 11">
            <a:extLst>
              <a:ext uri="{FF2B5EF4-FFF2-40B4-BE49-F238E27FC236}">
                <a16:creationId xmlns:a16="http://schemas.microsoft.com/office/drawing/2014/main" id="{E5B4F220-D354-0340-9788-E59351223A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6392" y="4036662"/>
            <a:ext cx="1603181" cy="601193"/>
          </a:xfrm>
          <a:prstGeom prst="rect">
            <a:avLst/>
          </a:prstGeom>
        </p:spPr>
      </p:pic>
      <p:pic>
        <p:nvPicPr>
          <p:cNvPr id="14" name="Picture 13" descr="A picture containing text&#10;&#10;Description automatically generated">
            <a:extLst>
              <a:ext uri="{FF2B5EF4-FFF2-40B4-BE49-F238E27FC236}">
                <a16:creationId xmlns:a16="http://schemas.microsoft.com/office/drawing/2014/main" id="{B50E6DC1-1222-BE49-B932-64C8A5D891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447" y="4036662"/>
            <a:ext cx="1923818" cy="601193"/>
          </a:xfrm>
          <a:prstGeom prst="rect">
            <a:avLst/>
          </a:prstGeom>
        </p:spPr>
      </p:pic>
      <p:pic>
        <p:nvPicPr>
          <p:cNvPr id="18" name="Picture 17">
            <a:extLst>
              <a:ext uri="{FF2B5EF4-FFF2-40B4-BE49-F238E27FC236}">
                <a16:creationId xmlns:a16="http://schemas.microsoft.com/office/drawing/2014/main" id="{C30D75ED-678C-5144-9933-9D9730B991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530" y="4778406"/>
            <a:ext cx="4309488" cy="372183"/>
          </a:xfrm>
          <a:prstGeom prst="rect">
            <a:avLst/>
          </a:prstGeom>
        </p:spPr>
      </p:pic>
      <p:sp>
        <p:nvSpPr>
          <p:cNvPr id="19" name="TextBox 18">
            <a:extLst>
              <a:ext uri="{FF2B5EF4-FFF2-40B4-BE49-F238E27FC236}">
                <a16:creationId xmlns:a16="http://schemas.microsoft.com/office/drawing/2014/main" id="{67C1EACE-D8B3-2C46-B1C9-C928231ADD32}"/>
              </a:ext>
            </a:extLst>
          </p:cNvPr>
          <p:cNvSpPr txBox="1"/>
          <p:nvPr/>
        </p:nvSpPr>
        <p:spPr>
          <a:xfrm>
            <a:off x="391759" y="3401328"/>
            <a:ext cx="5663730" cy="338554"/>
          </a:xfrm>
          <a:prstGeom prst="rect">
            <a:avLst/>
          </a:prstGeom>
          <a:noFill/>
        </p:spPr>
        <p:txBody>
          <a:bodyPr wrap="none" rtlCol="0">
            <a:spAutoFit/>
          </a:bodyPr>
          <a:lstStyle/>
          <a:p>
            <a:pPr marL="285750" indent="-285750">
              <a:buFont typeface="Arial" panose="020B0604020202020204" pitchFamily="34" charset="0"/>
              <a:buChar char="•"/>
            </a:pPr>
            <a:r>
              <a:rPr lang="en-DE" sz="1600" dirty="0"/>
              <a:t>Only add whitespace to operators with the lowest priority:</a:t>
            </a:r>
          </a:p>
        </p:txBody>
      </p:sp>
      <p:pic>
        <p:nvPicPr>
          <p:cNvPr id="21" name="Picture 20">
            <a:extLst>
              <a:ext uri="{FF2B5EF4-FFF2-40B4-BE49-F238E27FC236}">
                <a16:creationId xmlns:a16="http://schemas.microsoft.com/office/drawing/2014/main" id="{F27B539C-2CC7-E34D-928E-9992B82474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4667" y="4034724"/>
            <a:ext cx="1112391" cy="338554"/>
          </a:xfrm>
          <a:prstGeom prst="rect">
            <a:avLst/>
          </a:prstGeom>
        </p:spPr>
      </p:pic>
      <p:pic>
        <p:nvPicPr>
          <p:cNvPr id="23" name="Picture 22">
            <a:extLst>
              <a:ext uri="{FF2B5EF4-FFF2-40B4-BE49-F238E27FC236}">
                <a16:creationId xmlns:a16="http://schemas.microsoft.com/office/drawing/2014/main" id="{4118044C-31B1-CE40-A883-BDFC5F8028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4667" y="4565768"/>
            <a:ext cx="1599611" cy="253907"/>
          </a:xfrm>
          <a:prstGeom prst="rect">
            <a:avLst/>
          </a:prstGeom>
        </p:spPr>
      </p:pic>
      <p:pic>
        <p:nvPicPr>
          <p:cNvPr id="25" name="Picture 24">
            <a:extLst>
              <a:ext uri="{FF2B5EF4-FFF2-40B4-BE49-F238E27FC236}">
                <a16:creationId xmlns:a16="http://schemas.microsoft.com/office/drawing/2014/main" id="{684AD0C0-9412-374A-A840-158B9CE12B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64667" y="5016303"/>
            <a:ext cx="2102688" cy="416157"/>
          </a:xfrm>
          <a:prstGeom prst="rect">
            <a:avLst/>
          </a:prstGeom>
        </p:spPr>
      </p:pic>
      <p:sp>
        <p:nvSpPr>
          <p:cNvPr id="26" name="TextBox 25">
            <a:extLst>
              <a:ext uri="{FF2B5EF4-FFF2-40B4-BE49-F238E27FC236}">
                <a16:creationId xmlns:a16="http://schemas.microsoft.com/office/drawing/2014/main" id="{0B89E8E6-95A2-9D45-A361-5BC7D856784B}"/>
              </a:ext>
            </a:extLst>
          </p:cNvPr>
          <p:cNvSpPr txBox="1"/>
          <p:nvPr/>
        </p:nvSpPr>
        <p:spPr>
          <a:xfrm>
            <a:off x="458019" y="2095069"/>
            <a:ext cx="6319225" cy="1231106"/>
          </a:xfrm>
          <a:prstGeom prst="rect">
            <a:avLst/>
          </a:prstGeom>
          <a:noFill/>
        </p:spPr>
        <p:txBody>
          <a:bodyPr wrap="square" rtlCol="0">
            <a:spAutoFit/>
          </a:bodyPr>
          <a:lstStyle/>
          <a:p>
            <a:pPr marL="285750" indent="-285750">
              <a:buFont typeface="Arial" panose="020B0604020202020204" pitchFamily="34" charset="0"/>
              <a:buChar char="•"/>
            </a:pPr>
            <a:r>
              <a:rPr lang="en-DE" sz="1600" dirty="0"/>
              <a:t>Whitespace should be surrounded by the following operators:</a:t>
            </a:r>
          </a:p>
          <a:p>
            <a:pPr marL="742950" lvl="1" indent="-285750">
              <a:buFont typeface="Arial" panose="020B0604020202020204" pitchFamily="34" charset="0"/>
              <a:buChar char="•"/>
            </a:pPr>
            <a:endParaRPr lang="en-DE" sz="1600" dirty="0"/>
          </a:p>
          <a:p>
            <a:pPr marL="742950" lvl="1" indent="-285750">
              <a:buFont typeface="Arial" panose="020B0604020202020204" pitchFamily="34" charset="0"/>
              <a:buChar char="•"/>
            </a:pPr>
            <a:r>
              <a:rPr lang="en-DE" sz="1400" dirty="0"/>
              <a:t>Assignment Operators (=, +=, -=, …)</a:t>
            </a:r>
          </a:p>
          <a:p>
            <a:pPr marL="742950" lvl="1" indent="-285750">
              <a:buFont typeface="Arial" panose="020B0604020202020204" pitchFamily="34" charset="0"/>
              <a:buChar char="•"/>
            </a:pPr>
            <a:r>
              <a:rPr lang="en-DE" sz="1400" dirty="0"/>
              <a:t>Comparisons (==, !=, &gt;, &lt;, …)</a:t>
            </a:r>
          </a:p>
          <a:p>
            <a:pPr marL="742950" lvl="1" indent="-285750">
              <a:buFont typeface="Arial" panose="020B0604020202020204" pitchFamily="34" charset="0"/>
              <a:buChar char="•"/>
            </a:pPr>
            <a:r>
              <a:rPr lang="en-DE" sz="1400" dirty="0"/>
              <a:t>Booleans (and, or, not)</a:t>
            </a:r>
          </a:p>
        </p:txBody>
      </p:sp>
      <p:pic>
        <p:nvPicPr>
          <p:cNvPr id="28" name="Picture 27">
            <a:extLst>
              <a:ext uri="{FF2B5EF4-FFF2-40B4-BE49-F238E27FC236}">
                <a16:creationId xmlns:a16="http://schemas.microsoft.com/office/drawing/2014/main" id="{9B8B7249-148E-C140-A754-6CA9F848542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0085" y="5291480"/>
            <a:ext cx="4309488" cy="393561"/>
          </a:xfrm>
          <a:prstGeom prst="rect">
            <a:avLst/>
          </a:prstGeom>
        </p:spPr>
      </p:pic>
      <p:cxnSp>
        <p:nvCxnSpPr>
          <p:cNvPr id="30" name="Straight Connector 29">
            <a:extLst>
              <a:ext uri="{FF2B5EF4-FFF2-40B4-BE49-F238E27FC236}">
                <a16:creationId xmlns:a16="http://schemas.microsoft.com/office/drawing/2014/main" id="{12F67E9A-4EDC-C943-8119-9092562F069D}"/>
              </a:ext>
            </a:extLst>
          </p:cNvPr>
          <p:cNvCxnSpPr/>
          <p:nvPr/>
        </p:nvCxnSpPr>
        <p:spPr>
          <a:xfrm>
            <a:off x="5202070" y="3893508"/>
            <a:ext cx="0" cy="1852334"/>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32" name="Graphic 31" descr="Tick with solid fill">
            <a:extLst>
              <a:ext uri="{FF2B5EF4-FFF2-40B4-BE49-F238E27FC236}">
                <a16:creationId xmlns:a16="http://schemas.microsoft.com/office/drawing/2014/main" id="{3F8CDD8E-CA8E-184B-A9A1-6904129736C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398151" y="5038613"/>
            <a:ext cx="505734" cy="505734"/>
          </a:xfrm>
          <a:prstGeom prst="rect">
            <a:avLst/>
          </a:prstGeom>
        </p:spPr>
      </p:pic>
      <p:pic>
        <p:nvPicPr>
          <p:cNvPr id="34" name="Graphic 33" descr="Close with solid fill">
            <a:extLst>
              <a:ext uri="{FF2B5EF4-FFF2-40B4-BE49-F238E27FC236}">
                <a16:creationId xmlns:a16="http://schemas.microsoft.com/office/drawing/2014/main" id="{ABF671B6-C6F0-8E4F-AF5B-08C93AC180F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4231" y="4450939"/>
            <a:ext cx="495055" cy="495055"/>
          </a:xfrm>
          <a:prstGeom prst="rect">
            <a:avLst/>
          </a:prstGeom>
        </p:spPr>
      </p:pic>
    </p:spTree>
    <p:extLst>
      <p:ext uri="{BB962C8B-B14F-4D97-AF65-F5344CB8AC3E}">
        <p14:creationId xmlns:p14="http://schemas.microsoft.com/office/powerpoint/2010/main" val="1792678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CC5F-F333-2B4B-85C6-DB6BD88BA5B5}"/>
              </a:ext>
            </a:extLst>
          </p:cNvPr>
          <p:cNvSpPr>
            <a:spLocks noGrp="1"/>
          </p:cNvSpPr>
          <p:nvPr>
            <p:ph type="title"/>
          </p:nvPr>
        </p:nvSpPr>
        <p:spPr/>
        <p:txBody>
          <a:bodyPr/>
          <a:lstStyle/>
          <a:p>
            <a:r>
              <a:rPr lang="en-DE" dirty="0"/>
              <a:t>Table of Contents</a:t>
            </a:r>
          </a:p>
        </p:txBody>
      </p:sp>
      <p:sp>
        <p:nvSpPr>
          <p:cNvPr id="3" name="Text Placeholder 2">
            <a:extLst>
              <a:ext uri="{FF2B5EF4-FFF2-40B4-BE49-F238E27FC236}">
                <a16:creationId xmlns:a16="http://schemas.microsoft.com/office/drawing/2014/main" id="{391EAEA5-F94D-D348-A215-BED5E988155C}"/>
              </a:ext>
            </a:extLst>
          </p:cNvPr>
          <p:cNvSpPr>
            <a:spLocks noGrp="1"/>
          </p:cNvSpPr>
          <p:nvPr>
            <p:ph type="body" idx="1"/>
          </p:nvPr>
        </p:nvSpPr>
        <p:spPr>
          <a:xfrm>
            <a:off x="427038" y="1339851"/>
            <a:ext cx="8375649" cy="4622800"/>
          </a:xfrm>
        </p:spPr>
        <p:txBody>
          <a:bodyPr/>
          <a:lstStyle/>
          <a:p>
            <a:pPr marL="342900" indent="-342900">
              <a:lnSpc>
                <a:spcPct val="200000"/>
              </a:lnSpc>
              <a:buFont typeface="+mj-lt"/>
              <a:buAutoNum type="arabicPeriod"/>
            </a:pPr>
            <a:r>
              <a:rPr lang="en-DE" sz="1800" dirty="0"/>
              <a:t>What is PEP 8?</a:t>
            </a:r>
          </a:p>
          <a:p>
            <a:pPr marL="342900" indent="-342900">
              <a:lnSpc>
                <a:spcPct val="200000"/>
              </a:lnSpc>
              <a:buFont typeface="+mj-lt"/>
              <a:buAutoNum type="arabicPeriod"/>
            </a:pPr>
            <a:r>
              <a:rPr lang="en-DE" sz="1800" dirty="0"/>
              <a:t>Why </a:t>
            </a:r>
            <a:r>
              <a:rPr lang="en-DE" sz="1800" i="1" dirty="0"/>
              <a:t>should</a:t>
            </a:r>
            <a:r>
              <a:rPr lang="en-DE" sz="1800" dirty="0"/>
              <a:t> it be used?</a:t>
            </a:r>
          </a:p>
          <a:p>
            <a:pPr marL="342900" indent="-342900">
              <a:lnSpc>
                <a:spcPct val="200000"/>
              </a:lnSpc>
              <a:buFont typeface="+mj-lt"/>
              <a:buAutoNum type="arabicPeriod"/>
            </a:pPr>
            <a:r>
              <a:rPr lang="en-DE" sz="1800" dirty="0"/>
              <a:t>Key Points</a:t>
            </a:r>
          </a:p>
          <a:p>
            <a:pPr marL="342900" indent="-342900">
              <a:lnSpc>
                <a:spcPct val="200000"/>
              </a:lnSpc>
              <a:buFont typeface="+mj-lt"/>
              <a:buAutoNum type="arabicPeriod"/>
            </a:pPr>
            <a:r>
              <a:rPr lang="en-DE" sz="1800" dirty="0"/>
              <a:t>When </a:t>
            </a:r>
            <a:r>
              <a:rPr lang="en-DE" sz="1800" i="1" dirty="0"/>
              <a:t>shouldn’t</a:t>
            </a:r>
            <a:r>
              <a:rPr lang="en-DE" sz="1800" dirty="0"/>
              <a:t> it be used?</a:t>
            </a:r>
          </a:p>
          <a:p>
            <a:pPr marL="342900" indent="-342900">
              <a:lnSpc>
                <a:spcPct val="200000"/>
              </a:lnSpc>
              <a:buFont typeface="+mj-lt"/>
              <a:buAutoNum type="arabicPeriod"/>
            </a:pPr>
            <a:r>
              <a:rPr lang="en-DE" sz="1800" dirty="0"/>
              <a:t>Implementation</a:t>
            </a:r>
          </a:p>
          <a:p>
            <a:pPr marL="342900" indent="-342900">
              <a:buFont typeface="+mj-lt"/>
              <a:buAutoNum type="arabicPeriod"/>
            </a:pPr>
            <a:endParaRPr lang="en-DE" dirty="0"/>
          </a:p>
        </p:txBody>
      </p:sp>
    </p:spTree>
    <p:extLst>
      <p:ext uri="{BB962C8B-B14F-4D97-AF65-F5344CB8AC3E}">
        <p14:creationId xmlns:p14="http://schemas.microsoft.com/office/powerpoint/2010/main" val="845233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3B6D-CE6F-C049-BEB6-1A5079ADDC6C}"/>
              </a:ext>
            </a:extLst>
          </p:cNvPr>
          <p:cNvSpPr>
            <a:spLocks noGrp="1"/>
          </p:cNvSpPr>
          <p:nvPr>
            <p:ph type="title"/>
          </p:nvPr>
        </p:nvSpPr>
        <p:spPr/>
        <p:txBody>
          <a:bodyPr/>
          <a:lstStyle/>
          <a:p>
            <a:r>
              <a:rPr lang="en-DE" dirty="0"/>
              <a:t>Key Points – Whitespace</a:t>
            </a:r>
          </a:p>
        </p:txBody>
      </p:sp>
      <p:sp>
        <p:nvSpPr>
          <p:cNvPr id="3" name="TextBox 2">
            <a:extLst>
              <a:ext uri="{FF2B5EF4-FFF2-40B4-BE49-F238E27FC236}">
                <a16:creationId xmlns:a16="http://schemas.microsoft.com/office/drawing/2014/main" id="{D9F6DC87-C722-4545-A32C-DE34D47B270B}"/>
              </a:ext>
            </a:extLst>
          </p:cNvPr>
          <p:cNvSpPr txBox="1"/>
          <p:nvPr/>
        </p:nvSpPr>
        <p:spPr>
          <a:xfrm>
            <a:off x="431800" y="1403775"/>
            <a:ext cx="3549370" cy="338554"/>
          </a:xfrm>
          <a:prstGeom prst="rect">
            <a:avLst/>
          </a:prstGeom>
          <a:noFill/>
        </p:spPr>
        <p:txBody>
          <a:bodyPr wrap="none" rtlCol="0">
            <a:spAutoFit/>
          </a:bodyPr>
          <a:lstStyle/>
          <a:p>
            <a:r>
              <a:rPr lang="en-DE" sz="1600" b="1" dirty="0"/>
              <a:t>When to avoid adding whitespace:</a:t>
            </a:r>
          </a:p>
        </p:txBody>
      </p:sp>
      <p:sp>
        <p:nvSpPr>
          <p:cNvPr id="4" name="TextBox 3">
            <a:extLst>
              <a:ext uri="{FF2B5EF4-FFF2-40B4-BE49-F238E27FC236}">
                <a16:creationId xmlns:a16="http://schemas.microsoft.com/office/drawing/2014/main" id="{239A09B8-C17C-8F4B-9A5C-CA02E3EDB061}"/>
              </a:ext>
            </a:extLst>
          </p:cNvPr>
          <p:cNvSpPr txBox="1"/>
          <p:nvPr/>
        </p:nvSpPr>
        <p:spPr>
          <a:xfrm>
            <a:off x="431800" y="2157677"/>
            <a:ext cx="5272597" cy="3293209"/>
          </a:xfrm>
          <a:prstGeom prst="rect">
            <a:avLst/>
          </a:prstGeom>
          <a:noFill/>
        </p:spPr>
        <p:txBody>
          <a:bodyPr wrap="none" rtlCol="0">
            <a:spAutoFit/>
          </a:bodyPr>
          <a:lstStyle/>
          <a:p>
            <a:pPr marL="342900" indent="-342900">
              <a:buFont typeface="+mj-lt"/>
              <a:buAutoNum type="arabicPeriod"/>
            </a:pPr>
            <a:r>
              <a:rPr lang="en-DE" sz="1600" dirty="0"/>
              <a:t>Immediately inside parenthesis, brackets or braces</a:t>
            </a:r>
          </a:p>
          <a:p>
            <a:pPr marL="342900" indent="-342900">
              <a:buFont typeface="+mj-lt"/>
              <a:buAutoNum type="arabicPeriod"/>
            </a:pPr>
            <a:endParaRPr lang="en-DE" sz="1600" dirty="0"/>
          </a:p>
          <a:p>
            <a:pPr marL="342900" indent="-342900">
              <a:buFont typeface="+mj-lt"/>
              <a:buAutoNum type="arabicPeriod"/>
            </a:pPr>
            <a:endParaRPr lang="en-DE" sz="1600" dirty="0"/>
          </a:p>
          <a:p>
            <a:pPr marL="342900" indent="-342900">
              <a:buFont typeface="+mj-lt"/>
              <a:buAutoNum type="arabicPeriod"/>
            </a:pPr>
            <a:r>
              <a:rPr lang="en-DE" sz="1600" dirty="0"/>
              <a:t>Before a comma, semicolon or colon</a:t>
            </a:r>
          </a:p>
          <a:p>
            <a:pPr marL="342900" indent="-342900">
              <a:buFont typeface="+mj-lt"/>
              <a:buAutoNum type="arabicPeriod"/>
            </a:pPr>
            <a:endParaRPr lang="en-DE" sz="1600" dirty="0"/>
          </a:p>
          <a:p>
            <a:pPr marL="342900" indent="-342900">
              <a:buFont typeface="+mj-lt"/>
              <a:buAutoNum type="arabicPeriod"/>
            </a:pPr>
            <a:endParaRPr lang="en-DE" sz="1600" dirty="0"/>
          </a:p>
          <a:p>
            <a:pPr marL="342900" indent="-342900">
              <a:buFont typeface="+mj-lt"/>
              <a:buAutoNum type="arabicPeriod"/>
            </a:pPr>
            <a:r>
              <a:rPr lang="en-DE" sz="1600" dirty="0"/>
              <a:t>Before the open bracket that starts an index or slice</a:t>
            </a:r>
          </a:p>
          <a:p>
            <a:pPr marL="342900" indent="-342900">
              <a:buFont typeface="+mj-lt"/>
              <a:buAutoNum type="arabicPeriod"/>
            </a:pPr>
            <a:endParaRPr lang="en-DE" sz="1600" dirty="0"/>
          </a:p>
          <a:p>
            <a:pPr marL="342900" indent="-342900">
              <a:buFont typeface="+mj-lt"/>
              <a:buAutoNum type="arabicPeriod"/>
            </a:pPr>
            <a:endParaRPr lang="en-DE" sz="1600" dirty="0"/>
          </a:p>
          <a:p>
            <a:pPr marL="342900" indent="-342900">
              <a:buFont typeface="+mj-lt"/>
              <a:buAutoNum type="arabicPeriod"/>
            </a:pPr>
            <a:r>
              <a:rPr lang="en-DE" sz="1600" dirty="0"/>
              <a:t>Between a trailing comma and a closing parenthesis</a:t>
            </a:r>
          </a:p>
          <a:p>
            <a:pPr marL="342900" indent="-342900">
              <a:buFont typeface="+mj-lt"/>
              <a:buAutoNum type="arabicPeriod"/>
            </a:pPr>
            <a:endParaRPr lang="en-DE" sz="1600" dirty="0"/>
          </a:p>
          <a:p>
            <a:pPr marL="342900" indent="-342900">
              <a:buFont typeface="+mj-lt"/>
              <a:buAutoNum type="arabicPeriod"/>
            </a:pPr>
            <a:endParaRPr lang="en-DE" sz="1600" dirty="0"/>
          </a:p>
          <a:p>
            <a:pPr marL="342900" indent="-342900">
              <a:buFont typeface="+mj-lt"/>
              <a:buAutoNum type="arabicPeriod"/>
            </a:pPr>
            <a:r>
              <a:rPr lang="en-DE" sz="1600" dirty="0"/>
              <a:t>To align assignment operators</a:t>
            </a:r>
          </a:p>
        </p:txBody>
      </p:sp>
      <p:pic>
        <p:nvPicPr>
          <p:cNvPr id="7" name="Picture 6">
            <a:extLst>
              <a:ext uri="{FF2B5EF4-FFF2-40B4-BE49-F238E27FC236}">
                <a16:creationId xmlns:a16="http://schemas.microsoft.com/office/drawing/2014/main" id="{6A515716-669E-9F49-97BC-B6754DFD62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2310" y="2112819"/>
            <a:ext cx="1627058" cy="401979"/>
          </a:xfrm>
          <a:prstGeom prst="rect">
            <a:avLst/>
          </a:prstGeom>
        </p:spPr>
      </p:pic>
      <p:pic>
        <p:nvPicPr>
          <p:cNvPr id="9" name="Picture 8">
            <a:extLst>
              <a:ext uri="{FF2B5EF4-FFF2-40B4-BE49-F238E27FC236}">
                <a16:creationId xmlns:a16="http://schemas.microsoft.com/office/drawing/2014/main" id="{521239D1-CE46-624E-88C7-FC5C071C79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7115" y="2157677"/>
            <a:ext cx="1627058" cy="312264"/>
          </a:xfrm>
          <a:prstGeom prst="rect">
            <a:avLst/>
          </a:prstGeom>
        </p:spPr>
      </p:pic>
      <p:pic>
        <p:nvPicPr>
          <p:cNvPr id="16" name="Picture 15">
            <a:extLst>
              <a:ext uri="{FF2B5EF4-FFF2-40B4-BE49-F238E27FC236}">
                <a16:creationId xmlns:a16="http://schemas.microsoft.com/office/drawing/2014/main" id="{E7D8560E-3A03-4F45-AC01-F0D1D1CE0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8506" y="2879888"/>
            <a:ext cx="1321112" cy="347661"/>
          </a:xfrm>
          <a:prstGeom prst="rect">
            <a:avLst/>
          </a:prstGeom>
        </p:spPr>
      </p:pic>
      <p:pic>
        <p:nvPicPr>
          <p:cNvPr id="20" name="Picture 19">
            <a:extLst>
              <a:ext uri="{FF2B5EF4-FFF2-40B4-BE49-F238E27FC236}">
                <a16:creationId xmlns:a16="http://schemas.microsoft.com/office/drawing/2014/main" id="{8A9077E1-06AC-FF4F-A458-0701AE3A91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2310" y="2875160"/>
            <a:ext cx="945105" cy="350604"/>
          </a:xfrm>
          <a:prstGeom prst="rect">
            <a:avLst/>
          </a:prstGeom>
        </p:spPr>
      </p:pic>
      <p:pic>
        <p:nvPicPr>
          <p:cNvPr id="24" name="Picture 23">
            <a:extLst>
              <a:ext uri="{FF2B5EF4-FFF2-40B4-BE49-F238E27FC236}">
                <a16:creationId xmlns:a16="http://schemas.microsoft.com/office/drawing/2014/main" id="{2F8CF817-83E5-7448-AC09-A61AADC120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65280" y="3637496"/>
            <a:ext cx="1178181" cy="347660"/>
          </a:xfrm>
          <a:prstGeom prst="rect">
            <a:avLst/>
          </a:prstGeom>
        </p:spPr>
      </p:pic>
      <p:pic>
        <p:nvPicPr>
          <p:cNvPr id="29" name="Picture 28">
            <a:extLst>
              <a:ext uri="{FF2B5EF4-FFF2-40B4-BE49-F238E27FC236}">
                <a16:creationId xmlns:a16="http://schemas.microsoft.com/office/drawing/2014/main" id="{5C19659D-BD6C-7D48-BF27-6D462D71DDB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91251" y="3637496"/>
            <a:ext cx="1340974" cy="347660"/>
          </a:xfrm>
          <a:prstGeom prst="rect">
            <a:avLst/>
          </a:prstGeom>
        </p:spPr>
      </p:pic>
      <p:pic>
        <p:nvPicPr>
          <p:cNvPr id="33" name="Picture 32">
            <a:extLst>
              <a:ext uri="{FF2B5EF4-FFF2-40B4-BE49-F238E27FC236}">
                <a16:creationId xmlns:a16="http://schemas.microsoft.com/office/drawing/2014/main" id="{E4CB746D-215B-F740-A0ED-8089CF0E5BF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38309" y="4351828"/>
            <a:ext cx="1291309" cy="347660"/>
          </a:xfrm>
          <a:prstGeom prst="rect">
            <a:avLst/>
          </a:prstGeom>
        </p:spPr>
      </p:pic>
      <p:pic>
        <p:nvPicPr>
          <p:cNvPr id="36" name="Picture 35">
            <a:extLst>
              <a:ext uri="{FF2B5EF4-FFF2-40B4-BE49-F238E27FC236}">
                <a16:creationId xmlns:a16="http://schemas.microsoft.com/office/drawing/2014/main" id="{B4EE6DC1-F91E-5949-93BA-A0668D6A6D5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62310" y="4343203"/>
            <a:ext cx="1116172" cy="347660"/>
          </a:xfrm>
          <a:prstGeom prst="rect">
            <a:avLst/>
          </a:prstGeom>
        </p:spPr>
      </p:pic>
      <p:pic>
        <p:nvPicPr>
          <p:cNvPr id="38" name="Picture 37">
            <a:extLst>
              <a:ext uri="{FF2B5EF4-FFF2-40B4-BE49-F238E27FC236}">
                <a16:creationId xmlns:a16="http://schemas.microsoft.com/office/drawing/2014/main" id="{F3ED98F6-0BD9-DA45-A2BC-D662DB4F5E6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22446" y="5066160"/>
            <a:ext cx="1291308" cy="662645"/>
          </a:xfrm>
          <a:prstGeom prst="rect">
            <a:avLst/>
          </a:prstGeom>
        </p:spPr>
      </p:pic>
      <p:pic>
        <p:nvPicPr>
          <p:cNvPr id="40" name="Picture 39" descr="A picture containing text&#10;&#10;Description automatically generated">
            <a:extLst>
              <a:ext uri="{FF2B5EF4-FFF2-40B4-BE49-F238E27FC236}">
                <a16:creationId xmlns:a16="http://schemas.microsoft.com/office/drawing/2014/main" id="{807C5A46-DCF6-7C4C-891A-BBAD07621C6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62310" y="5066161"/>
            <a:ext cx="1417322" cy="662644"/>
          </a:xfrm>
          <a:prstGeom prst="rect">
            <a:avLst/>
          </a:prstGeom>
        </p:spPr>
      </p:pic>
    </p:spTree>
    <p:extLst>
      <p:ext uri="{BB962C8B-B14F-4D97-AF65-F5344CB8AC3E}">
        <p14:creationId xmlns:p14="http://schemas.microsoft.com/office/powerpoint/2010/main" val="3504562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CC5F-F333-2B4B-85C6-DB6BD88BA5B5}"/>
              </a:ext>
            </a:extLst>
          </p:cNvPr>
          <p:cNvSpPr>
            <a:spLocks noGrp="1"/>
          </p:cNvSpPr>
          <p:nvPr>
            <p:ph type="title"/>
          </p:nvPr>
        </p:nvSpPr>
        <p:spPr/>
        <p:txBody>
          <a:bodyPr/>
          <a:lstStyle/>
          <a:p>
            <a:r>
              <a:rPr lang="en-DE" dirty="0"/>
              <a:t>Table of Contents</a:t>
            </a:r>
          </a:p>
        </p:txBody>
      </p:sp>
      <p:sp>
        <p:nvSpPr>
          <p:cNvPr id="3" name="Text Placeholder 2">
            <a:extLst>
              <a:ext uri="{FF2B5EF4-FFF2-40B4-BE49-F238E27FC236}">
                <a16:creationId xmlns:a16="http://schemas.microsoft.com/office/drawing/2014/main" id="{391EAEA5-F94D-D348-A215-BED5E988155C}"/>
              </a:ext>
            </a:extLst>
          </p:cNvPr>
          <p:cNvSpPr>
            <a:spLocks noGrp="1"/>
          </p:cNvSpPr>
          <p:nvPr>
            <p:ph type="body" idx="1"/>
          </p:nvPr>
        </p:nvSpPr>
        <p:spPr>
          <a:xfrm>
            <a:off x="427038" y="1339851"/>
            <a:ext cx="8375649" cy="4622800"/>
          </a:xfrm>
        </p:spPr>
        <p:txBody>
          <a:bodyPr/>
          <a:lstStyle/>
          <a:p>
            <a:pPr marL="342900" indent="-342900">
              <a:lnSpc>
                <a:spcPct val="200000"/>
              </a:lnSpc>
              <a:buFont typeface="+mj-lt"/>
              <a:buAutoNum type="arabicPeriod"/>
            </a:pPr>
            <a:r>
              <a:rPr lang="en-DE" sz="1800" dirty="0">
                <a:solidFill>
                  <a:schemeClr val="tx1">
                    <a:alpha val="50000"/>
                  </a:schemeClr>
                </a:solidFill>
              </a:rPr>
              <a:t>What is PEP 8?</a:t>
            </a:r>
          </a:p>
          <a:p>
            <a:pPr marL="342900" indent="-342900">
              <a:lnSpc>
                <a:spcPct val="200000"/>
              </a:lnSpc>
              <a:buFont typeface="+mj-lt"/>
              <a:buAutoNum type="arabicPeriod"/>
            </a:pPr>
            <a:r>
              <a:rPr lang="en-DE" sz="1800" dirty="0">
                <a:solidFill>
                  <a:schemeClr val="tx1">
                    <a:alpha val="50000"/>
                  </a:schemeClr>
                </a:solidFill>
              </a:rPr>
              <a:t>Why </a:t>
            </a:r>
            <a:r>
              <a:rPr lang="en-DE" sz="1800" i="1" dirty="0">
                <a:solidFill>
                  <a:schemeClr val="tx1">
                    <a:alpha val="50000"/>
                  </a:schemeClr>
                </a:solidFill>
              </a:rPr>
              <a:t>should</a:t>
            </a:r>
            <a:r>
              <a:rPr lang="en-DE" sz="1800" dirty="0">
                <a:solidFill>
                  <a:schemeClr val="tx1">
                    <a:alpha val="50000"/>
                  </a:schemeClr>
                </a:solidFill>
              </a:rPr>
              <a:t> it be used?</a:t>
            </a:r>
          </a:p>
          <a:p>
            <a:pPr marL="342900" indent="-342900">
              <a:lnSpc>
                <a:spcPct val="200000"/>
              </a:lnSpc>
              <a:buFont typeface="+mj-lt"/>
              <a:buAutoNum type="arabicPeriod"/>
            </a:pPr>
            <a:r>
              <a:rPr lang="en-DE" sz="1800" dirty="0">
                <a:solidFill>
                  <a:schemeClr val="tx1">
                    <a:alpha val="50000"/>
                  </a:schemeClr>
                </a:solidFill>
              </a:rPr>
              <a:t>Key Points</a:t>
            </a:r>
          </a:p>
          <a:p>
            <a:pPr marL="342900" indent="-342900">
              <a:lnSpc>
                <a:spcPct val="200000"/>
              </a:lnSpc>
              <a:buFont typeface="+mj-lt"/>
              <a:buAutoNum type="arabicPeriod"/>
            </a:pPr>
            <a:r>
              <a:rPr lang="en-DE" sz="1800" b="1" dirty="0"/>
              <a:t>When </a:t>
            </a:r>
            <a:r>
              <a:rPr lang="en-DE" sz="1800" b="1" i="1" dirty="0"/>
              <a:t>shouldn’t</a:t>
            </a:r>
            <a:r>
              <a:rPr lang="en-DE" sz="1800" b="1" dirty="0"/>
              <a:t> it be used?</a:t>
            </a:r>
          </a:p>
          <a:p>
            <a:pPr marL="342900" indent="-342900">
              <a:lnSpc>
                <a:spcPct val="200000"/>
              </a:lnSpc>
              <a:buFont typeface="+mj-lt"/>
              <a:buAutoNum type="arabicPeriod"/>
            </a:pPr>
            <a:r>
              <a:rPr lang="en-DE" sz="1800" dirty="0">
                <a:solidFill>
                  <a:schemeClr val="tx1">
                    <a:alpha val="50000"/>
                  </a:schemeClr>
                </a:solidFill>
              </a:rPr>
              <a:t>Implementation</a:t>
            </a:r>
          </a:p>
          <a:p>
            <a:pPr marL="342900" indent="-342900">
              <a:buFont typeface="+mj-lt"/>
              <a:buAutoNum type="arabicPeriod"/>
            </a:pPr>
            <a:endParaRPr lang="en-DE" dirty="0"/>
          </a:p>
        </p:txBody>
      </p:sp>
    </p:spTree>
    <p:extLst>
      <p:ext uri="{BB962C8B-B14F-4D97-AF65-F5344CB8AC3E}">
        <p14:creationId xmlns:p14="http://schemas.microsoft.com/office/powerpoint/2010/main" val="2520226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78AB-BB7B-4DAC-AE86-E403F2358D0D}"/>
              </a:ext>
            </a:extLst>
          </p:cNvPr>
          <p:cNvSpPr>
            <a:spLocks noGrp="1"/>
          </p:cNvSpPr>
          <p:nvPr>
            <p:ph type="title"/>
          </p:nvPr>
        </p:nvSpPr>
        <p:spPr/>
        <p:txBody>
          <a:bodyPr/>
          <a:lstStyle/>
          <a:p>
            <a:r>
              <a:rPr lang="en-US" dirty="0"/>
              <a:t>Why </a:t>
            </a:r>
            <a:r>
              <a:rPr lang="en-US" i="1" dirty="0"/>
              <a:t>shouldn’t</a:t>
            </a:r>
            <a:r>
              <a:rPr lang="en-US" dirty="0"/>
              <a:t> it be used?</a:t>
            </a:r>
          </a:p>
        </p:txBody>
      </p:sp>
      <p:sp>
        <p:nvSpPr>
          <p:cNvPr id="3" name="Content Placeholder 2">
            <a:extLst>
              <a:ext uri="{FF2B5EF4-FFF2-40B4-BE49-F238E27FC236}">
                <a16:creationId xmlns:a16="http://schemas.microsoft.com/office/drawing/2014/main" id="{E2AE16E6-9B9B-46B8-B8B5-BA4F78423782}"/>
              </a:ext>
            </a:extLst>
          </p:cNvPr>
          <p:cNvSpPr>
            <a:spLocks noGrp="1"/>
          </p:cNvSpPr>
          <p:nvPr>
            <p:ph idx="1"/>
          </p:nvPr>
        </p:nvSpPr>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DE" dirty="0"/>
          </a:p>
        </p:txBody>
      </p:sp>
      <p:pic>
        <p:nvPicPr>
          <p:cNvPr id="5" name="Graphic 4" descr="Rewind with solid fill">
            <a:extLst>
              <a:ext uri="{FF2B5EF4-FFF2-40B4-BE49-F238E27FC236}">
                <a16:creationId xmlns:a16="http://schemas.microsoft.com/office/drawing/2014/main" id="{2B504F4D-5CD9-EB46-881C-156AF6A8A6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8790" y="2209854"/>
            <a:ext cx="914400" cy="914400"/>
          </a:xfrm>
          <a:prstGeom prst="rect">
            <a:avLst/>
          </a:prstGeom>
        </p:spPr>
      </p:pic>
      <p:pic>
        <p:nvPicPr>
          <p:cNvPr id="7" name="Graphic 6" descr="Close outline">
            <a:extLst>
              <a:ext uri="{FF2B5EF4-FFF2-40B4-BE49-F238E27FC236}">
                <a16:creationId xmlns:a16="http://schemas.microsoft.com/office/drawing/2014/main" id="{24DBA6D4-16EA-E14B-9B92-5A588BD302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2808" y="2055602"/>
            <a:ext cx="1215135" cy="1215135"/>
          </a:xfrm>
          <a:prstGeom prst="rect">
            <a:avLst/>
          </a:prstGeom>
        </p:spPr>
      </p:pic>
      <p:pic>
        <p:nvPicPr>
          <p:cNvPr id="9" name="Graphic 8" descr="Open book outline">
            <a:extLst>
              <a:ext uri="{FF2B5EF4-FFF2-40B4-BE49-F238E27FC236}">
                <a16:creationId xmlns:a16="http://schemas.microsoft.com/office/drawing/2014/main" id="{388D4DCD-3837-6542-8C5D-4A9035164C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37339" y="2205970"/>
            <a:ext cx="914400" cy="914400"/>
          </a:xfrm>
          <a:prstGeom prst="rect">
            <a:avLst/>
          </a:prstGeom>
        </p:spPr>
      </p:pic>
      <p:pic>
        <p:nvPicPr>
          <p:cNvPr id="10" name="Graphic 9" descr="Close outline">
            <a:extLst>
              <a:ext uri="{FF2B5EF4-FFF2-40B4-BE49-F238E27FC236}">
                <a16:creationId xmlns:a16="http://schemas.microsoft.com/office/drawing/2014/main" id="{98126AC3-CCA3-E348-8CAE-494A33AC68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93641" y="2035822"/>
            <a:ext cx="1215135" cy="1215135"/>
          </a:xfrm>
          <a:prstGeom prst="rect">
            <a:avLst/>
          </a:prstGeom>
        </p:spPr>
      </p:pic>
      <p:pic>
        <p:nvPicPr>
          <p:cNvPr id="12" name="Graphic 11" descr="Books on shelf outline">
            <a:extLst>
              <a:ext uri="{FF2B5EF4-FFF2-40B4-BE49-F238E27FC236}">
                <a16:creationId xmlns:a16="http://schemas.microsoft.com/office/drawing/2014/main" id="{58D37185-1E2D-2140-8862-1BB352EC54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132434" y="2186190"/>
            <a:ext cx="914400" cy="914400"/>
          </a:xfrm>
          <a:prstGeom prst="rect">
            <a:avLst/>
          </a:prstGeom>
        </p:spPr>
      </p:pic>
      <p:pic>
        <p:nvPicPr>
          <p:cNvPr id="16" name="Graphic 15" descr="Scroll outline">
            <a:extLst>
              <a:ext uri="{FF2B5EF4-FFF2-40B4-BE49-F238E27FC236}">
                <a16:creationId xmlns:a16="http://schemas.microsoft.com/office/drawing/2014/main" id="{983269D4-52A8-7F44-9B35-C49477F8187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137285" y="2186190"/>
            <a:ext cx="914400" cy="914400"/>
          </a:xfrm>
          <a:prstGeom prst="rect">
            <a:avLst/>
          </a:prstGeom>
        </p:spPr>
      </p:pic>
      <p:sp>
        <p:nvSpPr>
          <p:cNvPr id="17" name="TextBox 16">
            <a:extLst>
              <a:ext uri="{FF2B5EF4-FFF2-40B4-BE49-F238E27FC236}">
                <a16:creationId xmlns:a16="http://schemas.microsoft.com/office/drawing/2014/main" id="{34D634F5-CECD-C14D-A3E3-38502E44A76C}"/>
              </a:ext>
            </a:extLst>
          </p:cNvPr>
          <p:cNvSpPr txBox="1"/>
          <p:nvPr/>
        </p:nvSpPr>
        <p:spPr>
          <a:xfrm>
            <a:off x="722635" y="3219435"/>
            <a:ext cx="1800200" cy="1323439"/>
          </a:xfrm>
          <a:prstGeom prst="rect">
            <a:avLst/>
          </a:prstGeom>
          <a:noFill/>
        </p:spPr>
        <p:txBody>
          <a:bodyPr wrap="square" rtlCol="0">
            <a:spAutoFit/>
          </a:bodyPr>
          <a:lstStyle/>
          <a:p>
            <a:r>
              <a:rPr lang="en-DE" sz="1600" dirty="0"/>
              <a:t>If complying would result in breaking backwards compatibility</a:t>
            </a:r>
          </a:p>
        </p:txBody>
      </p:sp>
      <p:sp>
        <p:nvSpPr>
          <p:cNvPr id="18" name="TextBox 17">
            <a:extLst>
              <a:ext uri="{FF2B5EF4-FFF2-40B4-BE49-F238E27FC236}">
                <a16:creationId xmlns:a16="http://schemas.microsoft.com/office/drawing/2014/main" id="{3704E20E-C4D0-964D-B109-F5D1B287496C}"/>
              </a:ext>
            </a:extLst>
          </p:cNvPr>
          <p:cNvSpPr txBox="1"/>
          <p:nvPr/>
        </p:nvSpPr>
        <p:spPr>
          <a:xfrm>
            <a:off x="2816315" y="3219435"/>
            <a:ext cx="1800200" cy="1077218"/>
          </a:xfrm>
          <a:prstGeom prst="rect">
            <a:avLst/>
          </a:prstGeom>
          <a:noFill/>
        </p:spPr>
        <p:txBody>
          <a:bodyPr wrap="square" rtlCol="0">
            <a:spAutoFit/>
          </a:bodyPr>
          <a:lstStyle/>
          <a:p>
            <a:r>
              <a:rPr lang="en-DE" sz="1600" dirty="0"/>
              <a:t>When applying a guidline would make the code less readable</a:t>
            </a:r>
          </a:p>
        </p:txBody>
      </p:sp>
      <p:sp>
        <p:nvSpPr>
          <p:cNvPr id="19" name="TextBox 18">
            <a:extLst>
              <a:ext uri="{FF2B5EF4-FFF2-40B4-BE49-F238E27FC236}">
                <a16:creationId xmlns:a16="http://schemas.microsoft.com/office/drawing/2014/main" id="{0294270D-8BD0-2A40-92CF-AB7AD9CE10B5}"/>
              </a:ext>
            </a:extLst>
          </p:cNvPr>
          <p:cNvSpPr txBox="1"/>
          <p:nvPr/>
        </p:nvSpPr>
        <p:spPr>
          <a:xfrm>
            <a:off x="4911782" y="3270737"/>
            <a:ext cx="1800200" cy="1077218"/>
          </a:xfrm>
          <a:prstGeom prst="rect">
            <a:avLst/>
          </a:prstGeom>
          <a:noFill/>
        </p:spPr>
        <p:txBody>
          <a:bodyPr wrap="square" rtlCol="0">
            <a:spAutoFit/>
          </a:bodyPr>
          <a:lstStyle/>
          <a:p>
            <a:r>
              <a:rPr lang="en-DE" sz="1600" dirty="0"/>
              <a:t>To be consistent with code that does not adhere to it</a:t>
            </a:r>
          </a:p>
        </p:txBody>
      </p:sp>
      <p:sp>
        <p:nvSpPr>
          <p:cNvPr id="20" name="TextBox 19">
            <a:extLst>
              <a:ext uri="{FF2B5EF4-FFF2-40B4-BE49-F238E27FC236}">
                <a16:creationId xmlns:a16="http://schemas.microsoft.com/office/drawing/2014/main" id="{17162C76-4D16-3E42-BD60-2164083D0E6B}"/>
              </a:ext>
            </a:extLst>
          </p:cNvPr>
          <p:cNvSpPr txBox="1"/>
          <p:nvPr/>
        </p:nvSpPr>
        <p:spPr>
          <a:xfrm>
            <a:off x="7009894" y="3270737"/>
            <a:ext cx="1800200" cy="1815882"/>
          </a:xfrm>
          <a:prstGeom prst="rect">
            <a:avLst/>
          </a:prstGeom>
          <a:noFill/>
        </p:spPr>
        <p:txBody>
          <a:bodyPr wrap="square" rtlCol="0">
            <a:spAutoFit/>
          </a:bodyPr>
          <a:lstStyle/>
          <a:p>
            <a:r>
              <a:rPr lang="en-DE" sz="1600" dirty="0"/>
              <a:t>When code needs to be compatible with older versions of Python that don’t support certain features</a:t>
            </a:r>
          </a:p>
        </p:txBody>
      </p:sp>
    </p:spTree>
    <p:extLst>
      <p:ext uri="{BB962C8B-B14F-4D97-AF65-F5344CB8AC3E}">
        <p14:creationId xmlns:p14="http://schemas.microsoft.com/office/powerpoint/2010/main" val="2796013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CC5F-F333-2B4B-85C6-DB6BD88BA5B5}"/>
              </a:ext>
            </a:extLst>
          </p:cNvPr>
          <p:cNvSpPr>
            <a:spLocks noGrp="1"/>
          </p:cNvSpPr>
          <p:nvPr>
            <p:ph type="title"/>
          </p:nvPr>
        </p:nvSpPr>
        <p:spPr/>
        <p:txBody>
          <a:bodyPr/>
          <a:lstStyle/>
          <a:p>
            <a:r>
              <a:rPr lang="en-DE" dirty="0"/>
              <a:t>Table of Contents</a:t>
            </a:r>
          </a:p>
        </p:txBody>
      </p:sp>
      <p:sp>
        <p:nvSpPr>
          <p:cNvPr id="3" name="Text Placeholder 2">
            <a:extLst>
              <a:ext uri="{FF2B5EF4-FFF2-40B4-BE49-F238E27FC236}">
                <a16:creationId xmlns:a16="http://schemas.microsoft.com/office/drawing/2014/main" id="{391EAEA5-F94D-D348-A215-BED5E988155C}"/>
              </a:ext>
            </a:extLst>
          </p:cNvPr>
          <p:cNvSpPr>
            <a:spLocks noGrp="1"/>
          </p:cNvSpPr>
          <p:nvPr>
            <p:ph type="body" idx="1"/>
          </p:nvPr>
        </p:nvSpPr>
        <p:spPr>
          <a:xfrm>
            <a:off x="427038" y="1339851"/>
            <a:ext cx="8375649" cy="4622800"/>
          </a:xfrm>
        </p:spPr>
        <p:txBody>
          <a:bodyPr/>
          <a:lstStyle/>
          <a:p>
            <a:pPr marL="342900" indent="-342900">
              <a:lnSpc>
                <a:spcPct val="200000"/>
              </a:lnSpc>
              <a:buFont typeface="+mj-lt"/>
              <a:buAutoNum type="arabicPeriod"/>
            </a:pPr>
            <a:r>
              <a:rPr lang="en-DE" sz="1800" dirty="0">
                <a:solidFill>
                  <a:schemeClr val="tx1">
                    <a:alpha val="50000"/>
                  </a:schemeClr>
                </a:solidFill>
              </a:rPr>
              <a:t>What is PEP 8?</a:t>
            </a:r>
          </a:p>
          <a:p>
            <a:pPr marL="342900" indent="-342900">
              <a:lnSpc>
                <a:spcPct val="200000"/>
              </a:lnSpc>
              <a:buFont typeface="+mj-lt"/>
              <a:buAutoNum type="arabicPeriod"/>
            </a:pPr>
            <a:r>
              <a:rPr lang="en-DE" sz="1800" dirty="0">
                <a:solidFill>
                  <a:schemeClr val="tx1">
                    <a:alpha val="50000"/>
                  </a:schemeClr>
                </a:solidFill>
              </a:rPr>
              <a:t>Why </a:t>
            </a:r>
            <a:r>
              <a:rPr lang="en-DE" sz="1800" i="1" dirty="0">
                <a:solidFill>
                  <a:schemeClr val="tx1">
                    <a:alpha val="50000"/>
                  </a:schemeClr>
                </a:solidFill>
              </a:rPr>
              <a:t>should</a:t>
            </a:r>
            <a:r>
              <a:rPr lang="en-DE" sz="1800" dirty="0">
                <a:solidFill>
                  <a:schemeClr val="tx1">
                    <a:alpha val="50000"/>
                  </a:schemeClr>
                </a:solidFill>
              </a:rPr>
              <a:t> it be used?</a:t>
            </a:r>
          </a:p>
          <a:p>
            <a:pPr marL="342900" indent="-342900">
              <a:lnSpc>
                <a:spcPct val="200000"/>
              </a:lnSpc>
              <a:buFont typeface="+mj-lt"/>
              <a:buAutoNum type="arabicPeriod"/>
            </a:pPr>
            <a:r>
              <a:rPr lang="en-DE" sz="1800" dirty="0">
                <a:solidFill>
                  <a:schemeClr val="tx1">
                    <a:alpha val="50000"/>
                  </a:schemeClr>
                </a:solidFill>
              </a:rPr>
              <a:t>Key Points</a:t>
            </a:r>
          </a:p>
          <a:p>
            <a:pPr marL="342900" indent="-342900">
              <a:lnSpc>
                <a:spcPct val="200000"/>
              </a:lnSpc>
              <a:buFont typeface="+mj-lt"/>
              <a:buAutoNum type="arabicPeriod"/>
            </a:pPr>
            <a:r>
              <a:rPr lang="en-DE" sz="1800" dirty="0">
                <a:solidFill>
                  <a:schemeClr val="tx1">
                    <a:alpha val="50000"/>
                  </a:schemeClr>
                </a:solidFill>
              </a:rPr>
              <a:t>When </a:t>
            </a:r>
            <a:r>
              <a:rPr lang="en-DE" sz="1800" i="1" dirty="0">
                <a:solidFill>
                  <a:schemeClr val="tx1">
                    <a:alpha val="50000"/>
                  </a:schemeClr>
                </a:solidFill>
              </a:rPr>
              <a:t>shouldn’t</a:t>
            </a:r>
            <a:r>
              <a:rPr lang="en-DE" sz="1800" dirty="0">
                <a:solidFill>
                  <a:schemeClr val="tx1">
                    <a:alpha val="50000"/>
                  </a:schemeClr>
                </a:solidFill>
              </a:rPr>
              <a:t> it be used?</a:t>
            </a:r>
          </a:p>
          <a:p>
            <a:pPr marL="342900" indent="-342900">
              <a:lnSpc>
                <a:spcPct val="200000"/>
              </a:lnSpc>
              <a:buFont typeface="+mj-lt"/>
              <a:buAutoNum type="arabicPeriod"/>
            </a:pPr>
            <a:r>
              <a:rPr lang="en-DE" sz="1800" b="1" dirty="0"/>
              <a:t>Implementation</a:t>
            </a:r>
          </a:p>
          <a:p>
            <a:pPr marL="533400" lvl="1" indent="-342900">
              <a:buFont typeface="+mj-lt"/>
              <a:buAutoNum type="arabicPeriod"/>
            </a:pPr>
            <a:r>
              <a:rPr lang="en-DE" b="1" dirty="0"/>
              <a:t>Linters</a:t>
            </a:r>
          </a:p>
          <a:p>
            <a:pPr marL="533400" lvl="1" indent="-342900">
              <a:buFont typeface="+mj-lt"/>
              <a:buAutoNum type="arabicPeriod"/>
            </a:pPr>
            <a:r>
              <a:rPr lang="en-DE" b="1" dirty="0"/>
              <a:t>Autoformatters</a:t>
            </a:r>
          </a:p>
          <a:p>
            <a:pPr marL="342900" indent="-342900">
              <a:buFont typeface="+mj-lt"/>
              <a:buAutoNum type="arabicPeriod"/>
            </a:pPr>
            <a:endParaRPr lang="en-DE" dirty="0"/>
          </a:p>
        </p:txBody>
      </p:sp>
    </p:spTree>
    <p:extLst>
      <p:ext uri="{BB962C8B-B14F-4D97-AF65-F5344CB8AC3E}">
        <p14:creationId xmlns:p14="http://schemas.microsoft.com/office/powerpoint/2010/main" val="1805201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78AB-BB7B-4DAC-AE86-E403F2358D0D}"/>
              </a:ext>
            </a:extLst>
          </p:cNvPr>
          <p:cNvSpPr>
            <a:spLocks noGrp="1"/>
          </p:cNvSpPr>
          <p:nvPr>
            <p:ph type="title"/>
          </p:nvPr>
        </p:nvSpPr>
        <p:spPr/>
        <p:txBody>
          <a:bodyPr/>
          <a:lstStyle/>
          <a:p>
            <a:r>
              <a:rPr lang="en-US" dirty="0"/>
              <a:t>Implementation – Linters</a:t>
            </a:r>
          </a:p>
        </p:txBody>
      </p:sp>
      <p:sp>
        <p:nvSpPr>
          <p:cNvPr id="8" name="TextBox 7">
            <a:extLst>
              <a:ext uri="{FF2B5EF4-FFF2-40B4-BE49-F238E27FC236}">
                <a16:creationId xmlns:a16="http://schemas.microsoft.com/office/drawing/2014/main" id="{B00D2BBB-CE94-5D40-84B3-FC53F19909BD}"/>
              </a:ext>
            </a:extLst>
          </p:cNvPr>
          <p:cNvSpPr txBox="1"/>
          <p:nvPr/>
        </p:nvSpPr>
        <p:spPr>
          <a:xfrm>
            <a:off x="566555" y="1313765"/>
            <a:ext cx="6253899" cy="2308324"/>
          </a:xfrm>
          <a:prstGeom prst="rect">
            <a:avLst/>
          </a:prstGeom>
          <a:noFill/>
        </p:spPr>
        <p:txBody>
          <a:bodyPr wrap="square" rtlCol="0">
            <a:spAutoFit/>
          </a:bodyPr>
          <a:lstStyle/>
          <a:p>
            <a:r>
              <a:rPr lang="en-GB" sz="1600" dirty="0"/>
              <a:t>Linters are programs that analyse code and flag errors and provide suggestions on how to fix the error in regard to PEP 8.</a:t>
            </a:r>
          </a:p>
          <a:p>
            <a:pPr marL="285750" indent="-285750">
              <a:buFont typeface="Arial" panose="020B0604020202020204" pitchFamily="34" charset="0"/>
              <a:buChar char="•"/>
            </a:pPr>
            <a:endParaRPr lang="en-GB" sz="1600" dirty="0"/>
          </a:p>
          <a:p>
            <a:r>
              <a:rPr lang="en-GB" sz="1600" dirty="0"/>
              <a:t>	Especially useful when installed as extensions to a text 	editor, as they flag errors and stylistic problems in real 	time</a:t>
            </a:r>
          </a:p>
          <a:p>
            <a:pPr marL="285750" indent="-285750">
              <a:buFont typeface="Arial" panose="020B0604020202020204" pitchFamily="34" charset="0"/>
              <a:buChar char="•"/>
            </a:pPr>
            <a:endParaRPr lang="en-GB" sz="1600" dirty="0"/>
          </a:p>
          <a:p>
            <a:r>
              <a:rPr lang="en-GB" sz="1600" dirty="0"/>
              <a:t>	Only report the problems they identify in the source code 	and leave the changing of the code to the developers</a:t>
            </a:r>
            <a:endParaRPr lang="en-DE" sz="1600" dirty="0"/>
          </a:p>
        </p:txBody>
      </p:sp>
      <p:pic>
        <p:nvPicPr>
          <p:cNvPr id="13" name="Graphic 12" descr="Badge Follow outline">
            <a:extLst>
              <a:ext uri="{FF2B5EF4-FFF2-40B4-BE49-F238E27FC236}">
                <a16:creationId xmlns:a16="http://schemas.microsoft.com/office/drawing/2014/main" id="{C371B857-6830-D84E-B56D-8D3DB064DA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577" y="2010727"/>
            <a:ext cx="793068" cy="793068"/>
          </a:xfrm>
          <a:prstGeom prst="rect">
            <a:avLst/>
          </a:prstGeom>
        </p:spPr>
      </p:pic>
      <p:pic>
        <p:nvPicPr>
          <p:cNvPr id="15" name="Graphic 14" descr="Badge Unfollow outline">
            <a:extLst>
              <a:ext uri="{FF2B5EF4-FFF2-40B4-BE49-F238E27FC236}">
                <a16:creationId xmlns:a16="http://schemas.microsoft.com/office/drawing/2014/main" id="{0B3C9410-3913-A448-BABD-5ABD13DB57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3577" y="2841634"/>
            <a:ext cx="793068" cy="793068"/>
          </a:xfrm>
          <a:prstGeom prst="rect">
            <a:avLst/>
          </a:prstGeom>
        </p:spPr>
      </p:pic>
      <p:sp>
        <p:nvSpPr>
          <p:cNvPr id="21" name="TextBox 20">
            <a:extLst>
              <a:ext uri="{FF2B5EF4-FFF2-40B4-BE49-F238E27FC236}">
                <a16:creationId xmlns:a16="http://schemas.microsoft.com/office/drawing/2014/main" id="{EE41901D-1027-9947-8ED3-6D055F23F817}"/>
              </a:ext>
            </a:extLst>
          </p:cNvPr>
          <p:cNvSpPr txBox="1"/>
          <p:nvPr/>
        </p:nvSpPr>
        <p:spPr>
          <a:xfrm>
            <a:off x="583577" y="4014065"/>
            <a:ext cx="5221301" cy="1647118"/>
          </a:xfrm>
          <a:prstGeom prst="rect">
            <a:avLst/>
          </a:prstGeom>
          <a:noFill/>
        </p:spPr>
        <p:txBody>
          <a:bodyPr wrap="none" rtlCol="0">
            <a:spAutoFit/>
          </a:bodyPr>
          <a:lstStyle/>
          <a:p>
            <a:r>
              <a:rPr lang="en-DE" sz="1600" b="1" dirty="0"/>
              <a:t>Most popular linters for Python:</a:t>
            </a:r>
          </a:p>
          <a:p>
            <a:endParaRPr lang="en-DE" sz="1600" dirty="0"/>
          </a:p>
          <a:p>
            <a:pPr marL="285750" indent="-285750">
              <a:lnSpc>
                <a:spcPct val="150000"/>
              </a:lnSpc>
              <a:buFont typeface="Arial" panose="020B0604020202020204" pitchFamily="34" charset="0"/>
              <a:buChar char="•"/>
            </a:pPr>
            <a:r>
              <a:rPr lang="en-GB" sz="1600" dirty="0"/>
              <a:t>p</a:t>
            </a:r>
            <a:r>
              <a:rPr lang="en-DE" sz="1600" dirty="0"/>
              <a:t>ycodestyle: </a:t>
            </a:r>
            <a:r>
              <a:rPr lang="en-GB" sz="1600" dirty="0">
                <a:hlinkClick r:id="rId7"/>
              </a:rPr>
              <a:t>https://pycodestyle.pycqa.org/en/latest/</a:t>
            </a:r>
            <a:endParaRPr lang="en-DE" sz="1600" dirty="0"/>
          </a:p>
          <a:p>
            <a:pPr marL="285750" indent="-285750">
              <a:lnSpc>
                <a:spcPct val="150000"/>
              </a:lnSpc>
              <a:buFont typeface="Arial" panose="020B0604020202020204" pitchFamily="34" charset="0"/>
              <a:buChar char="•"/>
            </a:pPr>
            <a:r>
              <a:rPr lang="en-DE" sz="1600" dirty="0"/>
              <a:t>Pylint: </a:t>
            </a:r>
            <a:r>
              <a:rPr lang="en-GB" sz="1600" dirty="0">
                <a:hlinkClick r:id="rId8"/>
              </a:rPr>
              <a:t>https://www.pylint.org</a:t>
            </a:r>
            <a:endParaRPr lang="en-DE" sz="1600" dirty="0"/>
          </a:p>
          <a:p>
            <a:pPr marL="285750" indent="-285750">
              <a:lnSpc>
                <a:spcPct val="150000"/>
              </a:lnSpc>
              <a:buFont typeface="Arial" panose="020B0604020202020204" pitchFamily="34" charset="0"/>
              <a:buChar char="•"/>
            </a:pPr>
            <a:r>
              <a:rPr lang="en-DE" sz="1600" dirty="0"/>
              <a:t>Flake8: </a:t>
            </a:r>
            <a:r>
              <a:rPr lang="en-GB" sz="1600" dirty="0">
                <a:hlinkClick r:id="rId9"/>
              </a:rPr>
              <a:t>https://flake8.pycqa.org/en/latest/</a:t>
            </a:r>
            <a:endParaRPr lang="en-GB" sz="1600" dirty="0"/>
          </a:p>
        </p:txBody>
      </p:sp>
    </p:spTree>
    <p:extLst>
      <p:ext uri="{BB962C8B-B14F-4D97-AF65-F5344CB8AC3E}">
        <p14:creationId xmlns:p14="http://schemas.microsoft.com/office/powerpoint/2010/main" val="3332857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78AB-BB7B-4DAC-AE86-E403F2358D0D}"/>
              </a:ext>
            </a:extLst>
          </p:cNvPr>
          <p:cNvSpPr>
            <a:spLocks noGrp="1"/>
          </p:cNvSpPr>
          <p:nvPr>
            <p:ph type="title"/>
          </p:nvPr>
        </p:nvSpPr>
        <p:spPr/>
        <p:txBody>
          <a:bodyPr/>
          <a:lstStyle/>
          <a:p>
            <a:r>
              <a:rPr lang="en-US" dirty="0"/>
              <a:t>Implementation – Linters</a:t>
            </a:r>
          </a:p>
        </p:txBody>
      </p:sp>
      <p:sp>
        <p:nvSpPr>
          <p:cNvPr id="3" name="TextBox 2">
            <a:extLst>
              <a:ext uri="{FF2B5EF4-FFF2-40B4-BE49-F238E27FC236}">
                <a16:creationId xmlns:a16="http://schemas.microsoft.com/office/drawing/2014/main" id="{B34B6755-9C03-F24F-9601-57BFB3C3AC34}"/>
              </a:ext>
            </a:extLst>
          </p:cNvPr>
          <p:cNvSpPr txBox="1"/>
          <p:nvPr/>
        </p:nvSpPr>
        <p:spPr>
          <a:xfrm>
            <a:off x="430239" y="1268760"/>
            <a:ext cx="1598515" cy="338554"/>
          </a:xfrm>
          <a:prstGeom prst="rect">
            <a:avLst/>
          </a:prstGeom>
          <a:noFill/>
        </p:spPr>
        <p:txBody>
          <a:bodyPr wrap="none" rtlCol="0">
            <a:spAutoFit/>
          </a:bodyPr>
          <a:lstStyle/>
          <a:p>
            <a:r>
              <a:rPr lang="en-DE" sz="1600" b="1" dirty="0"/>
              <a:t>1. pycodestyle</a:t>
            </a:r>
          </a:p>
        </p:txBody>
      </p:sp>
      <p:sp>
        <p:nvSpPr>
          <p:cNvPr id="4" name="TextBox 3">
            <a:extLst>
              <a:ext uri="{FF2B5EF4-FFF2-40B4-BE49-F238E27FC236}">
                <a16:creationId xmlns:a16="http://schemas.microsoft.com/office/drawing/2014/main" id="{F646BBF9-1328-7144-A0F2-8FB4347B92C6}"/>
              </a:ext>
            </a:extLst>
          </p:cNvPr>
          <p:cNvSpPr txBox="1"/>
          <p:nvPr/>
        </p:nvSpPr>
        <p:spPr>
          <a:xfrm>
            <a:off x="430239" y="1808820"/>
            <a:ext cx="3586238" cy="2308324"/>
          </a:xfrm>
          <a:prstGeom prst="rect">
            <a:avLst/>
          </a:prstGeom>
          <a:noFill/>
        </p:spPr>
        <p:txBody>
          <a:bodyPr wrap="none" rtlCol="0">
            <a:spAutoFit/>
          </a:bodyPr>
          <a:lstStyle/>
          <a:p>
            <a:r>
              <a:rPr lang="en-DE" sz="1600" dirty="0"/>
              <a:t>Features that are able to be checked:</a:t>
            </a:r>
          </a:p>
          <a:p>
            <a:endParaRPr lang="en-DE" sz="1600" dirty="0"/>
          </a:p>
          <a:p>
            <a:pPr marL="285750" indent="-285750">
              <a:buFont typeface="Arial" panose="020B0604020202020204" pitchFamily="34" charset="0"/>
              <a:buChar char="•"/>
            </a:pPr>
            <a:r>
              <a:rPr lang="en-DE" sz="1600" dirty="0"/>
              <a:t>Indentation</a:t>
            </a:r>
          </a:p>
          <a:p>
            <a:pPr marL="285750" indent="-285750">
              <a:buFont typeface="Arial" panose="020B0604020202020204" pitchFamily="34" charset="0"/>
              <a:buChar char="•"/>
            </a:pPr>
            <a:r>
              <a:rPr lang="en-DE" sz="1600" dirty="0"/>
              <a:t>Whitespace</a:t>
            </a:r>
          </a:p>
          <a:p>
            <a:pPr marL="285750" indent="-285750">
              <a:buFont typeface="Arial" panose="020B0604020202020204" pitchFamily="34" charset="0"/>
              <a:buChar char="•"/>
            </a:pPr>
            <a:r>
              <a:rPr lang="en-DE" sz="1600" dirty="0"/>
              <a:t>Blank lines</a:t>
            </a:r>
          </a:p>
          <a:p>
            <a:pPr marL="285750" indent="-285750">
              <a:buFont typeface="Arial" panose="020B0604020202020204" pitchFamily="34" charset="0"/>
              <a:buChar char="•"/>
            </a:pPr>
            <a:r>
              <a:rPr lang="en-DE" sz="1600" dirty="0"/>
              <a:t>Import</a:t>
            </a:r>
          </a:p>
          <a:p>
            <a:pPr marL="285750" indent="-285750">
              <a:buFont typeface="Arial" panose="020B0604020202020204" pitchFamily="34" charset="0"/>
              <a:buChar char="•"/>
            </a:pPr>
            <a:r>
              <a:rPr lang="en-DE" sz="1600" dirty="0"/>
              <a:t>Line length</a:t>
            </a:r>
          </a:p>
          <a:p>
            <a:pPr marL="285750" indent="-285750">
              <a:buFont typeface="Arial" panose="020B0604020202020204" pitchFamily="34" charset="0"/>
              <a:buChar char="•"/>
            </a:pPr>
            <a:r>
              <a:rPr lang="en-DE" sz="1600" dirty="0"/>
              <a:t>Runtime</a:t>
            </a:r>
          </a:p>
          <a:p>
            <a:pPr marL="285750" indent="-285750">
              <a:buFont typeface="Arial" panose="020B0604020202020204" pitchFamily="34" charset="0"/>
              <a:buChar char="•"/>
            </a:pPr>
            <a:r>
              <a:rPr lang="en-DE" sz="1600" dirty="0"/>
              <a:t>Line Breaks</a:t>
            </a:r>
          </a:p>
        </p:txBody>
      </p:sp>
      <p:sp>
        <p:nvSpPr>
          <p:cNvPr id="9" name="TextBox 8">
            <a:extLst>
              <a:ext uri="{FF2B5EF4-FFF2-40B4-BE49-F238E27FC236}">
                <a16:creationId xmlns:a16="http://schemas.microsoft.com/office/drawing/2014/main" id="{58D3FF55-DAC2-6040-8E3C-6580E31127D2}"/>
              </a:ext>
            </a:extLst>
          </p:cNvPr>
          <p:cNvSpPr txBox="1"/>
          <p:nvPr/>
        </p:nvSpPr>
        <p:spPr>
          <a:xfrm>
            <a:off x="430239" y="4330391"/>
            <a:ext cx="2558714" cy="1077218"/>
          </a:xfrm>
          <a:prstGeom prst="rect">
            <a:avLst/>
          </a:prstGeom>
          <a:noFill/>
        </p:spPr>
        <p:txBody>
          <a:bodyPr wrap="none" rtlCol="0">
            <a:spAutoFit/>
          </a:bodyPr>
          <a:lstStyle/>
          <a:p>
            <a:r>
              <a:rPr lang="en-DE" sz="1600" dirty="0"/>
              <a:t>Features not in the scope:</a:t>
            </a:r>
          </a:p>
          <a:p>
            <a:endParaRPr lang="en-DE" sz="1600" dirty="0"/>
          </a:p>
          <a:p>
            <a:pPr marL="285750" indent="-285750">
              <a:buFont typeface="Arial" panose="020B0604020202020204" pitchFamily="34" charset="0"/>
              <a:buChar char="•"/>
            </a:pPr>
            <a:r>
              <a:rPr lang="en-DE" sz="1600" dirty="0"/>
              <a:t>Naming conventions</a:t>
            </a:r>
          </a:p>
          <a:p>
            <a:pPr marL="285750" indent="-285750">
              <a:buFont typeface="Arial" panose="020B0604020202020204" pitchFamily="34" charset="0"/>
              <a:buChar char="•"/>
            </a:pPr>
            <a:r>
              <a:rPr lang="en-DE" sz="1600" dirty="0"/>
              <a:t>Docstring conventions</a:t>
            </a:r>
          </a:p>
        </p:txBody>
      </p:sp>
      <p:pic>
        <p:nvPicPr>
          <p:cNvPr id="6" name="Picture 5" descr="Text&#10;&#10;Description automatically generated">
            <a:extLst>
              <a:ext uri="{FF2B5EF4-FFF2-40B4-BE49-F238E27FC236}">
                <a16:creationId xmlns:a16="http://schemas.microsoft.com/office/drawing/2014/main" id="{FE7A23D0-85AC-5B44-8C7D-D1EAB1F3C3E1}"/>
              </a:ext>
            </a:extLst>
          </p:cNvPr>
          <p:cNvPicPr>
            <a:picLocks noChangeAspect="1"/>
          </p:cNvPicPr>
          <p:nvPr/>
        </p:nvPicPr>
        <p:blipFill rotWithShape="1">
          <a:blip r:embed="rId3">
            <a:extLst>
              <a:ext uri="{28A0092B-C50C-407E-A947-70E740481C1C}">
                <a14:useLocalDpi xmlns:a14="http://schemas.microsoft.com/office/drawing/2010/main" val="0"/>
              </a:ext>
            </a:extLst>
          </a:blip>
          <a:srcRect r="57812" b="52474"/>
          <a:stretch/>
        </p:blipFill>
        <p:spPr>
          <a:xfrm>
            <a:off x="4391980" y="1883529"/>
            <a:ext cx="3906349" cy="3524080"/>
          </a:xfrm>
          <a:prstGeom prst="rect">
            <a:avLst/>
          </a:prstGeom>
        </p:spPr>
      </p:pic>
    </p:spTree>
    <p:extLst>
      <p:ext uri="{BB962C8B-B14F-4D97-AF65-F5344CB8AC3E}">
        <p14:creationId xmlns:p14="http://schemas.microsoft.com/office/powerpoint/2010/main" val="2336607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78AB-BB7B-4DAC-AE86-E403F2358D0D}"/>
              </a:ext>
            </a:extLst>
          </p:cNvPr>
          <p:cNvSpPr>
            <a:spLocks noGrp="1"/>
          </p:cNvSpPr>
          <p:nvPr>
            <p:ph type="title"/>
          </p:nvPr>
        </p:nvSpPr>
        <p:spPr/>
        <p:txBody>
          <a:bodyPr/>
          <a:lstStyle/>
          <a:p>
            <a:r>
              <a:rPr lang="en-US" dirty="0"/>
              <a:t>Implementation – Linters</a:t>
            </a:r>
          </a:p>
        </p:txBody>
      </p:sp>
      <p:sp>
        <p:nvSpPr>
          <p:cNvPr id="5" name="TextBox 4">
            <a:extLst>
              <a:ext uri="{FF2B5EF4-FFF2-40B4-BE49-F238E27FC236}">
                <a16:creationId xmlns:a16="http://schemas.microsoft.com/office/drawing/2014/main" id="{902EF4B7-1249-6741-94EC-7DFF184F78F0}"/>
              </a:ext>
            </a:extLst>
          </p:cNvPr>
          <p:cNvSpPr txBox="1"/>
          <p:nvPr/>
        </p:nvSpPr>
        <p:spPr>
          <a:xfrm>
            <a:off x="430239" y="1268760"/>
            <a:ext cx="4495141" cy="338554"/>
          </a:xfrm>
          <a:prstGeom prst="rect">
            <a:avLst/>
          </a:prstGeom>
          <a:noFill/>
        </p:spPr>
        <p:txBody>
          <a:bodyPr wrap="none" rtlCol="0">
            <a:spAutoFit/>
          </a:bodyPr>
          <a:lstStyle/>
          <a:p>
            <a:r>
              <a:rPr lang="en-DE" sz="1600" u="sng" dirty="0"/>
              <a:t>Implementing pycodestyle in Jupyter Notebook</a:t>
            </a:r>
            <a:r>
              <a:rPr lang="en-DE" sz="1600" dirty="0"/>
              <a:t>:</a:t>
            </a:r>
          </a:p>
        </p:txBody>
      </p:sp>
      <p:sp>
        <p:nvSpPr>
          <p:cNvPr id="7" name="TextBox 6">
            <a:extLst>
              <a:ext uri="{FF2B5EF4-FFF2-40B4-BE49-F238E27FC236}">
                <a16:creationId xmlns:a16="http://schemas.microsoft.com/office/drawing/2014/main" id="{3EDAB507-9963-7447-9890-C5FC489CE506}"/>
              </a:ext>
            </a:extLst>
          </p:cNvPr>
          <p:cNvSpPr txBox="1"/>
          <p:nvPr/>
        </p:nvSpPr>
        <p:spPr>
          <a:xfrm>
            <a:off x="522604" y="2052496"/>
            <a:ext cx="3865161" cy="1877437"/>
          </a:xfrm>
          <a:prstGeom prst="rect">
            <a:avLst/>
          </a:prstGeom>
          <a:noFill/>
        </p:spPr>
        <p:txBody>
          <a:bodyPr wrap="none" rtlCol="0">
            <a:spAutoFit/>
          </a:bodyPr>
          <a:lstStyle/>
          <a:p>
            <a:r>
              <a:rPr lang="en-DE" sz="1600" dirty="0"/>
              <a:t>Step 1: 	pip install pycodestyle</a:t>
            </a:r>
          </a:p>
          <a:p>
            <a:endParaRPr lang="en-DE" sz="1600" dirty="0"/>
          </a:p>
          <a:p>
            <a:r>
              <a:rPr lang="en-DE" sz="1600" dirty="0"/>
              <a:t>Step 2: 	pip install pycodestyle_magic</a:t>
            </a:r>
          </a:p>
          <a:p>
            <a:endParaRPr lang="en-DE" sz="1600" dirty="0"/>
          </a:p>
          <a:p>
            <a:r>
              <a:rPr lang="en-DE" sz="1600" dirty="0"/>
              <a:t>Step 3: 	%load_ext pycodestyle_magic</a:t>
            </a:r>
          </a:p>
          <a:p>
            <a:endParaRPr lang="en-DE" sz="1600" dirty="0"/>
          </a:p>
          <a:p>
            <a:r>
              <a:rPr lang="en-DE" sz="1600" dirty="0"/>
              <a:t>Step 4: 	%pycodestyle_on</a:t>
            </a:r>
          </a:p>
        </p:txBody>
      </p:sp>
    </p:spTree>
    <p:extLst>
      <p:ext uri="{BB962C8B-B14F-4D97-AF65-F5344CB8AC3E}">
        <p14:creationId xmlns:p14="http://schemas.microsoft.com/office/powerpoint/2010/main" val="2589740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78AB-BB7B-4DAC-AE86-E403F2358D0D}"/>
              </a:ext>
            </a:extLst>
          </p:cNvPr>
          <p:cNvSpPr>
            <a:spLocks noGrp="1"/>
          </p:cNvSpPr>
          <p:nvPr>
            <p:ph type="title"/>
          </p:nvPr>
        </p:nvSpPr>
        <p:spPr/>
        <p:txBody>
          <a:bodyPr/>
          <a:lstStyle/>
          <a:p>
            <a:r>
              <a:rPr lang="en-US" dirty="0"/>
              <a:t>Implementation – Linters</a:t>
            </a:r>
          </a:p>
        </p:txBody>
      </p:sp>
      <p:sp>
        <p:nvSpPr>
          <p:cNvPr id="3" name="TextBox 2">
            <a:extLst>
              <a:ext uri="{FF2B5EF4-FFF2-40B4-BE49-F238E27FC236}">
                <a16:creationId xmlns:a16="http://schemas.microsoft.com/office/drawing/2014/main" id="{B34B6755-9C03-F24F-9601-57BFB3C3AC34}"/>
              </a:ext>
            </a:extLst>
          </p:cNvPr>
          <p:cNvSpPr txBox="1"/>
          <p:nvPr/>
        </p:nvSpPr>
        <p:spPr>
          <a:xfrm>
            <a:off x="430239" y="1268760"/>
            <a:ext cx="973343" cy="338554"/>
          </a:xfrm>
          <a:prstGeom prst="rect">
            <a:avLst/>
          </a:prstGeom>
          <a:noFill/>
        </p:spPr>
        <p:txBody>
          <a:bodyPr wrap="none" rtlCol="0">
            <a:spAutoFit/>
          </a:bodyPr>
          <a:lstStyle/>
          <a:p>
            <a:r>
              <a:rPr lang="en-DE" sz="1600" b="1" dirty="0"/>
              <a:t>2. Pylint</a:t>
            </a:r>
          </a:p>
        </p:txBody>
      </p:sp>
      <p:sp>
        <p:nvSpPr>
          <p:cNvPr id="5" name="TextBox 4">
            <a:extLst>
              <a:ext uri="{FF2B5EF4-FFF2-40B4-BE49-F238E27FC236}">
                <a16:creationId xmlns:a16="http://schemas.microsoft.com/office/drawing/2014/main" id="{53952F29-F1D3-E74C-80D8-67DD6B1C8DAB}"/>
              </a:ext>
            </a:extLst>
          </p:cNvPr>
          <p:cNvSpPr txBox="1"/>
          <p:nvPr/>
        </p:nvSpPr>
        <p:spPr>
          <a:xfrm>
            <a:off x="420984" y="2099993"/>
            <a:ext cx="6619120" cy="2800767"/>
          </a:xfrm>
          <a:prstGeom prst="rect">
            <a:avLst/>
          </a:prstGeom>
          <a:noFill/>
        </p:spPr>
        <p:txBody>
          <a:bodyPr wrap="none" rtlCol="0">
            <a:spAutoFit/>
          </a:bodyPr>
          <a:lstStyle/>
          <a:p>
            <a:pPr marL="285750" indent="-285750">
              <a:buFont typeface="Arial" panose="020B0604020202020204" pitchFamily="34" charset="0"/>
              <a:buChar char="•"/>
            </a:pPr>
            <a:r>
              <a:rPr lang="en-DE" sz="1600" dirty="0"/>
              <a:t>Static code checker, unlike pycodestyle</a:t>
            </a:r>
          </a:p>
          <a:p>
            <a:pPr marL="285750" indent="-285750">
              <a:buFont typeface="Arial" panose="020B0604020202020204" pitchFamily="34" charset="0"/>
              <a:buChar char="•"/>
            </a:pPr>
            <a:r>
              <a:rPr lang="en-DE" sz="1600" dirty="0"/>
              <a:t>Most commonly used tool for linting in Python</a:t>
            </a:r>
          </a:p>
          <a:p>
            <a:endParaRPr lang="en-DE" sz="1600" dirty="0"/>
          </a:p>
          <a:p>
            <a:endParaRPr lang="en-DE" sz="1600" dirty="0"/>
          </a:p>
          <a:p>
            <a:pPr marL="1200150" lvl="2" indent="-285750">
              <a:buFont typeface="Arial" panose="020B0604020202020204" pitchFamily="34" charset="0"/>
              <a:buChar char="•"/>
            </a:pPr>
            <a:r>
              <a:rPr lang="en-DE" sz="1600" dirty="0"/>
              <a:t>Has more error/warning checks than many other linters</a:t>
            </a:r>
          </a:p>
          <a:p>
            <a:pPr marL="1200150" lvl="2" indent="-285750">
              <a:buFont typeface="Arial" panose="020B0604020202020204" pitchFamily="34" charset="0"/>
              <a:buChar char="•"/>
            </a:pPr>
            <a:r>
              <a:rPr lang="en-DE" sz="1600" dirty="0"/>
              <a:t>More descriptive</a:t>
            </a:r>
          </a:p>
          <a:p>
            <a:pPr marL="1200150" lvl="2" indent="-285750">
              <a:buFont typeface="Arial" panose="020B0604020202020204" pitchFamily="34" charset="0"/>
              <a:buChar char="•"/>
            </a:pPr>
            <a:r>
              <a:rPr lang="en-DE" sz="1600" dirty="0"/>
              <a:t>Delivers a code rating and compares to previous versions</a:t>
            </a:r>
          </a:p>
          <a:p>
            <a:pPr marL="1200150" lvl="2" indent="-285750">
              <a:buFont typeface="Arial" panose="020B0604020202020204" pitchFamily="34" charset="0"/>
              <a:buChar char="•"/>
            </a:pPr>
            <a:r>
              <a:rPr lang="en-DE" sz="1600" dirty="0"/>
              <a:t>Integrated in numerous editors</a:t>
            </a:r>
          </a:p>
          <a:p>
            <a:pPr marL="742950" lvl="1" indent="-285750">
              <a:buFont typeface="Arial" panose="020B0604020202020204" pitchFamily="34" charset="0"/>
              <a:buChar char="•"/>
            </a:pPr>
            <a:endParaRPr lang="en-DE" sz="1600" dirty="0"/>
          </a:p>
          <a:p>
            <a:pPr marL="1200150" lvl="2" indent="-285750">
              <a:buFont typeface="Arial" panose="020B0604020202020204" pitchFamily="34" charset="0"/>
              <a:buChar char="•"/>
            </a:pPr>
            <a:r>
              <a:rPr lang="en-DE" sz="1600" dirty="0"/>
              <a:t>Cannot be implemented in Jupyter Notebook</a:t>
            </a:r>
          </a:p>
          <a:p>
            <a:pPr marL="1200150" lvl="2" indent="-285750">
              <a:buFont typeface="Arial" panose="020B0604020202020204" pitchFamily="34" charset="0"/>
              <a:buChar char="•"/>
            </a:pPr>
            <a:r>
              <a:rPr lang="en-DE" sz="1600" dirty="0"/>
              <a:t>Can only take .py files</a:t>
            </a:r>
          </a:p>
        </p:txBody>
      </p:sp>
      <p:pic>
        <p:nvPicPr>
          <p:cNvPr id="10" name="Graphic 9" descr="Badge Follow outline">
            <a:extLst>
              <a:ext uri="{FF2B5EF4-FFF2-40B4-BE49-F238E27FC236}">
                <a16:creationId xmlns:a16="http://schemas.microsoft.com/office/drawing/2014/main" id="{EB736007-942C-4540-97C8-3C4DA9A6E3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9098" y="3157402"/>
            <a:ext cx="793068" cy="793068"/>
          </a:xfrm>
          <a:prstGeom prst="rect">
            <a:avLst/>
          </a:prstGeom>
        </p:spPr>
      </p:pic>
      <p:pic>
        <p:nvPicPr>
          <p:cNvPr id="11" name="Graphic 10" descr="Badge Unfollow outline">
            <a:extLst>
              <a:ext uri="{FF2B5EF4-FFF2-40B4-BE49-F238E27FC236}">
                <a16:creationId xmlns:a16="http://schemas.microsoft.com/office/drawing/2014/main" id="{8CE2A273-3292-4847-8353-55A15FF7D6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9098" y="4107692"/>
            <a:ext cx="793068" cy="793068"/>
          </a:xfrm>
          <a:prstGeom prst="rect">
            <a:avLst/>
          </a:prstGeom>
        </p:spPr>
      </p:pic>
      <p:pic>
        <p:nvPicPr>
          <p:cNvPr id="12" name="Picture 11" descr="A picture containing text, clipart&#10;&#10;Description automatically generated">
            <a:extLst>
              <a:ext uri="{FF2B5EF4-FFF2-40B4-BE49-F238E27FC236}">
                <a16:creationId xmlns:a16="http://schemas.microsoft.com/office/drawing/2014/main" id="{9D89082A-8D80-1E4E-A15C-9F385686BD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6626" y="925268"/>
            <a:ext cx="3462765" cy="1109729"/>
          </a:xfrm>
          <a:prstGeom prst="rect">
            <a:avLst/>
          </a:prstGeom>
        </p:spPr>
      </p:pic>
      <p:sp>
        <p:nvSpPr>
          <p:cNvPr id="13" name="TextBox 12">
            <a:extLst>
              <a:ext uri="{FF2B5EF4-FFF2-40B4-BE49-F238E27FC236}">
                <a16:creationId xmlns:a16="http://schemas.microsoft.com/office/drawing/2014/main" id="{CA050AB1-FFB6-8D4E-9D6D-743C83192BCC}"/>
              </a:ext>
            </a:extLst>
          </p:cNvPr>
          <p:cNvSpPr txBox="1"/>
          <p:nvPr/>
        </p:nvSpPr>
        <p:spPr>
          <a:xfrm>
            <a:off x="7710889" y="1911886"/>
            <a:ext cx="1398140" cy="246221"/>
          </a:xfrm>
          <a:prstGeom prst="rect">
            <a:avLst/>
          </a:prstGeom>
          <a:noFill/>
        </p:spPr>
        <p:txBody>
          <a:bodyPr wrap="none" rtlCol="0">
            <a:spAutoFit/>
          </a:bodyPr>
          <a:lstStyle/>
          <a:p>
            <a:r>
              <a:rPr lang="en-GB" sz="1000" dirty="0"/>
              <a:t>https://</a:t>
            </a:r>
            <a:r>
              <a:rPr lang="en-GB" sz="1000" dirty="0" err="1"/>
              <a:t>www.pylint.org</a:t>
            </a:r>
            <a:endParaRPr lang="en-DE" sz="1000" dirty="0"/>
          </a:p>
        </p:txBody>
      </p:sp>
    </p:spTree>
    <p:extLst>
      <p:ext uri="{BB962C8B-B14F-4D97-AF65-F5344CB8AC3E}">
        <p14:creationId xmlns:p14="http://schemas.microsoft.com/office/powerpoint/2010/main" val="2589573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78AB-BB7B-4DAC-AE86-E403F2358D0D}"/>
              </a:ext>
            </a:extLst>
          </p:cNvPr>
          <p:cNvSpPr>
            <a:spLocks noGrp="1"/>
          </p:cNvSpPr>
          <p:nvPr>
            <p:ph type="title"/>
          </p:nvPr>
        </p:nvSpPr>
        <p:spPr/>
        <p:txBody>
          <a:bodyPr/>
          <a:lstStyle/>
          <a:p>
            <a:r>
              <a:rPr lang="en-US" dirty="0"/>
              <a:t>Implementation – Linters</a:t>
            </a:r>
          </a:p>
        </p:txBody>
      </p:sp>
      <p:pic>
        <p:nvPicPr>
          <p:cNvPr id="4" name="Picture 3" descr="Text&#10;&#10;Description automatically generated">
            <a:extLst>
              <a:ext uri="{FF2B5EF4-FFF2-40B4-BE49-F238E27FC236}">
                <a16:creationId xmlns:a16="http://schemas.microsoft.com/office/drawing/2014/main" id="{C6048F3F-189E-EC47-8D4A-F53F0091D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1493785"/>
            <a:ext cx="1782199" cy="1485166"/>
          </a:xfrm>
          <a:prstGeom prst="rect">
            <a:avLst/>
          </a:prstGeom>
        </p:spPr>
      </p:pic>
      <p:pic>
        <p:nvPicPr>
          <p:cNvPr id="8" name="Picture 7" descr="Graphical user interface, text&#10;&#10;Description automatically generated">
            <a:extLst>
              <a:ext uri="{FF2B5EF4-FFF2-40B4-BE49-F238E27FC236}">
                <a16:creationId xmlns:a16="http://schemas.microsoft.com/office/drawing/2014/main" id="{BBD9FD01-7E46-5049-A46C-6F3CEC1AAD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800" y="4406353"/>
            <a:ext cx="2082800" cy="1219200"/>
          </a:xfrm>
          <a:prstGeom prst="rect">
            <a:avLst/>
          </a:prstGeom>
        </p:spPr>
      </p:pic>
      <p:pic>
        <p:nvPicPr>
          <p:cNvPr id="10" name="Picture 9">
            <a:extLst>
              <a:ext uri="{FF2B5EF4-FFF2-40B4-BE49-F238E27FC236}">
                <a16:creationId xmlns:a16="http://schemas.microsoft.com/office/drawing/2014/main" id="{FDC4D7BA-82C5-ED40-A4D4-D8383D26A8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7967" y="4406353"/>
            <a:ext cx="6486033" cy="1055267"/>
          </a:xfrm>
          <a:prstGeom prst="rect">
            <a:avLst/>
          </a:prstGeom>
        </p:spPr>
      </p:pic>
      <p:pic>
        <p:nvPicPr>
          <p:cNvPr id="12" name="Picture 11" descr="Text, letter&#10;&#10;Description automatically generated">
            <a:extLst>
              <a:ext uri="{FF2B5EF4-FFF2-40B4-BE49-F238E27FC236}">
                <a16:creationId xmlns:a16="http://schemas.microsoft.com/office/drawing/2014/main" id="{BC013939-A528-D24B-B693-588A071584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2000" y="1493785"/>
            <a:ext cx="6750674" cy="2698453"/>
          </a:xfrm>
          <a:prstGeom prst="rect">
            <a:avLst/>
          </a:prstGeom>
        </p:spPr>
      </p:pic>
      <p:sp>
        <p:nvSpPr>
          <p:cNvPr id="13" name="Frame 12">
            <a:extLst>
              <a:ext uri="{FF2B5EF4-FFF2-40B4-BE49-F238E27FC236}">
                <a16:creationId xmlns:a16="http://schemas.microsoft.com/office/drawing/2014/main" id="{E5EE76E4-5431-CB45-B9E0-96C9BF984E75}"/>
              </a:ext>
            </a:extLst>
          </p:cNvPr>
          <p:cNvSpPr/>
          <p:nvPr/>
        </p:nvSpPr>
        <p:spPr>
          <a:xfrm>
            <a:off x="2358769" y="3849246"/>
            <a:ext cx="2483261" cy="450050"/>
          </a:xfrm>
          <a:prstGeom prst="frame">
            <a:avLst>
              <a:gd name="adj1" fmla="val 1945"/>
            </a:avLst>
          </a:prstGeom>
          <a:solidFill>
            <a:srgbClr val="FFFF00"/>
          </a:solidFill>
          <a:ln w="19050">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DE" dirty="0">
              <a:solidFill>
                <a:schemeClr val="tx1"/>
              </a:solidFill>
            </a:endParaRPr>
          </a:p>
        </p:txBody>
      </p:sp>
      <p:sp>
        <p:nvSpPr>
          <p:cNvPr id="14" name="Frame 13">
            <a:extLst>
              <a:ext uri="{FF2B5EF4-FFF2-40B4-BE49-F238E27FC236}">
                <a16:creationId xmlns:a16="http://schemas.microsoft.com/office/drawing/2014/main" id="{CC227B30-31BF-F94A-97DC-B1454093EFB3}"/>
              </a:ext>
            </a:extLst>
          </p:cNvPr>
          <p:cNvSpPr/>
          <p:nvPr/>
        </p:nvSpPr>
        <p:spPr>
          <a:xfrm>
            <a:off x="2657967" y="5118627"/>
            <a:ext cx="4254293" cy="342993"/>
          </a:xfrm>
          <a:prstGeom prst="frame">
            <a:avLst>
              <a:gd name="adj1" fmla="val 1945"/>
            </a:avLst>
          </a:prstGeom>
          <a:solidFill>
            <a:srgbClr val="FFFF00"/>
          </a:solidFill>
          <a:ln w="19050">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DE" dirty="0">
              <a:solidFill>
                <a:schemeClr val="tx1"/>
              </a:solidFill>
            </a:endParaRPr>
          </a:p>
        </p:txBody>
      </p:sp>
    </p:spTree>
    <p:extLst>
      <p:ext uri="{BB962C8B-B14F-4D97-AF65-F5344CB8AC3E}">
        <p14:creationId xmlns:p14="http://schemas.microsoft.com/office/powerpoint/2010/main" val="1553646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78AB-BB7B-4DAC-AE86-E403F2358D0D}"/>
              </a:ext>
            </a:extLst>
          </p:cNvPr>
          <p:cNvSpPr>
            <a:spLocks noGrp="1"/>
          </p:cNvSpPr>
          <p:nvPr>
            <p:ph type="title"/>
          </p:nvPr>
        </p:nvSpPr>
        <p:spPr/>
        <p:txBody>
          <a:bodyPr/>
          <a:lstStyle/>
          <a:p>
            <a:r>
              <a:rPr lang="en-US" dirty="0"/>
              <a:t>Implementation – Linters</a:t>
            </a:r>
          </a:p>
        </p:txBody>
      </p:sp>
      <p:sp>
        <p:nvSpPr>
          <p:cNvPr id="5" name="TextBox 4">
            <a:extLst>
              <a:ext uri="{FF2B5EF4-FFF2-40B4-BE49-F238E27FC236}">
                <a16:creationId xmlns:a16="http://schemas.microsoft.com/office/drawing/2014/main" id="{902EF4B7-1249-6741-94EC-7DFF184F78F0}"/>
              </a:ext>
            </a:extLst>
          </p:cNvPr>
          <p:cNvSpPr txBox="1"/>
          <p:nvPr/>
        </p:nvSpPr>
        <p:spPr>
          <a:xfrm>
            <a:off x="430239" y="1268760"/>
            <a:ext cx="2031325" cy="338554"/>
          </a:xfrm>
          <a:prstGeom prst="rect">
            <a:avLst/>
          </a:prstGeom>
          <a:noFill/>
        </p:spPr>
        <p:txBody>
          <a:bodyPr wrap="none" rtlCol="0">
            <a:spAutoFit/>
          </a:bodyPr>
          <a:lstStyle/>
          <a:p>
            <a:r>
              <a:rPr lang="en-DE" sz="1600" u="sng" dirty="0"/>
              <a:t>Implementing Pylint:</a:t>
            </a:r>
            <a:endParaRPr lang="en-DE" sz="1600" dirty="0"/>
          </a:p>
        </p:txBody>
      </p:sp>
      <p:sp>
        <p:nvSpPr>
          <p:cNvPr id="7" name="TextBox 6">
            <a:extLst>
              <a:ext uri="{FF2B5EF4-FFF2-40B4-BE49-F238E27FC236}">
                <a16:creationId xmlns:a16="http://schemas.microsoft.com/office/drawing/2014/main" id="{3EDAB507-9963-7447-9890-C5FC489CE506}"/>
              </a:ext>
            </a:extLst>
          </p:cNvPr>
          <p:cNvSpPr txBox="1"/>
          <p:nvPr/>
        </p:nvSpPr>
        <p:spPr>
          <a:xfrm>
            <a:off x="522604" y="2052496"/>
            <a:ext cx="4043030" cy="830997"/>
          </a:xfrm>
          <a:prstGeom prst="rect">
            <a:avLst/>
          </a:prstGeom>
          <a:noFill/>
        </p:spPr>
        <p:txBody>
          <a:bodyPr wrap="none" rtlCol="0">
            <a:spAutoFit/>
          </a:bodyPr>
          <a:lstStyle/>
          <a:p>
            <a:r>
              <a:rPr lang="en-DE" sz="1600" dirty="0"/>
              <a:t>Step 1: 	pip install pylint</a:t>
            </a:r>
          </a:p>
          <a:p>
            <a:endParaRPr lang="en-DE" sz="1600" dirty="0"/>
          </a:p>
          <a:p>
            <a:r>
              <a:rPr lang="en-DE" sz="1600" dirty="0"/>
              <a:t>Step 2: 	pip module1.py, (module2.py,…)</a:t>
            </a:r>
          </a:p>
        </p:txBody>
      </p:sp>
      <p:sp>
        <p:nvSpPr>
          <p:cNvPr id="6" name="TextBox 5">
            <a:extLst>
              <a:ext uri="{FF2B5EF4-FFF2-40B4-BE49-F238E27FC236}">
                <a16:creationId xmlns:a16="http://schemas.microsoft.com/office/drawing/2014/main" id="{A3D9EDE9-6BD3-3A40-B465-85B107BBC9CD}"/>
              </a:ext>
            </a:extLst>
          </p:cNvPr>
          <p:cNvSpPr txBox="1"/>
          <p:nvPr/>
        </p:nvSpPr>
        <p:spPr>
          <a:xfrm>
            <a:off x="443790" y="3447142"/>
            <a:ext cx="2738250" cy="338554"/>
          </a:xfrm>
          <a:prstGeom prst="rect">
            <a:avLst/>
          </a:prstGeom>
          <a:noFill/>
        </p:spPr>
        <p:txBody>
          <a:bodyPr wrap="none" rtlCol="0">
            <a:spAutoFit/>
          </a:bodyPr>
          <a:lstStyle/>
          <a:p>
            <a:r>
              <a:rPr lang="en-DE" sz="1600" u="sng" dirty="0"/>
              <a:t>Using Pylint in other editors:</a:t>
            </a:r>
          </a:p>
        </p:txBody>
      </p:sp>
      <p:sp>
        <p:nvSpPr>
          <p:cNvPr id="8" name="TextBox 7">
            <a:extLst>
              <a:ext uri="{FF2B5EF4-FFF2-40B4-BE49-F238E27FC236}">
                <a16:creationId xmlns:a16="http://schemas.microsoft.com/office/drawing/2014/main" id="{01F147FA-E4F4-8A4F-9E4B-11847725F832}"/>
              </a:ext>
            </a:extLst>
          </p:cNvPr>
          <p:cNvSpPr txBox="1"/>
          <p:nvPr/>
        </p:nvSpPr>
        <p:spPr>
          <a:xfrm>
            <a:off x="522604" y="4239090"/>
            <a:ext cx="5332998" cy="830997"/>
          </a:xfrm>
          <a:prstGeom prst="rect">
            <a:avLst/>
          </a:prstGeom>
          <a:noFill/>
        </p:spPr>
        <p:txBody>
          <a:bodyPr wrap="none" rtlCol="0">
            <a:spAutoFit/>
          </a:bodyPr>
          <a:lstStyle/>
          <a:p>
            <a:r>
              <a:rPr lang="en-DE" sz="1600" dirty="0"/>
              <a:t>Visual Studio: 	Python &gt; Run Pylint</a:t>
            </a:r>
          </a:p>
          <a:p>
            <a:endParaRPr lang="en-DE" sz="1600" dirty="0"/>
          </a:p>
          <a:p>
            <a:r>
              <a:rPr lang="en-DE" sz="1600" dirty="0"/>
              <a:t>Spyder: 		View &gt; Panes &gt; Static code analysis</a:t>
            </a:r>
          </a:p>
        </p:txBody>
      </p:sp>
    </p:spTree>
    <p:extLst>
      <p:ext uri="{BB962C8B-B14F-4D97-AF65-F5344CB8AC3E}">
        <p14:creationId xmlns:p14="http://schemas.microsoft.com/office/powerpoint/2010/main" val="130238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CC5F-F333-2B4B-85C6-DB6BD88BA5B5}"/>
              </a:ext>
            </a:extLst>
          </p:cNvPr>
          <p:cNvSpPr>
            <a:spLocks noGrp="1"/>
          </p:cNvSpPr>
          <p:nvPr>
            <p:ph type="title"/>
          </p:nvPr>
        </p:nvSpPr>
        <p:spPr/>
        <p:txBody>
          <a:bodyPr/>
          <a:lstStyle/>
          <a:p>
            <a:r>
              <a:rPr lang="en-DE" dirty="0"/>
              <a:t>Table of Contents</a:t>
            </a:r>
          </a:p>
        </p:txBody>
      </p:sp>
      <p:sp>
        <p:nvSpPr>
          <p:cNvPr id="3" name="Text Placeholder 2">
            <a:extLst>
              <a:ext uri="{FF2B5EF4-FFF2-40B4-BE49-F238E27FC236}">
                <a16:creationId xmlns:a16="http://schemas.microsoft.com/office/drawing/2014/main" id="{391EAEA5-F94D-D348-A215-BED5E988155C}"/>
              </a:ext>
            </a:extLst>
          </p:cNvPr>
          <p:cNvSpPr>
            <a:spLocks noGrp="1"/>
          </p:cNvSpPr>
          <p:nvPr>
            <p:ph type="body" idx="1"/>
          </p:nvPr>
        </p:nvSpPr>
        <p:spPr>
          <a:xfrm>
            <a:off x="427038" y="1339851"/>
            <a:ext cx="8375649" cy="4622800"/>
          </a:xfrm>
        </p:spPr>
        <p:txBody>
          <a:bodyPr/>
          <a:lstStyle/>
          <a:p>
            <a:pPr marL="342900" indent="-342900">
              <a:lnSpc>
                <a:spcPct val="200000"/>
              </a:lnSpc>
              <a:buFont typeface="+mj-lt"/>
              <a:buAutoNum type="arabicPeriod"/>
            </a:pPr>
            <a:r>
              <a:rPr lang="en-DE" sz="1800" b="1" dirty="0"/>
              <a:t>What is PEP 8?</a:t>
            </a:r>
          </a:p>
          <a:p>
            <a:pPr marL="342900" indent="-342900">
              <a:lnSpc>
                <a:spcPct val="200000"/>
              </a:lnSpc>
              <a:buFont typeface="+mj-lt"/>
              <a:buAutoNum type="arabicPeriod"/>
            </a:pPr>
            <a:r>
              <a:rPr lang="en-DE" sz="1800" dirty="0">
                <a:solidFill>
                  <a:schemeClr val="tx1">
                    <a:alpha val="50000"/>
                  </a:schemeClr>
                </a:solidFill>
              </a:rPr>
              <a:t>Why </a:t>
            </a:r>
            <a:r>
              <a:rPr lang="en-DE" sz="1800" i="1" dirty="0">
                <a:solidFill>
                  <a:schemeClr val="tx1">
                    <a:alpha val="50000"/>
                  </a:schemeClr>
                </a:solidFill>
              </a:rPr>
              <a:t>should</a:t>
            </a:r>
            <a:r>
              <a:rPr lang="en-DE" sz="1800" dirty="0">
                <a:solidFill>
                  <a:schemeClr val="tx1">
                    <a:alpha val="50000"/>
                  </a:schemeClr>
                </a:solidFill>
              </a:rPr>
              <a:t> it be used?</a:t>
            </a:r>
          </a:p>
          <a:p>
            <a:pPr marL="342900" indent="-342900">
              <a:lnSpc>
                <a:spcPct val="200000"/>
              </a:lnSpc>
              <a:buFont typeface="+mj-lt"/>
              <a:buAutoNum type="arabicPeriod"/>
            </a:pPr>
            <a:r>
              <a:rPr lang="en-DE" sz="1800" dirty="0">
                <a:solidFill>
                  <a:schemeClr val="tx1">
                    <a:alpha val="50000"/>
                  </a:schemeClr>
                </a:solidFill>
              </a:rPr>
              <a:t>Key Points</a:t>
            </a:r>
          </a:p>
          <a:p>
            <a:pPr marL="342900" indent="-342900">
              <a:lnSpc>
                <a:spcPct val="200000"/>
              </a:lnSpc>
              <a:buFont typeface="+mj-lt"/>
              <a:buAutoNum type="arabicPeriod"/>
            </a:pPr>
            <a:r>
              <a:rPr lang="en-DE" sz="1800" dirty="0">
                <a:solidFill>
                  <a:schemeClr val="tx1">
                    <a:alpha val="50000"/>
                  </a:schemeClr>
                </a:solidFill>
              </a:rPr>
              <a:t>When </a:t>
            </a:r>
            <a:r>
              <a:rPr lang="en-DE" sz="1800" i="1" dirty="0">
                <a:solidFill>
                  <a:schemeClr val="tx1">
                    <a:alpha val="50000"/>
                  </a:schemeClr>
                </a:solidFill>
              </a:rPr>
              <a:t>shouldn’t</a:t>
            </a:r>
            <a:r>
              <a:rPr lang="en-DE" sz="1800" dirty="0">
                <a:solidFill>
                  <a:schemeClr val="tx1">
                    <a:alpha val="50000"/>
                  </a:schemeClr>
                </a:solidFill>
              </a:rPr>
              <a:t> it be used?</a:t>
            </a:r>
          </a:p>
          <a:p>
            <a:pPr marL="342900" indent="-342900">
              <a:lnSpc>
                <a:spcPct val="200000"/>
              </a:lnSpc>
              <a:buFont typeface="+mj-lt"/>
              <a:buAutoNum type="arabicPeriod"/>
            </a:pPr>
            <a:r>
              <a:rPr lang="en-DE" sz="1800" dirty="0">
                <a:solidFill>
                  <a:schemeClr val="tx1">
                    <a:alpha val="50000"/>
                  </a:schemeClr>
                </a:solidFill>
              </a:rPr>
              <a:t>Implementation</a:t>
            </a:r>
          </a:p>
          <a:p>
            <a:pPr marL="342900" indent="-342900">
              <a:buFont typeface="+mj-lt"/>
              <a:buAutoNum type="arabicPeriod"/>
            </a:pPr>
            <a:endParaRPr lang="en-DE" dirty="0"/>
          </a:p>
        </p:txBody>
      </p:sp>
    </p:spTree>
    <p:extLst>
      <p:ext uri="{BB962C8B-B14F-4D97-AF65-F5344CB8AC3E}">
        <p14:creationId xmlns:p14="http://schemas.microsoft.com/office/powerpoint/2010/main" val="2461292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78AB-BB7B-4DAC-AE86-E403F2358D0D}"/>
              </a:ext>
            </a:extLst>
          </p:cNvPr>
          <p:cNvSpPr>
            <a:spLocks noGrp="1"/>
          </p:cNvSpPr>
          <p:nvPr>
            <p:ph type="title"/>
          </p:nvPr>
        </p:nvSpPr>
        <p:spPr/>
        <p:txBody>
          <a:bodyPr/>
          <a:lstStyle/>
          <a:p>
            <a:r>
              <a:rPr lang="en-US" dirty="0"/>
              <a:t>Implementation – Auto-Formatters</a:t>
            </a:r>
          </a:p>
        </p:txBody>
      </p:sp>
      <p:sp>
        <p:nvSpPr>
          <p:cNvPr id="8" name="TextBox 7">
            <a:extLst>
              <a:ext uri="{FF2B5EF4-FFF2-40B4-BE49-F238E27FC236}">
                <a16:creationId xmlns:a16="http://schemas.microsoft.com/office/drawing/2014/main" id="{B00D2BBB-CE94-5D40-84B3-FC53F19909BD}"/>
              </a:ext>
            </a:extLst>
          </p:cNvPr>
          <p:cNvSpPr txBox="1"/>
          <p:nvPr/>
        </p:nvSpPr>
        <p:spPr>
          <a:xfrm>
            <a:off x="583577" y="1352646"/>
            <a:ext cx="6253899" cy="2308324"/>
          </a:xfrm>
          <a:prstGeom prst="rect">
            <a:avLst/>
          </a:prstGeom>
          <a:noFill/>
        </p:spPr>
        <p:txBody>
          <a:bodyPr wrap="square" rtlCol="0">
            <a:spAutoFit/>
          </a:bodyPr>
          <a:lstStyle/>
          <a:p>
            <a:r>
              <a:rPr lang="en-GB" sz="1600" dirty="0"/>
              <a:t>Auto-formatters are tools that will format code in a way that complies with PEP 8. </a:t>
            </a:r>
          </a:p>
          <a:p>
            <a:endParaRPr lang="en-GB" sz="1600" dirty="0"/>
          </a:p>
          <a:p>
            <a:pPr marL="1657350" lvl="3" indent="-285750">
              <a:buFont typeface="Arial" panose="020B0604020202020204" pitchFamily="34" charset="0"/>
              <a:buChar char="•"/>
            </a:pPr>
            <a:r>
              <a:rPr lang="en-DE" sz="1600" dirty="0"/>
              <a:t>Fixes inconsistencies instead of just raising warnings/errors</a:t>
            </a:r>
          </a:p>
          <a:p>
            <a:pPr marL="1657350" lvl="3" indent="-285750">
              <a:buFont typeface="Arial" panose="020B0604020202020204" pitchFamily="34" charset="0"/>
              <a:buChar char="•"/>
            </a:pPr>
            <a:r>
              <a:rPr lang="en-DE" sz="1600" dirty="0"/>
              <a:t>Uniform style after auto-formatting</a:t>
            </a:r>
          </a:p>
          <a:p>
            <a:pPr lvl="3"/>
            <a:endParaRPr lang="en-DE" sz="1600" dirty="0"/>
          </a:p>
          <a:p>
            <a:pPr marL="1657350" lvl="3" indent="-285750">
              <a:buFont typeface="Arial" panose="020B0604020202020204" pitchFamily="34" charset="0"/>
              <a:buChar char="•"/>
            </a:pPr>
            <a:endParaRPr lang="en-DE" sz="1600" dirty="0"/>
          </a:p>
          <a:p>
            <a:pPr marL="1657350" lvl="3" indent="-285750">
              <a:buFont typeface="Arial" panose="020B0604020202020204" pitchFamily="34" charset="0"/>
              <a:buChar char="•"/>
            </a:pPr>
            <a:r>
              <a:rPr lang="en-DE" sz="1600" dirty="0"/>
              <a:t>Removes flexibility in regard to formatting</a:t>
            </a:r>
          </a:p>
        </p:txBody>
      </p:sp>
      <p:pic>
        <p:nvPicPr>
          <p:cNvPr id="13" name="Graphic 12" descr="Badge Follow outline">
            <a:extLst>
              <a:ext uri="{FF2B5EF4-FFF2-40B4-BE49-F238E27FC236}">
                <a16:creationId xmlns:a16="http://schemas.microsoft.com/office/drawing/2014/main" id="{C371B857-6830-D84E-B56D-8D3DB064DA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6393" y="2071393"/>
            <a:ext cx="793068" cy="793068"/>
          </a:xfrm>
          <a:prstGeom prst="rect">
            <a:avLst/>
          </a:prstGeom>
        </p:spPr>
      </p:pic>
      <p:pic>
        <p:nvPicPr>
          <p:cNvPr id="15" name="Graphic 14" descr="Badge Unfollow outline">
            <a:extLst>
              <a:ext uri="{FF2B5EF4-FFF2-40B4-BE49-F238E27FC236}">
                <a16:creationId xmlns:a16="http://schemas.microsoft.com/office/drawing/2014/main" id="{0B3C9410-3913-A448-BABD-5ABD13DB57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3577" y="3032466"/>
            <a:ext cx="793068" cy="793068"/>
          </a:xfrm>
          <a:prstGeom prst="rect">
            <a:avLst/>
          </a:prstGeom>
        </p:spPr>
      </p:pic>
      <p:sp>
        <p:nvSpPr>
          <p:cNvPr id="21" name="TextBox 20">
            <a:extLst>
              <a:ext uri="{FF2B5EF4-FFF2-40B4-BE49-F238E27FC236}">
                <a16:creationId xmlns:a16="http://schemas.microsoft.com/office/drawing/2014/main" id="{EE41901D-1027-9947-8ED3-6D055F23F817}"/>
              </a:ext>
            </a:extLst>
          </p:cNvPr>
          <p:cNvSpPr txBox="1"/>
          <p:nvPr/>
        </p:nvSpPr>
        <p:spPr>
          <a:xfrm>
            <a:off x="583577" y="4014065"/>
            <a:ext cx="5484194" cy="1277786"/>
          </a:xfrm>
          <a:prstGeom prst="rect">
            <a:avLst/>
          </a:prstGeom>
          <a:noFill/>
        </p:spPr>
        <p:txBody>
          <a:bodyPr wrap="none" rtlCol="0">
            <a:spAutoFit/>
          </a:bodyPr>
          <a:lstStyle/>
          <a:p>
            <a:r>
              <a:rPr lang="en-DE" sz="1600" b="1" dirty="0"/>
              <a:t>Most popular Auto-formatters for Python:</a:t>
            </a:r>
          </a:p>
          <a:p>
            <a:endParaRPr lang="en-DE" sz="1600" dirty="0"/>
          </a:p>
          <a:p>
            <a:pPr marL="285750" indent="-285750">
              <a:lnSpc>
                <a:spcPct val="150000"/>
              </a:lnSpc>
              <a:buFont typeface="Arial" panose="020B0604020202020204" pitchFamily="34" charset="0"/>
              <a:buChar char="•"/>
            </a:pPr>
            <a:r>
              <a:rPr lang="de-DE" sz="1600" dirty="0"/>
              <a:t>Autopep8: </a:t>
            </a:r>
            <a:r>
              <a:rPr lang="de-DE" sz="1600" dirty="0">
                <a:hlinkClick r:id="rId7"/>
              </a:rPr>
              <a:t>https://github.com/hhatto/autopep8#features</a:t>
            </a:r>
            <a:endParaRPr lang="en-DE" sz="1600" dirty="0"/>
          </a:p>
          <a:p>
            <a:pPr marL="285750" indent="-285750">
              <a:lnSpc>
                <a:spcPct val="150000"/>
              </a:lnSpc>
              <a:buFont typeface="Arial" panose="020B0604020202020204" pitchFamily="34" charset="0"/>
              <a:buChar char="•"/>
            </a:pPr>
            <a:r>
              <a:rPr lang="de-DE" sz="1600" dirty="0"/>
              <a:t>Black: </a:t>
            </a:r>
            <a:r>
              <a:rPr lang="de-DE" sz="1600" dirty="0">
                <a:hlinkClick r:id="rId8"/>
              </a:rPr>
              <a:t>https://github.com/psf/black</a:t>
            </a:r>
            <a:endParaRPr lang="de-DE" sz="1600" dirty="0"/>
          </a:p>
        </p:txBody>
      </p:sp>
    </p:spTree>
    <p:extLst>
      <p:ext uri="{BB962C8B-B14F-4D97-AF65-F5344CB8AC3E}">
        <p14:creationId xmlns:p14="http://schemas.microsoft.com/office/powerpoint/2010/main" val="615189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78AB-BB7B-4DAC-AE86-E403F2358D0D}"/>
              </a:ext>
            </a:extLst>
          </p:cNvPr>
          <p:cNvSpPr>
            <a:spLocks noGrp="1"/>
          </p:cNvSpPr>
          <p:nvPr>
            <p:ph type="title"/>
          </p:nvPr>
        </p:nvSpPr>
        <p:spPr/>
        <p:txBody>
          <a:bodyPr/>
          <a:lstStyle/>
          <a:p>
            <a:r>
              <a:rPr lang="en-US" dirty="0"/>
              <a:t>Implementation – Auto-Formatters</a:t>
            </a:r>
          </a:p>
        </p:txBody>
      </p:sp>
      <p:sp>
        <p:nvSpPr>
          <p:cNvPr id="3" name="TextBox 2">
            <a:extLst>
              <a:ext uri="{FF2B5EF4-FFF2-40B4-BE49-F238E27FC236}">
                <a16:creationId xmlns:a16="http://schemas.microsoft.com/office/drawing/2014/main" id="{B34B6755-9C03-F24F-9601-57BFB3C3AC34}"/>
              </a:ext>
            </a:extLst>
          </p:cNvPr>
          <p:cNvSpPr txBox="1"/>
          <p:nvPr/>
        </p:nvSpPr>
        <p:spPr>
          <a:xfrm>
            <a:off x="430239" y="1268760"/>
            <a:ext cx="960519" cy="338554"/>
          </a:xfrm>
          <a:prstGeom prst="rect">
            <a:avLst/>
          </a:prstGeom>
          <a:noFill/>
        </p:spPr>
        <p:txBody>
          <a:bodyPr wrap="none" rtlCol="0">
            <a:spAutoFit/>
          </a:bodyPr>
          <a:lstStyle/>
          <a:p>
            <a:r>
              <a:rPr lang="en-DE" sz="1600" b="1" dirty="0"/>
              <a:t>1. Black</a:t>
            </a:r>
          </a:p>
        </p:txBody>
      </p:sp>
      <p:pic>
        <p:nvPicPr>
          <p:cNvPr id="7" name="Picture 6" descr="Logo, company name&#10;&#10;Description automatically generated">
            <a:extLst>
              <a:ext uri="{FF2B5EF4-FFF2-40B4-BE49-F238E27FC236}">
                <a16:creationId xmlns:a16="http://schemas.microsoft.com/office/drawing/2014/main" id="{202098B4-4C12-0C40-AB39-D5B57A92F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125" y="953725"/>
            <a:ext cx="2925325" cy="1525758"/>
          </a:xfrm>
          <a:prstGeom prst="rect">
            <a:avLst/>
          </a:prstGeom>
        </p:spPr>
      </p:pic>
      <p:sp>
        <p:nvSpPr>
          <p:cNvPr id="8" name="TextBox 7">
            <a:extLst>
              <a:ext uri="{FF2B5EF4-FFF2-40B4-BE49-F238E27FC236}">
                <a16:creationId xmlns:a16="http://schemas.microsoft.com/office/drawing/2014/main" id="{D4CDEA85-CB82-FA4B-A00E-1CB1F02B5203}"/>
              </a:ext>
            </a:extLst>
          </p:cNvPr>
          <p:cNvSpPr txBox="1"/>
          <p:nvPr/>
        </p:nvSpPr>
        <p:spPr>
          <a:xfrm>
            <a:off x="415839" y="2045111"/>
            <a:ext cx="4966251" cy="3816429"/>
          </a:xfrm>
          <a:prstGeom prst="rect">
            <a:avLst/>
          </a:prstGeom>
          <a:noFill/>
        </p:spPr>
        <p:txBody>
          <a:bodyPr wrap="square" rtlCol="0">
            <a:spAutoFit/>
          </a:bodyPr>
          <a:lstStyle/>
          <a:p>
            <a:pPr marL="285750" indent="-285750">
              <a:buFont typeface="Arial" panose="020B0604020202020204" pitchFamily="34" charset="0"/>
              <a:buChar char="•"/>
            </a:pPr>
            <a:r>
              <a:rPr lang="en-DE" sz="1600" dirty="0"/>
              <a:t>One of the most popular auto-formatters for PEP 8 compliance</a:t>
            </a:r>
          </a:p>
          <a:p>
            <a:pPr marL="285750" indent="-285750">
              <a:buFont typeface="Arial" panose="020B0604020202020204" pitchFamily="34" charset="0"/>
              <a:buChar char="•"/>
            </a:pPr>
            <a:r>
              <a:rPr lang="en-DE" sz="1600" dirty="0"/>
              <a:t>Reformats entire files in place</a:t>
            </a:r>
          </a:p>
          <a:p>
            <a:pPr marL="285750" indent="-285750">
              <a:buFont typeface="Arial" panose="020B0604020202020204" pitchFamily="34" charset="0"/>
              <a:buChar char="•"/>
            </a:pPr>
            <a:endParaRPr lang="en-DE" sz="1600" dirty="0"/>
          </a:p>
          <a:p>
            <a:pPr marL="1657350" lvl="3" indent="-285750">
              <a:buFont typeface="Arial" panose="020B0604020202020204" pitchFamily="34" charset="0"/>
              <a:buChar char="•"/>
            </a:pPr>
            <a:r>
              <a:rPr lang="en-DE" sz="1600" dirty="0"/>
              <a:t>Fast</a:t>
            </a:r>
          </a:p>
          <a:p>
            <a:pPr marL="1657350" lvl="3" indent="-285750">
              <a:buFont typeface="Arial" panose="020B0604020202020204" pitchFamily="34" charset="0"/>
              <a:buChar char="•"/>
            </a:pPr>
            <a:r>
              <a:rPr lang="en-DE" sz="1600" dirty="0"/>
              <a:t>Transparent</a:t>
            </a:r>
          </a:p>
          <a:p>
            <a:pPr marL="1657350" lvl="3" indent="-285750">
              <a:buFont typeface="Arial" panose="020B0604020202020204" pitchFamily="34" charset="0"/>
              <a:buChar char="•"/>
            </a:pPr>
            <a:r>
              <a:rPr lang="en-DE" sz="1600" dirty="0"/>
              <a:t>Blocks of code can be selected to not be formatted</a:t>
            </a:r>
          </a:p>
          <a:p>
            <a:pPr marL="1657350" lvl="3" indent="-285750">
              <a:buFont typeface="Arial" panose="020B0604020202020204" pitchFamily="34" charset="0"/>
              <a:buChar char="•"/>
            </a:pPr>
            <a:r>
              <a:rPr lang="en-DE" sz="1600" dirty="0"/>
              <a:t>Can be integrated into numerous editors</a:t>
            </a:r>
          </a:p>
          <a:p>
            <a:pPr marL="1657350" lvl="3" indent="-285750">
              <a:buFont typeface="Arial" panose="020B0604020202020204" pitchFamily="34" charset="0"/>
              <a:buChar char="•"/>
            </a:pPr>
            <a:endParaRPr lang="en-DE" sz="1600" dirty="0"/>
          </a:p>
          <a:p>
            <a:pPr marL="1657350" lvl="3" indent="-285750">
              <a:buFont typeface="Arial" panose="020B0604020202020204" pitchFamily="34" charset="0"/>
              <a:buChar char="•"/>
            </a:pPr>
            <a:r>
              <a:rPr lang="en-DE" sz="1600" dirty="0"/>
              <a:t>Not configurable</a:t>
            </a:r>
          </a:p>
          <a:p>
            <a:pPr marL="1657350" lvl="3" indent="-285750">
              <a:buFont typeface="Arial" panose="020B0604020202020204" pitchFamily="34" charset="0"/>
              <a:buChar char="•"/>
            </a:pPr>
            <a:r>
              <a:rPr lang="en-DE" sz="1600" dirty="0"/>
              <a:t>Doesn’t take previous formatting into account</a:t>
            </a:r>
          </a:p>
          <a:p>
            <a:pPr marL="285750" indent="-285750">
              <a:buFont typeface="Arial" panose="020B0604020202020204" pitchFamily="34" charset="0"/>
              <a:buChar char="•"/>
            </a:pPr>
            <a:endParaRPr lang="en-DE" dirty="0"/>
          </a:p>
        </p:txBody>
      </p:sp>
      <p:pic>
        <p:nvPicPr>
          <p:cNvPr id="10" name="Graphic 9" descr="Badge Follow outline">
            <a:extLst>
              <a:ext uri="{FF2B5EF4-FFF2-40B4-BE49-F238E27FC236}">
                <a16:creationId xmlns:a16="http://schemas.microsoft.com/office/drawing/2014/main" id="{9A83AA94-AE3D-AE4C-A440-366079E13D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6575" y="3032466"/>
            <a:ext cx="793068" cy="793068"/>
          </a:xfrm>
          <a:prstGeom prst="rect">
            <a:avLst/>
          </a:prstGeom>
        </p:spPr>
      </p:pic>
      <p:pic>
        <p:nvPicPr>
          <p:cNvPr id="11" name="Graphic 10" descr="Badge Unfollow outline">
            <a:extLst>
              <a:ext uri="{FF2B5EF4-FFF2-40B4-BE49-F238E27FC236}">
                <a16:creationId xmlns:a16="http://schemas.microsoft.com/office/drawing/2014/main" id="{7152FCF7-B4C4-F64F-80A8-684ADC336CC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6575" y="4654961"/>
            <a:ext cx="793068" cy="793068"/>
          </a:xfrm>
          <a:prstGeom prst="rect">
            <a:avLst/>
          </a:prstGeom>
        </p:spPr>
      </p:pic>
      <p:sp>
        <p:nvSpPr>
          <p:cNvPr id="12" name="TextBox 11">
            <a:extLst>
              <a:ext uri="{FF2B5EF4-FFF2-40B4-BE49-F238E27FC236}">
                <a16:creationId xmlns:a16="http://schemas.microsoft.com/office/drawing/2014/main" id="{152ECBAE-9C60-4F49-AD32-EAC67671D248}"/>
              </a:ext>
            </a:extLst>
          </p:cNvPr>
          <p:cNvSpPr txBox="1"/>
          <p:nvPr/>
        </p:nvSpPr>
        <p:spPr>
          <a:xfrm>
            <a:off x="5893681" y="2233262"/>
            <a:ext cx="2941831" cy="246221"/>
          </a:xfrm>
          <a:prstGeom prst="rect">
            <a:avLst/>
          </a:prstGeom>
          <a:noFill/>
        </p:spPr>
        <p:txBody>
          <a:bodyPr wrap="none" rtlCol="0">
            <a:spAutoFit/>
          </a:bodyPr>
          <a:lstStyle/>
          <a:p>
            <a:r>
              <a:rPr lang="en-GB" sz="1000" dirty="0"/>
              <a:t>https://</a:t>
            </a:r>
            <a:r>
              <a:rPr lang="en-GB" sz="1000" dirty="0" err="1"/>
              <a:t>github.com</a:t>
            </a:r>
            <a:r>
              <a:rPr lang="en-GB" sz="1000" dirty="0"/>
              <a:t>/</a:t>
            </a:r>
            <a:r>
              <a:rPr lang="en-GB" sz="1000" dirty="0" err="1"/>
              <a:t>psf</a:t>
            </a:r>
            <a:r>
              <a:rPr lang="en-GB" sz="1000" dirty="0"/>
              <a:t>/</a:t>
            </a:r>
            <a:r>
              <a:rPr lang="en-GB" sz="1000" dirty="0" err="1"/>
              <a:t>black#the-black-code-style</a:t>
            </a:r>
            <a:endParaRPr lang="en-DE" sz="1000" dirty="0"/>
          </a:p>
        </p:txBody>
      </p:sp>
    </p:spTree>
    <p:extLst>
      <p:ext uri="{BB962C8B-B14F-4D97-AF65-F5344CB8AC3E}">
        <p14:creationId xmlns:p14="http://schemas.microsoft.com/office/powerpoint/2010/main" val="3484939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78AB-BB7B-4DAC-AE86-E403F2358D0D}"/>
              </a:ext>
            </a:extLst>
          </p:cNvPr>
          <p:cNvSpPr>
            <a:spLocks noGrp="1"/>
          </p:cNvSpPr>
          <p:nvPr>
            <p:ph type="title"/>
          </p:nvPr>
        </p:nvSpPr>
        <p:spPr/>
        <p:txBody>
          <a:bodyPr/>
          <a:lstStyle/>
          <a:p>
            <a:r>
              <a:rPr lang="en-US" dirty="0"/>
              <a:t>Implementation – Auto-Formatters</a:t>
            </a:r>
          </a:p>
        </p:txBody>
      </p:sp>
      <p:pic>
        <p:nvPicPr>
          <p:cNvPr id="5" name="Picture 4">
            <a:extLst>
              <a:ext uri="{FF2B5EF4-FFF2-40B4-BE49-F238E27FC236}">
                <a16:creationId xmlns:a16="http://schemas.microsoft.com/office/drawing/2014/main" id="{05D80880-02B2-574F-99A0-173EDB4A5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53" y="1185471"/>
            <a:ext cx="2044699" cy="2191800"/>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79B071B8-2AD5-4E4E-A37A-EBF83C647D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0947" y="1185471"/>
            <a:ext cx="2044700" cy="2191800"/>
          </a:xfrm>
          <a:prstGeom prst="rect">
            <a:avLst/>
          </a:prstGeom>
        </p:spPr>
      </p:pic>
      <p:pic>
        <p:nvPicPr>
          <p:cNvPr id="13" name="Picture 12" descr="Text&#10;&#10;Description automatically generated">
            <a:extLst>
              <a:ext uri="{FF2B5EF4-FFF2-40B4-BE49-F238E27FC236}">
                <a16:creationId xmlns:a16="http://schemas.microsoft.com/office/drawing/2014/main" id="{39049163-9117-EF44-9418-4F44362185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2525" y="4104075"/>
            <a:ext cx="6934200" cy="1066800"/>
          </a:xfrm>
          <a:prstGeom prst="rect">
            <a:avLst/>
          </a:prstGeom>
        </p:spPr>
      </p:pic>
      <p:cxnSp>
        <p:nvCxnSpPr>
          <p:cNvPr id="15" name="Straight Arrow Connector 14">
            <a:extLst>
              <a:ext uri="{FF2B5EF4-FFF2-40B4-BE49-F238E27FC236}">
                <a16:creationId xmlns:a16="http://schemas.microsoft.com/office/drawing/2014/main" id="{E92E707B-636D-E144-A970-11A4D5342B69}"/>
              </a:ext>
            </a:extLst>
          </p:cNvPr>
          <p:cNvCxnSpPr/>
          <p:nvPr/>
        </p:nvCxnSpPr>
        <p:spPr>
          <a:xfrm>
            <a:off x="1770702" y="3480730"/>
            <a:ext cx="0" cy="4883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317345C-618F-DD46-9059-FB3343712C60}"/>
              </a:ext>
            </a:extLst>
          </p:cNvPr>
          <p:cNvCxnSpPr>
            <a:cxnSpLocks/>
          </p:cNvCxnSpPr>
          <p:nvPr/>
        </p:nvCxnSpPr>
        <p:spPr>
          <a:xfrm flipV="1">
            <a:off x="7373297" y="3480730"/>
            <a:ext cx="0" cy="5409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9" name="Graphic 18" descr="Close with solid fill">
            <a:extLst>
              <a:ext uri="{FF2B5EF4-FFF2-40B4-BE49-F238E27FC236}">
                <a16:creationId xmlns:a16="http://schemas.microsoft.com/office/drawing/2014/main" id="{B2678E6A-70B7-9341-8721-BBD30FF4746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44938" y="3493145"/>
            <a:ext cx="495055" cy="495055"/>
          </a:xfrm>
          <a:prstGeom prst="rect">
            <a:avLst/>
          </a:prstGeom>
        </p:spPr>
      </p:pic>
      <p:pic>
        <p:nvPicPr>
          <p:cNvPr id="20" name="Graphic 19" descr="Tick with solid fill">
            <a:extLst>
              <a:ext uri="{FF2B5EF4-FFF2-40B4-BE49-F238E27FC236}">
                <a16:creationId xmlns:a16="http://schemas.microsoft.com/office/drawing/2014/main" id="{05F333FD-83F3-1A47-9CC3-B9709866C4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10890" y="3492185"/>
            <a:ext cx="505734" cy="505734"/>
          </a:xfrm>
          <a:prstGeom prst="rect">
            <a:avLst/>
          </a:prstGeom>
        </p:spPr>
      </p:pic>
    </p:spTree>
    <p:extLst>
      <p:ext uri="{BB962C8B-B14F-4D97-AF65-F5344CB8AC3E}">
        <p14:creationId xmlns:p14="http://schemas.microsoft.com/office/powerpoint/2010/main" val="1678435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78AB-BB7B-4DAC-AE86-E403F2358D0D}"/>
              </a:ext>
            </a:extLst>
          </p:cNvPr>
          <p:cNvSpPr>
            <a:spLocks noGrp="1"/>
          </p:cNvSpPr>
          <p:nvPr>
            <p:ph type="title"/>
          </p:nvPr>
        </p:nvSpPr>
        <p:spPr/>
        <p:txBody>
          <a:bodyPr/>
          <a:lstStyle/>
          <a:p>
            <a:r>
              <a:rPr lang="en-US" dirty="0"/>
              <a:t>Implementation – Auto-Formatters</a:t>
            </a:r>
          </a:p>
        </p:txBody>
      </p:sp>
      <p:sp>
        <p:nvSpPr>
          <p:cNvPr id="11" name="TextBox 10">
            <a:extLst>
              <a:ext uri="{FF2B5EF4-FFF2-40B4-BE49-F238E27FC236}">
                <a16:creationId xmlns:a16="http://schemas.microsoft.com/office/drawing/2014/main" id="{BD74826D-8F72-3D4E-8EE1-8C8CE166C550}"/>
              </a:ext>
            </a:extLst>
          </p:cNvPr>
          <p:cNvSpPr txBox="1"/>
          <p:nvPr/>
        </p:nvSpPr>
        <p:spPr>
          <a:xfrm>
            <a:off x="430239" y="1268760"/>
            <a:ext cx="1758815" cy="338554"/>
          </a:xfrm>
          <a:prstGeom prst="rect">
            <a:avLst/>
          </a:prstGeom>
          <a:noFill/>
        </p:spPr>
        <p:txBody>
          <a:bodyPr wrap="none" rtlCol="0">
            <a:spAutoFit/>
          </a:bodyPr>
          <a:lstStyle/>
          <a:p>
            <a:r>
              <a:rPr lang="en-DE" sz="1600" b="1" dirty="0"/>
              <a:t>1. Jupyter Black</a:t>
            </a:r>
          </a:p>
        </p:txBody>
      </p:sp>
      <p:sp>
        <p:nvSpPr>
          <p:cNvPr id="4" name="TextBox 3">
            <a:extLst>
              <a:ext uri="{FF2B5EF4-FFF2-40B4-BE49-F238E27FC236}">
                <a16:creationId xmlns:a16="http://schemas.microsoft.com/office/drawing/2014/main" id="{BD086D02-9DBC-A244-ADD0-67DD4C7DCC7A}"/>
              </a:ext>
            </a:extLst>
          </p:cNvPr>
          <p:cNvSpPr txBox="1"/>
          <p:nvPr/>
        </p:nvSpPr>
        <p:spPr>
          <a:xfrm>
            <a:off x="430239" y="1853825"/>
            <a:ext cx="5567550" cy="830997"/>
          </a:xfrm>
          <a:prstGeom prst="rect">
            <a:avLst/>
          </a:prstGeom>
          <a:noFill/>
        </p:spPr>
        <p:txBody>
          <a:bodyPr wrap="none" rtlCol="0">
            <a:spAutoFit/>
          </a:bodyPr>
          <a:lstStyle/>
          <a:p>
            <a:pPr marL="285750" indent="-285750">
              <a:buFont typeface="Arial" panose="020B0604020202020204" pitchFamily="34" charset="0"/>
              <a:buChar char="•"/>
            </a:pPr>
            <a:r>
              <a:rPr lang="en-DE" sz="1600" dirty="0"/>
              <a:t>Jupyter Notebook version of Black</a:t>
            </a:r>
          </a:p>
          <a:p>
            <a:pPr marL="285750" indent="-285750">
              <a:buFont typeface="Arial" panose="020B0604020202020204" pitchFamily="34" charset="0"/>
              <a:buChar char="•"/>
            </a:pPr>
            <a:r>
              <a:rPr lang="en-DE" sz="1600" dirty="0"/>
              <a:t>Jupyter Black reformats code in a notebooks cell.</a:t>
            </a:r>
          </a:p>
          <a:p>
            <a:pPr marL="742950" lvl="1" indent="-285750">
              <a:buFont typeface="Arial" panose="020B0604020202020204" pitchFamily="34" charset="0"/>
              <a:buChar char="•"/>
            </a:pPr>
            <a:r>
              <a:rPr lang="en-DE" sz="1600" dirty="0"/>
              <a:t>Therefore it is possible to just reformat certain cells</a:t>
            </a:r>
          </a:p>
        </p:txBody>
      </p:sp>
      <p:pic>
        <p:nvPicPr>
          <p:cNvPr id="7" name="Picture 6" descr="Graphical user interface, application&#10;&#10;Description automatically generated">
            <a:extLst>
              <a:ext uri="{FF2B5EF4-FFF2-40B4-BE49-F238E27FC236}">
                <a16:creationId xmlns:a16="http://schemas.microsoft.com/office/drawing/2014/main" id="{0672A59C-EFC6-584B-8D3A-597A87018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557" y="2933945"/>
            <a:ext cx="1943216" cy="2412268"/>
          </a:xfrm>
          <a:prstGeom prst="rect">
            <a:avLst/>
          </a:prstGeom>
        </p:spPr>
      </p:pic>
      <p:pic>
        <p:nvPicPr>
          <p:cNvPr id="10" name="Picture 9">
            <a:extLst>
              <a:ext uri="{FF2B5EF4-FFF2-40B4-BE49-F238E27FC236}">
                <a16:creationId xmlns:a16="http://schemas.microsoft.com/office/drawing/2014/main" id="{00859A6B-1EE7-8742-B94D-B58D9995C7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854" y="2931333"/>
            <a:ext cx="1800200" cy="2412268"/>
          </a:xfrm>
          <a:prstGeom prst="rect">
            <a:avLst/>
          </a:prstGeom>
        </p:spPr>
      </p:pic>
      <p:pic>
        <p:nvPicPr>
          <p:cNvPr id="14" name="Picture 13" descr="Graphical user interface, application, Word&#10;&#10;Description automatically generated">
            <a:extLst>
              <a:ext uri="{FF2B5EF4-FFF2-40B4-BE49-F238E27FC236}">
                <a16:creationId xmlns:a16="http://schemas.microsoft.com/office/drawing/2014/main" id="{AAFF7320-2585-3D4A-BDFE-614402DD5A8E}"/>
              </a:ext>
            </a:extLst>
          </p:cNvPr>
          <p:cNvPicPr>
            <a:picLocks noChangeAspect="1"/>
          </p:cNvPicPr>
          <p:nvPr/>
        </p:nvPicPr>
        <p:blipFill rotWithShape="1">
          <a:blip r:embed="rId5">
            <a:extLst>
              <a:ext uri="{28A0092B-C50C-407E-A947-70E740481C1C}">
                <a14:useLocalDpi xmlns:a14="http://schemas.microsoft.com/office/drawing/2010/main" val="0"/>
              </a:ext>
            </a:extLst>
          </a:blip>
          <a:srcRect l="72863" t="1" b="-8873"/>
          <a:stretch/>
        </p:blipFill>
        <p:spPr>
          <a:xfrm>
            <a:off x="3418697" y="3550727"/>
            <a:ext cx="1943216" cy="1173480"/>
          </a:xfrm>
          <a:prstGeom prst="rect">
            <a:avLst/>
          </a:prstGeom>
        </p:spPr>
      </p:pic>
      <p:cxnSp>
        <p:nvCxnSpPr>
          <p:cNvPr id="18" name="Straight Arrow Connector 17">
            <a:extLst>
              <a:ext uri="{FF2B5EF4-FFF2-40B4-BE49-F238E27FC236}">
                <a16:creationId xmlns:a16="http://schemas.microsoft.com/office/drawing/2014/main" id="{385A57B8-A2EC-9244-81A5-5E706FFF7747}"/>
              </a:ext>
            </a:extLst>
          </p:cNvPr>
          <p:cNvCxnSpPr>
            <a:stCxn id="10" idx="3"/>
            <a:endCxn id="14" idx="1"/>
          </p:cNvCxnSpPr>
          <p:nvPr/>
        </p:nvCxnSpPr>
        <p:spPr>
          <a:xfrm>
            <a:off x="2189054" y="4137467"/>
            <a:ext cx="122964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DD30D3-77BD-2A4E-8D1F-73616FA4759D}"/>
              </a:ext>
            </a:extLst>
          </p:cNvPr>
          <p:cNvCxnSpPr/>
          <p:nvPr/>
        </p:nvCxnSpPr>
        <p:spPr>
          <a:xfrm>
            <a:off x="5361914" y="4152217"/>
            <a:ext cx="122964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rame 21">
            <a:extLst>
              <a:ext uri="{FF2B5EF4-FFF2-40B4-BE49-F238E27FC236}">
                <a16:creationId xmlns:a16="http://schemas.microsoft.com/office/drawing/2014/main" id="{3410BE96-0B33-834D-9C58-7F32408E0B45}"/>
              </a:ext>
            </a:extLst>
          </p:cNvPr>
          <p:cNvSpPr/>
          <p:nvPr/>
        </p:nvSpPr>
        <p:spPr>
          <a:xfrm>
            <a:off x="3986935" y="3924055"/>
            <a:ext cx="1170130" cy="540060"/>
          </a:xfrm>
          <a:prstGeom prst="frame">
            <a:avLst>
              <a:gd name="adj1" fmla="val 5903"/>
            </a:avLst>
          </a:prstGeom>
          <a:solidFill>
            <a:srgbClr val="FFFF00"/>
          </a:solidFill>
          <a:ln w="19050">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DE" dirty="0">
              <a:solidFill>
                <a:schemeClr val="tx1"/>
              </a:solidFill>
            </a:endParaRPr>
          </a:p>
        </p:txBody>
      </p:sp>
      <p:pic>
        <p:nvPicPr>
          <p:cNvPr id="23" name="Graphic 22" descr="Close with solid fill">
            <a:extLst>
              <a:ext uri="{FF2B5EF4-FFF2-40B4-BE49-F238E27FC236}">
                <a16:creationId xmlns:a16="http://schemas.microsoft.com/office/drawing/2014/main" id="{B7646825-12E2-3347-84EC-04B0C113DE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09764" y="3642412"/>
            <a:ext cx="495055" cy="495055"/>
          </a:xfrm>
          <a:prstGeom prst="rect">
            <a:avLst/>
          </a:prstGeom>
        </p:spPr>
      </p:pic>
      <p:pic>
        <p:nvPicPr>
          <p:cNvPr id="24" name="Graphic 23" descr="Tick with solid fill">
            <a:extLst>
              <a:ext uri="{FF2B5EF4-FFF2-40B4-BE49-F238E27FC236}">
                <a16:creationId xmlns:a16="http://schemas.microsoft.com/office/drawing/2014/main" id="{FEE87DA7-1023-9641-8C55-509B8D8A679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75791" y="3671188"/>
            <a:ext cx="505734" cy="505734"/>
          </a:xfrm>
          <a:prstGeom prst="rect">
            <a:avLst/>
          </a:prstGeom>
        </p:spPr>
      </p:pic>
    </p:spTree>
    <p:extLst>
      <p:ext uri="{BB962C8B-B14F-4D97-AF65-F5344CB8AC3E}">
        <p14:creationId xmlns:p14="http://schemas.microsoft.com/office/powerpoint/2010/main" val="1161037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78AB-BB7B-4DAC-AE86-E403F2358D0D}"/>
              </a:ext>
            </a:extLst>
          </p:cNvPr>
          <p:cNvSpPr>
            <a:spLocks noGrp="1"/>
          </p:cNvSpPr>
          <p:nvPr>
            <p:ph type="title"/>
          </p:nvPr>
        </p:nvSpPr>
        <p:spPr/>
        <p:txBody>
          <a:bodyPr/>
          <a:lstStyle/>
          <a:p>
            <a:r>
              <a:rPr lang="en-US" dirty="0"/>
              <a:t>Implementation – Auto-Formatters</a:t>
            </a:r>
          </a:p>
        </p:txBody>
      </p:sp>
      <p:sp>
        <p:nvSpPr>
          <p:cNvPr id="5" name="TextBox 4">
            <a:extLst>
              <a:ext uri="{FF2B5EF4-FFF2-40B4-BE49-F238E27FC236}">
                <a16:creationId xmlns:a16="http://schemas.microsoft.com/office/drawing/2014/main" id="{902EF4B7-1249-6741-94EC-7DFF184F78F0}"/>
              </a:ext>
            </a:extLst>
          </p:cNvPr>
          <p:cNvSpPr txBox="1"/>
          <p:nvPr/>
        </p:nvSpPr>
        <p:spPr>
          <a:xfrm>
            <a:off x="430239" y="1268760"/>
            <a:ext cx="2031325" cy="338554"/>
          </a:xfrm>
          <a:prstGeom prst="rect">
            <a:avLst/>
          </a:prstGeom>
          <a:noFill/>
        </p:spPr>
        <p:txBody>
          <a:bodyPr wrap="none" rtlCol="0">
            <a:spAutoFit/>
          </a:bodyPr>
          <a:lstStyle/>
          <a:p>
            <a:r>
              <a:rPr lang="en-DE" sz="1600" u="sng" dirty="0"/>
              <a:t>Implementing Black:</a:t>
            </a:r>
            <a:endParaRPr lang="en-DE" sz="1600" dirty="0"/>
          </a:p>
        </p:txBody>
      </p:sp>
      <p:sp>
        <p:nvSpPr>
          <p:cNvPr id="7" name="TextBox 6">
            <a:extLst>
              <a:ext uri="{FF2B5EF4-FFF2-40B4-BE49-F238E27FC236}">
                <a16:creationId xmlns:a16="http://schemas.microsoft.com/office/drawing/2014/main" id="{3EDAB507-9963-7447-9890-C5FC489CE506}"/>
              </a:ext>
            </a:extLst>
          </p:cNvPr>
          <p:cNvSpPr txBox="1"/>
          <p:nvPr/>
        </p:nvSpPr>
        <p:spPr>
          <a:xfrm>
            <a:off x="483804" y="1888459"/>
            <a:ext cx="3846502" cy="738664"/>
          </a:xfrm>
          <a:prstGeom prst="rect">
            <a:avLst/>
          </a:prstGeom>
          <a:noFill/>
        </p:spPr>
        <p:txBody>
          <a:bodyPr wrap="none" rtlCol="0">
            <a:spAutoFit/>
          </a:bodyPr>
          <a:lstStyle/>
          <a:p>
            <a:r>
              <a:rPr lang="en-DE" sz="1400" dirty="0"/>
              <a:t>Step 1: 	pip install black</a:t>
            </a:r>
          </a:p>
          <a:p>
            <a:endParaRPr lang="en-DE" sz="1400" dirty="0"/>
          </a:p>
          <a:p>
            <a:r>
              <a:rPr lang="en-DE" sz="1400" dirty="0"/>
              <a:t>Step 2: 	black module1.py, (module2.py,…)</a:t>
            </a:r>
          </a:p>
        </p:txBody>
      </p:sp>
      <p:sp>
        <p:nvSpPr>
          <p:cNvPr id="6" name="TextBox 5">
            <a:extLst>
              <a:ext uri="{FF2B5EF4-FFF2-40B4-BE49-F238E27FC236}">
                <a16:creationId xmlns:a16="http://schemas.microsoft.com/office/drawing/2014/main" id="{A3D9EDE9-6BD3-3A40-B465-85B107BBC9CD}"/>
              </a:ext>
            </a:extLst>
          </p:cNvPr>
          <p:cNvSpPr txBox="1"/>
          <p:nvPr/>
        </p:nvSpPr>
        <p:spPr>
          <a:xfrm>
            <a:off x="430239" y="3090446"/>
            <a:ext cx="2762295" cy="338554"/>
          </a:xfrm>
          <a:prstGeom prst="rect">
            <a:avLst/>
          </a:prstGeom>
          <a:noFill/>
        </p:spPr>
        <p:txBody>
          <a:bodyPr wrap="none" rtlCol="0">
            <a:spAutoFit/>
          </a:bodyPr>
          <a:lstStyle/>
          <a:p>
            <a:r>
              <a:rPr lang="en-DE" sz="1600" u="sng" dirty="0"/>
              <a:t>Implementing Jupyter Black:</a:t>
            </a:r>
          </a:p>
        </p:txBody>
      </p:sp>
      <p:sp>
        <p:nvSpPr>
          <p:cNvPr id="8" name="TextBox 7">
            <a:extLst>
              <a:ext uri="{FF2B5EF4-FFF2-40B4-BE49-F238E27FC236}">
                <a16:creationId xmlns:a16="http://schemas.microsoft.com/office/drawing/2014/main" id="{01F147FA-E4F4-8A4F-9E4B-11847725F832}"/>
              </a:ext>
            </a:extLst>
          </p:cNvPr>
          <p:cNvSpPr txBox="1"/>
          <p:nvPr/>
        </p:nvSpPr>
        <p:spPr>
          <a:xfrm>
            <a:off x="483804" y="3892323"/>
            <a:ext cx="8229882" cy="1661993"/>
          </a:xfrm>
          <a:prstGeom prst="rect">
            <a:avLst/>
          </a:prstGeom>
          <a:noFill/>
        </p:spPr>
        <p:txBody>
          <a:bodyPr wrap="none" rtlCol="0">
            <a:spAutoFit/>
          </a:bodyPr>
          <a:lstStyle/>
          <a:p>
            <a:r>
              <a:rPr lang="en-DE" sz="1400" dirty="0"/>
              <a:t>Step 1: 	</a:t>
            </a:r>
            <a:r>
              <a:rPr lang="en-GB" sz="1400" dirty="0"/>
              <a:t>pip install </a:t>
            </a:r>
            <a:r>
              <a:rPr lang="en-GB" sz="1400" dirty="0" err="1"/>
              <a:t>jupyter_contrib_nbextensions</a:t>
            </a:r>
            <a:endParaRPr lang="en-GB" sz="1400" dirty="0"/>
          </a:p>
          <a:p>
            <a:endParaRPr lang="en-DE" sz="1400" dirty="0"/>
          </a:p>
          <a:p>
            <a:r>
              <a:rPr lang="en-DE" sz="1400" dirty="0"/>
              <a:t>Step 2: 	</a:t>
            </a:r>
            <a:r>
              <a:rPr lang="en-GB" sz="1400" dirty="0" err="1"/>
              <a:t>jupyter</a:t>
            </a:r>
            <a:r>
              <a:rPr lang="en-GB" sz="1400" dirty="0"/>
              <a:t> </a:t>
            </a:r>
            <a:r>
              <a:rPr lang="en-GB" sz="1400" dirty="0" err="1"/>
              <a:t>nbextension</a:t>
            </a:r>
            <a:r>
              <a:rPr lang="en-GB" sz="1400" dirty="0"/>
              <a:t> install </a:t>
            </a:r>
            <a:r>
              <a:rPr lang="en-GB" sz="1400" u="sng" dirty="0">
                <a:hlinkClick r:id="rId3"/>
              </a:rPr>
              <a:t>https://github.com/drillan/jupyter-black/archive/master.zip</a:t>
            </a:r>
            <a:r>
              <a:rPr lang="en-GB" sz="1400" dirty="0"/>
              <a:t> --user</a:t>
            </a:r>
          </a:p>
          <a:p>
            <a:endParaRPr lang="en-GB" sz="1400" dirty="0"/>
          </a:p>
          <a:p>
            <a:r>
              <a:rPr lang="en-GB" sz="1400" dirty="0"/>
              <a:t>Step 3: 	 </a:t>
            </a:r>
            <a:r>
              <a:rPr lang="en-GB" sz="1400" dirty="0" err="1"/>
              <a:t>jupyter</a:t>
            </a:r>
            <a:r>
              <a:rPr lang="en-GB" sz="1400" dirty="0"/>
              <a:t> </a:t>
            </a:r>
            <a:r>
              <a:rPr lang="en-GB" sz="1400" dirty="0" err="1"/>
              <a:t>nbextension</a:t>
            </a:r>
            <a:r>
              <a:rPr lang="en-GB" sz="1400" dirty="0"/>
              <a:t> enable </a:t>
            </a:r>
            <a:r>
              <a:rPr lang="en-GB" sz="1400" dirty="0" err="1"/>
              <a:t>jupyter</a:t>
            </a:r>
            <a:r>
              <a:rPr lang="en-GB" sz="1400" dirty="0"/>
              <a:t>-black-master/</a:t>
            </a:r>
            <a:r>
              <a:rPr lang="en-GB" sz="1400" dirty="0" err="1"/>
              <a:t>jupyter</a:t>
            </a:r>
            <a:r>
              <a:rPr lang="en-GB" sz="1400" dirty="0"/>
              <a:t>-black</a:t>
            </a:r>
          </a:p>
          <a:p>
            <a:endParaRPr lang="en-GB" sz="1400" dirty="0"/>
          </a:p>
          <a:p>
            <a:r>
              <a:rPr lang="en-GB" sz="1400" dirty="0"/>
              <a:t>Step 4: 	 Open notebook and click on 'Black' button on desired cell to apply</a:t>
            </a:r>
            <a:endParaRPr lang="en-DE" sz="1400" dirty="0"/>
          </a:p>
        </p:txBody>
      </p:sp>
    </p:spTree>
    <p:extLst>
      <p:ext uri="{BB962C8B-B14F-4D97-AF65-F5344CB8AC3E}">
        <p14:creationId xmlns:p14="http://schemas.microsoft.com/office/powerpoint/2010/main" val="19574724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FE796F-8E57-444C-A8F2-E1045E52791E}"/>
              </a:ext>
            </a:extLst>
          </p:cNvPr>
          <p:cNvSpPr>
            <a:spLocks noGrp="1"/>
          </p:cNvSpPr>
          <p:nvPr>
            <p:ph type="body" sz="quarter" idx="11"/>
          </p:nvPr>
        </p:nvSpPr>
        <p:spPr/>
        <p:txBody>
          <a:bodyPr/>
          <a:lstStyle/>
          <a:p>
            <a:r>
              <a:rPr lang="en-GB" u="sng" dirty="0">
                <a:hlinkClick r:id="rId2"/>
              </a:rPr>
              <a:t>https://en.wikipedia.org/wiki/Zen_of_Python</a:t>
            </a:r>
            <a:endParaRPr lang="en-US" dirty="0"/>
          </a:p>
        </p:txBody>
      </p:sp>
      <p:sp>
        <p:nvSpPr>
          <p:cNvPr id="4" name="Text Placeholder 3">
            <a:extLst>
              <a:ext uri="{FF2B5EF4-FFF2-40B4-BE49-F238E27FC236}">
                <a16:creationId xmlns:a16="http://schemas.microsoft.com/office/drawing/2014/main" id="{CA8AC42D-19A2-41C5-BFBA-79D90D4F4C13}"/>
              </a:ext>
            </a:extLst>
          </p:cNvPr>
          <p:cNvSpPr>
            <a:spLocks noGrp="1"/>
          </p:cNvSpPr>
          <p:nvPr>
            <p:ph type="body" sz="quarter" idx="12"/>
          </p:nvPr>
        </p:nvSpPr>
        <p:spPr/>
        <p:txBody>
          <a:bodyPr/>
          <a:lstStyle/>
          <a:p>
            <a:r>
              <a:rPr lang="en-GB" u="sng" dirty="0">
                <a:hlinkClick r:id="rId3"/>
              </a:rPr>
              <a:t>https://www.codeflow.site/de/article/python-pep8</a:t>
            </a:r>
            <a:endParaRPr lang="en-US" dirty="0"/>
          </a:p>
        </p:txBody>
      </p:sp>
      <p:sp>
        <p:nvSpPr>
          <p:cNvPr id="5" name="Text Placeholder 4">
            <a:extLst>
              <a:ext uri="{FF2B5EF4-FFF2-40B4-BE49-F238E27FC236}">
                <a16:creationId xmlns:a16="http://schemas.microsoft.com/office/drawing/2014/main" id="{4095E74A-29C0-41D3-BB38-8C0DB6CDDE89}"/>
              </a:ext>
            </a:extLst>
          </p:cNvPr>
          <p:cNvSpPr>
            <a:spLocks noGrp="1"/>
          </p:cNvSpPr>
          <p:nvPr>
            <p:ph type="body" sz="quarter" idx="13"/>
          </p:nvPr>
        </p:nvSpPr>
        <p:spPr/>
        <p:txBody>
          <a:bodyPr/>
          <a:lstStyle/>
          <a:p>
            <a:r>
              <a:rPr lang="en-GB" u="sng" dirty="0">
                <a:hlinkClick r:id="rId4"/>
              </a:rPr>
              <a:t>https://realpython.com/python-pep8/</a:t>
            </a:r>
            <a:endParaRPr lang="en-US" dirty="0"/>
          </a:p>
        </p:txBody>
      </p:sp>
      <p:sp>
        <p:nvSpPr>
          <p:cNvPr id="7" name="Text Placeholder 6">
            <a:extLst>
              <a:ext uri="{FF2B5EF4-FFF2-40B4-BE49-F238E27FC236}">
                <a16:creationId xmlns:a16="http://schemas.microsoft.com/office/drawing/2014/main" id="{39A46E5A-F3A5-4202-8793-8954ACA16462}"/>
              </a:ext>
            </a:extLst>
          </p:cNvPr>
          <p:cNvSpPr>
            <a:spLocks noGrp="1"/>
          </p:cNvSpPr>
          <p:nvPr>
            <p:ph type="body" sz="quarter" idx="15"/>
          </p:nvPr>
        </p:nvSpPr>
        <p:spPr>
          <a:xfrm>
            <a:off x="429652" y="3337038"/>
            <a:ext cx="8375650" cy="405237"/>
          </a:xfrm>
        </p:spPr>
        <p:txBody>
          <a:bodyPr/>
          <a:lstStyle/>
          <a:p>
            <a:pPr marL="0" indent="0">
              <a:buNone/>
            </a:pPr>
            <a:r>
              <a:rPr lang="en-GB" u="sng" dirty="0">
                <a:hlinkClick r:id="rId5"/>
              </a:rPr>
              <a:t>https://sourcelevel.io/blog/what-is-a-linter-and-why-your-team-should-use-it</a:t>
            </a:r>
            <a:endParaRPr lang="en-US" dirty="0"/>
          </a:p>
        </p:txBody>
      </p:sp>
      <p:sp>
        <p:nvSpPr>
          <p:cNvPr id="8" name="Text Placeholder 7">
            <a:extLst>
              <a:ext uri="{FF2B5EF4-FFF2-40B4-BE49-F238E27FC236}">
                <a16:creationId xmlns:a16="http://schemas.microsoft.com/office/drawing/2014/main" id="{B5A0BC76-CBB6-4CFC-8771-D8C34042E003}"/>
              </a:ext>
            </a:extLst>
          </p:cNvPr>
          <p:cNvSpPr>
            <a:spLocks noGrp="1"/>
          </p:cNvSpPr>
          <p:nvPr>
            <p:ph type="body" sz="quarter" idx="16"/>
          </p:nvPr>
        </p:nvSpPr>
        <p:spPr>
          <a:xfrm>
            <a:off x="423767" y="3916113"/>
            <a:ext cx="8375650" cy="405237"/>
          </a:xfrm>
        </p:spPr>
        <p:txBody>
          <a:bodyPr/>
          <a:lstStyle/>
          <a:p>
            <a:pPr marL="0" indent="0">
              <a:buNone/>
            </a:pPr>
            <a:r>
              <a:rPr lang="en-GB" u="sng" dirty="0">
                <a:hlinkClick r:id="rId6"/>
              </a:rPr>
              <a:t>https://pypi.org/project/pycodestyle/</a:t>
            </a:r>
            <a:endParaRPr lang="en-US" dirty="0"/>
          </a:p>
        </p:txBody>
      </p:sp>
      <p:sp>
        <p:nvSpPr>
          <p:cNvPr id="9" name="Text Placeholder 8">
            <a:extLst>
              <a:ext uri="{FF2B5EF4-FFF2-40B4-BE49-F238E27FC236}">
                <a16:creationId xmlns:a16="http://schemas.microsoft.com/office/drawing/2014/main" id="{5380063E-A76A-4DFB-BB8E-C8F33698104C}"/>
              </a:ext>
            </a:extLst>
          </p:cNvPr>
          <p:cNvSpPr>
            <a:spLocks noGrp="1"/>
          </p:cNvSpPr>
          <p:nvPr>
            <p:ph type="body" sz="quarter" idx="17"/>
          </p:nvPr>
        </p:nvSpPr>
        <p:spPr>
          <a:xfrm>
            <a:off x="429151" y="4527213"/>
            <a:ext cx="8375650" cy="405237"/>
          </a:xfrm>
        </p:spPr>
        <p:txBody>
          <a:bodyPr/>
          <a:lstStyle/>
          <a:p>
            <a:pPr marL="0" indent="0">
              <a:buNone/>
            </a:pPr>
            <a:r>
              <a:rPr lang="en-GB" u="sng" dirty="0">
                <a:hlinkClick r:id="rId7"/>
              </a:rPr>
              <a:t>http://pylint.pycqa.org/en/latest/intro.html</a:t>
            </a:r>
            <a:endParaRPr lang="en-US" dirty="0"/>
          </a:p>
        </p:txBody>
      </p:sp>
      <p:sp>
        <p:nvSpPr>
          <p:cNvPr id="10" name="Text Placeholder 9">
            <a:extLst>
              <a:ext uri="{FF2B5EF4-FFF2-40B4-BE49-F238E27FC236}">
                <a16:creationId xmlns:a16="http://schemas.microsoft.com/office/drawing/2014/main" id="{210F58B7-FC62-4786-8BE8-221D4A913E3A}"/>
              </a:ext>
            </a:extLst>
          </p:cNvPr>
          <p:cNvSpPr>
            <a:spLocks noGrp="1"/>
          </p:cNvSpPr>
          <p:nvPr>
            <p:ph type="body" sz="quarter" idx="18"/>
          </p:nvPr>
        </p:nvSpPr>
        <p:spPr/>
        <p:txBody>
          <a:bodyPr/>
          <a:lstStyle/>
          <a:p>
            <a:r>
              <a:rPr lang="en-GB" u="sng" dirty="0">
                <a:hlinkClick r:id="rId8"/>
              </a:rPr>
              <a:t>https://pep8.org</a:t>
            </a:r>
            <a:endParaRPr lang="en-US" dirty="0"/>
          </a:p>
        </p:txBody>
      </p:sp>
      <p:sp>
        <p:nvSpPr>
          <p:cNvPr id="11" name="Title 1">
            <a:extLst>
              <a:ext uri="{FF2B5EF4-FFF2-40B4-BE49-F238E27FC236}">
                <a16:creationId xmlns:a16="http://schemas.microsoft.com/office/drawing/2014/main" id="{73C1934A-8A2F-4025-8CF2-FE1FCFD65BE0}"/>
              </a:ext>
            </a:extLst>
          </p:cNvPr>
          <p:cNvSpPr>
            <a:spLocks noGrp="1"/>
          </p:cNvSpPr>
          <p:nvPr>
            <p:ph type="title"/>
          </p:nvPr>
        </p:nvSpPr>
        <p:spPr>
          <a:xfrm>
            <a:off x="431800" y="111125"/>
            <a:ext cx="8375650" cy="708025"/>
          </a:xfrm>
        </p:spPr>
        <p:txBody>
          <a:bodyPr/>
          <a:lstStyle/>
          <a:p>
            <a:r>
              <a:rPr lang="en-US" dirty="0"/>
              <a:t>References</a:t>
            </a:r>
          </a:p>
        </p:txBody>
      </p:sp>
      <p:sp>
        <p:nvSpPr>
          <p:cNvPr id="12" name="Text Placeholder 8">
            <a:extLst>
              <a:ext uri="{FF2B5EF4-FFF2-40B4-BE49-F238E27FC236}">
                <a16:creationId xmlns:a16="http://schemas.microsoft.com/office/drawing/2014/main" id="{93625EDF-6539-A442-9E51-93F4E00A29D5}"/>
              </a:ext>
            </a:extLst>
          </p:cNvPr>
          <p:cNvSpPr txBox="1">
            <a:spLocks/>
          </p:cNvSpPr>
          <p:nvPr/>
        </p:nvSpPr>
        <p:spPr bwMode="auto">
          <a:xfrm>
            <a:off x="423767" y="5090913"/>
            <a:ext cx="8375650" cy="405237"/>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285750" indent="-285750" algn="l" rtl="0" fontAlgn="base">
              <a:spcBef>
                <a:spcPct val="20000"/>
              </a:spcBef>
              <a:spcAft>
                <a:spcPct val="0"/>
              </a:spcAft>
              <a:buFont typeface="Arial" panose="020B0604020202020204" pitchFamily="34" charset="0"/>
              <a:buChar char="•"/>
              <a:defRPr lang="en-US" sz="1600" dirty="0">
                <a:solidFill>
                  <a:schemeClr val="tx1"/>
                </a:solidFill>
                <a:latin typeface="Times New Roman" panose="02020603050405020304" pitchFamily="18" charset="0"/>
                <a:ea typeface="+mn-ea"/>
                <a:cs typeface="Times New Roman" panose="02020603050405020304" pitchFamily="18" charset="0"/>
              </a:defRPr>
            </a:lvl1pPr>
            <a:lvl2pPr marL="1587" indent="0" algn="l" rtl="0" fontAlgn="base">
              <a:spcBef>
                <a:spcPct val="20000"/>
              </a:spcBef>
              <a:spcAft>
                <a:spcPct val="0"/>
              </a:spcAft>
              <a:buClr>
                <a:schemeClr val="tx1"/>
              </a:buClr>
              <a:buFont typeface="Wingdings" pitchFamily="2" charset="2"/>
              <a:buNone/>
              <a:defRPr sz="1600">
                <a:solidFill>
                  <a:schemeClr val="tx1"/>
                </a:solidFill>
                <a:latin typeface="+mn-lt"/>
              </a:defRPr>
            </a:lvl2pPr>
            <a:lvl3pPr marL="361950" indent="-169863" algn="l" rtl="0" fontAlgn="base">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fontAlgn="base">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fontAlgn="base">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fontAlgn="base">
              <a:spcBef>
                <a:spcPct val="20000"/>
              </a:spcBef>
              <a:spcAft>
                <a:spcPct val="0"/>
              </a:spcAft>
              <a:buFont typeface="Wingdings" pitchFamily="2" charset="2"/>
              <a:buChar char="§"/>
              <a:defRPr sz="1600">
                <a:solidFill>
                  <a:schemeClr val="tx1"/>
                </a:solidFill>
                <a:latin typeface="+mn-lt"/>
              </a:defRPr>
            </a:lvl6pPr>
            <a:lvl7pPr marL="1657350" indent="-198438" algn="l" rtl="0" fontAlgn="base">
              <a:spcBef>
                <a:spcPct val="20000"/>
              </a:spcBef>
              <a:spcAft>
                <a:spcPct val="0"/>
              </a:spcAft>
              <a:buFont typeface="Wingdings" pitchFamily="2" charset="2"/>
              <a:buChar char="§"/>
              <a:defRPr sz="1600">
                <a:solidFill>
                  <a:schemeClr val="tx1"/>
                </a:solidFill>
                <a:latin typeface="+mn-lt"/>
              </a:defRPr>
            </a:lvl7pPr>
            <a:lvl8pPr marL="2114550" indent="-198438" algn="l" rtl="0" fontAlgn="base">
              <a:spcBef>
                <a:spcPct val="20000"/>
              </a:spcBef>
              <a:spcAft>
                <a:spcPct val="0"/>
              </a:spcAft>
              <a:buFont typeface="Wingdings" pitchFamily="2" charset="2"/>
              <a:buChar char="§"/>
              <a:defRPr sz="1600">
                <a:solidFill>
                  <a:schemeClr val="tx1"/>
                </a:solidFill>
                <a:latin typeface="+mn-lt"/>
              </a:defRPr>
            </a:lvl8pPr>
            <a:lvl9pPr marL="2571750" indent="-198438" algn="l" rtl="0" fontAlgn="base">
              <a:spcBef>
                <a:spcPct val="20000"/>
              </a:spcBef>
              <a:spcAft>
                <a:spcPct val="0"/>
              </a:spcAft>
              <a:buFont typeface="Wingdings" pitchFamily="2" charset="2"/>
              <a:buChar char="§"/>
              <a:defRPr sz="1600">
                <a:solidFill>
                  <a:schemeClr val="tx1"/>
                </a:solidFill>
                <a:latin typeface="+mn-lt"/>
              </a:defRPr>
            </a:lvl9pPr>
          </a:lstStyle>
          <a:p>
            <a:pPr marL="0" indent="0">
              <a:buNone/>
            </a:pPr>
            <a:r>
              <a:rPr lang="en-GB" u="sng" dirty="0">
                <a:hlinkClick r:id="rId9"/>
              </a:rPr>
              <a:t>https://www.freecodecamp.org/news/auto-format-your-python-code-with-black/</a:t>
            </a:r>
            <a:endParaRPr lang="en-GB" kern="0" dirty="0"/>
          </a:p>
        </p:txBody>
      </p:sp>
    </p:spTree>
    <p:extLst>
      <p:ext uri="{BB962C8B-B14F-4D97-AF65-F5344CB8AC3E}">
        <p14:creationId xmlns:p14="http://schemas.microsoft.com/office/powerpoint/2010/main" val="3020665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A8D1B-54A7-9B46-A0FE-4ABF8B9CBBDD}"/>
              </a:ext>
            </a:extLst>
          </p:cNvPr>
          <p:cNvSpPr>
            <a:spLocks noGrp="1"/>
          </p:cNvSpPr>
          <p:nvPr>
            <p:ph type="title"/>
          </p:nvPr>
        </p:nvSpPr>
        <p:spPr/>
        <p:txBody>
          <a:bodyPr/>
          <a:lstStyle/>
          <a:p>
            <a:r>
              <a:rPr lang="en-DE" dirty="0"/>
              <a:t>What is PEP 8?</a:t>
            </a:r>
          </a:p>
        </p:txBody>
      </p:sp>
      <p:pic>
        <p:nvPicPr>
          <p:cNvPr id="4" name="Picture 3" descr="Text&#10;&#10;Description automatically generated">
            <a:extLst>
              <a:ext uri="{FF2B5EF4-FFF2-40B4-BE49-F238E27FC236}">
                <a16:creationId xmlns:a16="http://schemas.microsoft.com/office/drawing/2014/main" id="{61DF2B4C-27F9-0042-BA25-29F0023A6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657" y="1898830"/>
            <a:ext cx="8415936" cy="3060340"/>
          </a:xfrm>
          <a:prstGeom prst="rect">
            <a:avLst/>
          </a:prstGeom>
        </p:spPr>
      </p:pic>
      <p:sp>
        <p:nvSpPr>
          <p:cNvPr id="5" name="TextBox 4">
            <a:extLst>
              <a:ext uri="{FF2B5EF4-FFF2-40B4-BE49-F238E27FC236}">
                <a16:creationId xmlns:a16="http://schemas.microsoft.com/office/drawing/2014/main" id="{75409595-53EF-3741-9039-4692B421BAB7}"/>
              </a:ext>
            </a:extLst>
          </p:cNvPr>
          <p:cNvSpPr txBox="1"/>
          <p:nvPr/>
        </p:nvSpPr>
        <p:spPr>
          <a:xfrm>
            <a:off x="4907930" y="4959170"/>
            <a:ext cx="3919663" cy="253916"/>
          </a:xfrm>
          <a:prstGeom prst="rect">
            <a:avLst/>
          </a:prstGeom>
          <a:noFill/>
        </p:spPr>
        <p:txBody>
          <a:bodyPr wrap="none" rtlCol="0">
            <a:spAutoFit/>
          </a:bodyPr>
          <a:lstStyle/>
          <a:p>
            <a:r>
              <a:rPr lang="en-GB" sz="1050" dirty="0"/>
              <a:t>https://geo-</a:t>
            </a:r>
            <a:r>
              <a:rPr lang="en-GB" sz="1050" dirty="0" err="1"/>
              <a:t>python.github.io</a:t>
            </a:r>
            <a:r>
              <a:rPr lang="en-GB" sz="1050" dirty="0"/>
              <a:t>/site/notebooks/L3/gcp-3-pep8.html</a:t>
            </a:r>
            <a:endParaRPr lang="en-DE" sz="1050" dirty="0"/>
          </a:p>
        </p:txBody>
      </p:sp>
    </p:spTree>
    <p:extLst>
      <p:ext uri="{BB962C8B-B14F-4D97-AF65-F5344CB8AC3E}">
        <p14:creationId xmlns:p14="http://schemas.microsoft.com/office/powerpoint/2010/main" val="1201013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4175-181E-0143-BAB7-2E27C3261051}"/>
              </a:ext>
            </a:extLst>
          </p:cNvPr>
          <p:cNvSpPr>
            <a:spLocks noGrp="1"/>
          </p:cNvSpPr>
          <p:nvPr>
            <p:ph type="title"/>
          </p:nvPr>
        </p:nvSpPr>
        <p:spPr/>
        <p:txBody>
          <a:bodyPr/>
          <a:lstStyle/>
          <a:p>
            <a:r>
              <a:rPr lang="en-DE" dirty="0"/>
              <a:t>What is PEP 8?</a:t>
            </a:r>
          </a:p>
        </p:txBody>
      </p:sp>
      <p:pic>
        <p:nvPicPr>
          <p:cNvPr id="5" name="Content Placeholder 4" descr="Logo&#10;&#10;Description automatically generated">
            <a:extLst>
              <a:ext uri="{FF2B5EF4-FFF2-40B4-BE49-F238E27FC236}">
                <a16:creationId xmlns:a16="http://schemas.microsoft.com/office/drawing/2014/main" id="{08FF1F9A-A29F-D440-8DF4-046E107C30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8734" y="4014065"/>
            <a:ext cx="3186529" cy="1020685"/>
          </a:xfrm>
        </p:spPr>
      </p:pic>
      <p:sp>
        <p:nvSpPr>
          <p:cNvPr id="6" name="TextBox 5">
            <a:extLst>
              <a:ext uri="{FF2B5EF4-FFF2-40B4-BE49-F238E27FC236}">
                <a16:creationId xmlns:a16="http://schemas.microsoft.com/office/drawing/2014/main" id="{B4543473-15E8-F74C-898E-9C6E318FFA84}"/>
              </a:ext>
            </a:extLst>
          </p:cNvPr>
          <p:cNvSpPr txBox="1"/>
          <p:nvPr/>
        </p:nvSpPr>
        <p:spPr>
          <a:xfrm>
            <a:off x="341659" y="1269577"/>
            <a:ext cx="8460680" cy="2616101"/>
          </a:xfrm>
          <a:prstGeom prst="rect">
            <a:avLst/>
          </a:prstGeom>
          <a:noFill/>
        </p:spPr>
        <p:txBody>
          <a:bodyPr wrap="square" rtlCol="0">
            <a:spAutoFit/>
          </a:bodyPr>
          <a:lstStyle/>
          <a:p>
            <a:pPr marL="285750" indent="-285750">
              <a:buFont typeface="Arial" panose="020B0604020202020204" pitchFamily="34" charset="0"/>
              <a:buChar char="•"/>
            </a:pPr>
            <a:r>
              <a:rPr lang="en-GB" sz="1600" dirty="0"/>
              <a:t>PEP (Python Enhancement Proposal): A document that describes and documents new features for the community</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PEP 8 is a document containing guidelines and best practices for writing Python code. </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Focus: Improve readability and consistency of Python code</a:t>
            </a:r>
          </a:p>
          <a:p>
            <a:endParaRPr lang="en-GB" sz="1600" dirty="0"/>
          </a:p>
          <a:p>
            <a:pPr marL="285750" indent="-285750">
              <a:buFont typeface="Arial" panose="020B0604020202020204" pitchFamily="34" charset="0"/>
              <a:buChar char="•"/>
            </a:pPr>
            <a:r>
              <a:rPr lang="en-GB" sz="1600" dirty="0"/>
              <a:t>Written by Guido van Rossum, Barry Warsaw and Nick Coghlan in 2001</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DE" dirty="0"/>
          </a:p>
        </p:txBody>
      </p:sp>
    </p:spTree>
    <p:extLst>
      <p:ext uri="{BB962C8B-B14F-4D97-AF65-F5344CB8AC3E}">
        <p14:creationId xmlns:p14="http://schemas.microsoft.com/office/powerpoint/2010/main" val="4024237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CC5F-F333-2B4B-85C6-DB6BD88BA5B5}"/>
              </a:ext>
            </a:extLst>
          </p:cNvPr>
          <p:cNvSpPr>
            <a:spLocks noGrp="1"/>
          </p:cNvSpPr>
          <p:nvPr>
            <p:ph type="title"/>
          </p:nvPr>
        </p:nvSpPr>
        <p:spPr/>
        <p:txBody>
          <a:bodyPr/>
          <a:lstStyle/>
          <a:p>
            <a:r>
              <a:rPr lang="en-DE" dirty="0"/>
              <a:t>Table of Contents</a:t>
            </a:r>
          </a:p>
        </p:txBody>
      </p:sp>
      <p:sp>
        <p:nvSpPr>
          <p:cNvPr id="3" name="Text Placeholder 2">
            <a:extLst>
              <a:ext uri="{FF2B5EF4-FFF2-40B4-BE49-F238E27FC236}">
                <a16:creationId xmlns:a16="http://schemas.microsoft.com/office/drawing/2014/main" id="{391EAEA5-F94D-D348-A215-BED5E988155C}"/>
              </a:ext>
            </a:extLst>
          </p:cNvPr>
          <p:cNvSpPr>
            <a:spLocks noGrp="1"/>
          </p:cNvSpPr>
          <p:nvPr>
            <p:ph type="body" idx="1"/>
          </p:nvPr>
        </p:nvSpPr>
        <p:spPr>
          <a:xfrm>
            <a:off x="427038" y="1339851"/>
            <a:ext cx="8375649" cy="4622800"/>
          </a:xfrm>
        </p:spPr>
        <p:txBody>
          <a:bodyPr/>
          <a:lstStyle/>
          <a:p>
            <a:pPr marL="342900" indent="-342900">
              <a:lnSpc>
                <a:spcPct val="200000"/>
              </a:lnSpc>
              <a:buFont typeface="+mj-lt"/>
              <a:buAutoNum type="arabicPeriod"/>
            </a:pPr>
            <a:r>
              <a:rPr lang="en-DE" sz="1800" dirty="0">
                <a:solidFill>
                  <a:schemeClr val="tx1">
                    <a:alpha val="50000"/>
                  </a:schemeClr>
                </a:solidFill>
              </a:rPr>
              <a:t>What is PEP 8?</a:t>
            </a:r>
          </a:p>
          <a:p>
            <a:pPr marL="342900" indent="-342900">
              <a:lnSpc>
                <a:spcPct val="200000"/>
              </a:lnSpc>
              <a:buFont typeface="+mj-lt"/>
              <a:buAutoNum type="arabicPeriod"/>
            </a:pPr>
            <a:r>
              <a:rPr lang="en-DE" sz="1800" b="1" dirty="0"/>
              <a:t>Why </a:t>
            </a:r>
            <a:r>
              <a:rPr lang="en-DE" sz="1800" b="1" i="1" dirty="0"/>
              <a:t>should</a:t>
            </a:r>
            <a:r>
              <a:rPr lang="en-DE" sz="1800" b="1" dirty="0"/>
              <a:t> it be used?</a:t>
            </a:r>
          </a:p>
          <a:p>
            <a:pPr marL="342900" indent="-342900">
              <a:lnSpc>
                <a:spcPct val="200000"/>
              </a:lnSpc>
              <a:buFont typeface="+mj-lt"/>
              <a:buAutoNum type="arabicPeriod"/>
            </a:pPr>
            <a:r>
              <a:rPr lang="en-DE" sz="1800" dirty="0">
                <a:solidFill>
                  <a:schemeClr val="tx1">
                    <a:alpha val="50000"/>
                  </a:schemeClr>
                </a:solidFill>
              </a:rPr>
              <a:t>Key Points</a:t>
            </a:r>
          </a:p>
          <a:p>
            <a:pPr marL="342900" indent="-342900">
              <a:lnSpc>
                <a:spcPct val="200000"/>
              </a:lnSpc>
              <a:buFont typeface="+mj-lt"/>
              <a:buAutoNum type="arabicPeriod"/>
            </a:pPr>
            <a:r>
              <a:rPr lang="en-DE" sz="1800" dirty="0">
                <a:solidFill>
                  <a:schemeClr val="tx1">
                    <a:alpha val="50000"/>
                  </a:schemeClr>
                </a:solidFill>
              </a:rPr>
              <a:t>When </a:t>
            </a:r>
            <a:r>
              <a:rPr lang="en-DE" sz="1800" i="1" dirty="0">
                <a:solidFill>
                  <a:schemeClr val="tx1">
                    <a:alpha val="50000"/>
                  </a:schemeClr>
                </a:solidFill>
              </a:rPr>
              <a:t>shouldn’t</a:t>
            </a:r>
            <a:r>
              <a:rPr lang="en-DE" sz="1800" dirty="0">
                <a:solidFill>
                  <a:schemeClr val="tx1">
                    <a:alpha val="50000"/>
                  </a:schemeClr>
                </a:solidFill>
              </a:rPr>
              <a:t> it be used?</a:t>
            </a:r>
          </a:p>
          <a:p>
            <a:pPr marL="342900" indent="-342900">
              <a:lnSpc>
                <a:spcPct val="200000"/>
              </a:lnSpc>
              <a:buFont typeface="+mj-lt"/>
              <a:buAutoNum type="arabicPeriod"/>
            </a:pPr>
            <a:r>
              <a:rPr lang="en-DE" sz="1800" dirty="0">
                <a:solidFill>
                  <a:schemeClr val="tx1">
                    <a:alpha val="50000"/>
                  </a:schemeClr>
                </a:solidFill>
              </a:rPr>
              <a:t>Implementation</a:t>
            </a:r>
          </a:p>
          <a:p>
            <a:pPr marL="342900" indent="-342900">
              <a:buFont typeface="+mj-lt"/>
              <a:buAutoNum type="arabicPeriod"/>
            </a:pPr>
            <a:endParaRPr lang="en-DE" dirty="0"/>
          </a:p>
        </p:txBody>
      </p:sp>
    </p:spTree>
    <p:extLst>
      <p:ext uri="{BB962C8B-B14F-4D97-AF65-F5344CB8AC3E}">
        <p14:creationId xmlns:p14="http://schemas.microsoft.com/office/powerpoint/2010/main" val="2849569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583F-9A48-0B49-89D0-E36CCCFBF6F1}"/>
              </a:ext>
            </a:extLst>
          </p:cNvPr>
          <p:cNvSpPr>
            <a:spLocks noGrp="1"/>
          </p:cNvSpPr>
          <p:nvPr>
            <p:ph type="title"/>
          </p:nvPr>
        </p:nvSpPr>
        <p:spPr/>
        <p:txBody>
          <a:bodyPr/>
          <a:lstStyle/>
          <a:p>
            <a:r>
              <a:rPr lang="en-DE" dirty="0"/>
              <a:t>Why </a:t>
            </a:r>
            <a:r>
              <a:rPr lang="en-DE" i="1" dirty="0"/>
              <a:t>should</a:t>
            </a:r>
            <a:r>
              <a:rPr lang="en-DE" dirty="0"/>
              <a:t> it be used?</a:t>
            </a:r>
          </a:p>
        </p:txBody>
      </p:sp>
      <p:sp>
        <p:nvSpPr>
          <p:cNvPr id="3" name="Content Placeholder 2">
            <a:extLst>
              <a:ext uri="{FF2B5EF4-FFF2-40B4-BE49-F238E27FC236}">
                <a16:creationId xmlns:a16="http://schemas.microsoft.com/office/drawing/2014/main" id="{1E19F400-3A76-AB42-A991-DA9CEB18639F}"/>
              </a:ext>
            </a:extLst>
          </p:cNvPr>
          <p:cNvSpPr>
            <a:spLocks noGrp="1"/>
          </p:cNvSpPr>
          <p:nvPr>
            <p:ph idx="1"/>
          </p:nvPr>
        </p:nvSpPr>
        <p:spPr>
          <a:xfrm>
            <a:off x="2099475" y="1192031"/>
            <a:ext cx="5040300" cy="585812"/>
          </a:xfrm>
        </p:spPr>
        <p:txBody>
          <a:bodyPr/>
          <a:lstStyle/>
          <a:p>
            <a:r>
              <a:rPr lang="en-GB" b="1" dirty="0"/>
              <a:t>“Code is read much more often than it is written.”</a:t>
            </a:r>
          </a:p>
          <a:p>
            <a:r>
              <a:rPr lang="en-GB" b="1" dirty="0"/>
              <a:t>			</a:t>
            </a:r>
            <a:r>
              <a:rPr lang="en-GB" dirty="0"/>
              <a:t>- Guido van Rossum</a:t>
            </a:r>
            <a:endParaRPr lang="en-DE" dirty="0"/>
          </a:p>
        </p:txBody>
      </p:sp>
    </p:spTree>
    <p:extLst>
      <p:ext uri="{BB962C8B-B14F-4D97-AF65-F5344CB8AC3E}">
        <p14:creationId xmlns:p14="http://schemas.microsoft.com/office/powerpoint/2010/main" val="1171160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583F-9A48-0B49-89D0-E36CCCFBF6F1}"/>
              </a:ext>
            </a:extLst>
          </p:cNvPr>
          <p:cNvSpPr>
            <a:spLocks noGrp="1"/>
          </p:cNvSpPr>
          <p:nvPr>
            <p:ph type="title"/>
          </p:nvPr>
        </p:nvSpPr>
        <p:spPr/>
        <p:txBody>
          <a:bodyPr/>
          <a:lstStyle/>
          <a:p>
            <a:r>
              <a:rPr lang="en-DE" dirty="0"/>
              <a:t>Why </a:t>
            </a:r>
            <a:r>
              <a:rPr lang="en-DE" i="1" dirty="0"/>
              <a:t>should</a:t>
            </a:r>
            <a:r>
              <a:rPr lang="en-DE" dirty="0"/>
              <a:t> it be used?</a:t>
            </a:r>
          </a:p>
        </p:txBody>
      </p:sp>
      <p:sp>
        <p:nvSpPr>
          <p:cNvPr id="3" name="Content Placeholder 2">
            <a:extLst>
              <a:ext uri="{FF2B5EF4-FFF2-40B4-BE49-F238E27FC236}">
                <a16:creationId xmlns:a16="http://schemas.microsoft.com/office/drawing/2014/main" id="{1E19F400-3A76-AB42-A991-DA9CEB18639F}"/>
              </a:ext>
            </a:extLst>
          </p:cNvPr>
          <p:cNvSpPr>
            <a:spLocks noGrp="1"/>
          </p:cNvSpPr>
          <p:nvPr>
            <p:ph idx="1"/>
          </p:nvPr>
        </p:nvSpPr>
        <p:spPr>
          <a:xfrm>
            <a:off x="2099475" y="1192031"/>
            <a:ext cx="5040300" cy="585812"/>
          </a:xfrm>
        </p:spPr>
        <p:txBody>
          <a:bodyPr/>
          <a:lstStyle/>
          <a:p>
            <a:r>
              <a:rPr lang="en-GB" b="1" dirty="0"/>
              <a:t>“Code is read much more often than it is written.”</a:t>
            </a:r>
          </a:p>
          <a:p>
            <a:r>
              <a:rPr lang="en-GB" b="1" dirty="0"/>
              <a:t>			</a:t>
            </a:r>
            <a:r>
              <a:rPr lang="en-GB" dirty="0"/>
              <a:t>- Guido van Rossum</a:t>
            </a:r>
            <a:endParaRPr lang="en-DE" dirty="0"/>
          </a:p>
        </p:txBody>
      </p:sp>
      <p:pic>
        <p:nvPicPr>
          <p:cNvPr id="5" name="Picture 4" descr="Text&#10;&#10;Description automatically generated">
            <a:extLst>
              <a:ext uri="{FF2B5EF4-FFF2-40B4-BE49-F238E27FC236}">
                <a16:creationId xmlns:a16="http://schemas.microsoft.com/office/drawing/2014/main" id="{0A36BCB7-24F0-1241-98B5-EDA66C05D9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705" y="1988840"/>
            <a:ext cx="6486589" cy="3825425"/>
          </a:xfrm>
          <a:prstGeom prst="rect">
            <a:avLst/>
          </a:prstGeom>
        </p:spPr>
      </p:pic>
    </p:spTree>
    <p:extLst>
      <p:ext uri="{BB962C8B-B14F-4D97-AF65-F5344CB8AC3E}">
        <p14:creationId xmlns:p14="http://schemas.microsoft.com/office/powerpoint/2010/main" val="1422674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583F-9A48-0B49-89D0-E36CCCFBF6F1}"/>
              </a:ext>
            </a:extLst>
          </p:cNvPr>
          <p:cNvSpPr>
            <a:spLocks noGrp="1"/>
          </p:cNvSpPr>
          <p:nvPr>
            <p:ph type="title"/>
          </p:nvPr>
        </p:nvSpPr>
        <p:spPr/>
        <p:txBody>
          <a:bodyPr/>
          <a:lstStyle/>
          <a:p>
            <a:r>
              <a:rPr lang="en-DE" dirty="0"/>
              <a:t>Why </a:t>
            </a:r>
            <a:r>
              <a:rPr lang="en-DE" i="1" dirty="0"/>
              <a:t>should</a:t>
            </a:r>
            <a:r>
              <a:rPr lang="en-DE" dirty="0"/>
              <a:t> it be used?</a:t>
            </a:r>
          </a:p>
        </p:txBody>
      </p:sp>
      <p:pic>
        <p:nvPicPr>
          <p:cNvPr id="7" name="Graphic 6" descr="Users with solid fill">
            <a:extLst>
              <a:ext uri="{FF2B5EF4-FFF2-40B4-BE49-F238E27FC236}">
                <a16:creationId xmlns:a16="http://schemas.microsoft.com/office/drawing/2014/main" id="{F246E909-8E07-BB4A-990C-41F0FBFD68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1072" y="4402059"/>
            <a:ext cx="1199782" cy="1199782"/>
          </a:xfrm>
          <a:prstGeom prst="rect">
            <a:avLst/>
          </a:prstGeom>
        </p:spPr>
      </p:pic>
      <p:pic>
        <p:nvPicPr>
          <p:cNvPr id="9" name="Graphic 8" descr="Briefcase with solid fill">
            <a:extLst>
              <a:ext uri="{FF2B5EF4-FFF2-40B4-BE49-F238E27FC236}">
                <a16:creationId xmlns:a16="http://schemas.microsoft.com/office/drawing/2014/main" id="{08CEF19A-0721-5D4F-9AC2-DF910F791D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3903" y="2833405"/>
            <a:ext cx="1199782" cy="1199782"/>
          </a:xfrm>
          <a:prstGeom prst="rect">
            <a:avLst/>
          </a:prstGeom>
        </p:spPr>
      </p:pic>
      <p:pic>
        <p:nvPicPr>
          <p:cNvPr id="13" name="Graphic 12" descr="Eye with solid fill">
            <a:extLst>
              <a:ext uri="{FF2B5EF4-FFF2-40B4-BE49-F238E27FC236}">
                <a16:creationId xmlns:a16="http://schemas.microsoft.com/office/drawing/2014/main" id="{788B1F0E-6C0D-BD4E-816A-EAC52EE9645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1212" y="1133745"/>
            <a:ext cx="1485165" cy="1485165"/>
          </a:xfrm>
          <a:prstGeom prst="rect">
            <a:avLst/>
          </a:prstGeom>
        </p:spPr>
      </p:pic>
      <p:sp>
        <p:nvSpPr>
          <p:cNvPr id="14" name="TextBox 13">
            <a:extLst>
              <a:ext uri="{FF2B5EF4-FFF2-40B4-BE49-F238E27FC236}">
                <a16:creationId xmlns:a16="http://schemas.microsoft.com/office/drawing/2014/main" id="{B7A3EE63-2277-DA46-A9A2-1C08B1071A92}"/>
              </a:ext>
            </a:extLst>
          </p:cNvPr>
          <p:cNvSpPr txBox="1"/>
          <p:nvPr/>
        </p:nvSpPr>
        <p:spPr>
          <a:xfrm>
            <a:off x="2591134" y="1691661"/>
            <a:ext cx="4056982" cy="338554"/>
          </a:xfrm>
          <a:prstGeom prst="rect">
            <a:avLst/>
          </a:prstGeom>
          <a:noFill/>
        </p:spPr>
        <p:txBody>
          <a:bodyPr wrap="square" rtlCol="0">
            <a:spAutoFit/>
          </a:bodyPr>
          <a:lstStyle/>
          <a:p>
            <a:r>
              <a:rPr lang="en-DE" sz="1600" dirty="0"/>
              <a:t>Improve readability and consistency</a:t>
            </a:r>
          </a:p>
        </p:txBody>
      </p:sp>
      <p:sp>
        <p:nvSpPr>
          <p:cNvPr id="15" name="TextBox 14">
            <a:extLst>
              <a:ext uri="{FF2B5EF4-FFF2-40B4-BE49-F238E27FC236}">
                <a16:creationId xmlns:a16="http://schemas.microsoft.com/office/drawing/2014/main" id="{989D5C1F-14D2-FF4C-8C8D-0C7AA48543E8}"/>
              </a:ext>
            </a:extLst>
          </p:cNvPr>
          <p:cNvSpPr txBox="1"/>
          <p:nvPr/>
        </p:nvSpPr>
        <p:spPr>
          <a:xfrm>
            <a:off x="2591134" y="3244334"/>
            <a:ext cx="3472081" cy="338554"/>
          </a:xfrm>
          <a:prstGeom prst="rect">
            <a:avLst/>
          </a:prstGeom>
          <a:noFill/>
        </p:spPr>
        <p:txBody>
          <a:bodyPr wrap="square" rtlCol="0">
            <a:spAutoFit/>
          </a:bodyPr>
          <a:lstStyle/>
          <a:p>
            <a:r>
              <a:rPr lang="en-DE" sz="1600" dirty="0"/>
              <a:t>Shows professionalism</a:t>
            </a:r>
          </a:p>
        </p:txBody>
      </p:sp>
      <p:sp>
        <p:nvSpPr>
          <p:cNvPr id="16" name="TextBox 15">
            <a:extLst>
              <a:ext uri="{FF2B5EF4-FFF2-40B4-BE49-F238E27FC236}">
                <a16:creationId xmlns:a16="http://schemas.microsoft.com/office/drawing/2014/main" id="{3DB2E425-1A73-934C-9104-BF67C5BA51FD}"/>
              </a:ext>
            </a:extLst>
          </p:cNvPr>
          <p:cNvSpPr txBox="1"/>
          <p:nvPr/>
        </p:nvSpPr>
        <p:spPr>
          <a:xfrm>
            <a:off x="2591134" y="4678784"/>
            <a:ext cx="4717932" cy="584775"/>
          </a:xfrm>
          <a:prstGeom prst="rect">
            <a:avLst/>
          </a:prstGeom>
          <a:noFill/>
        </p:spPr>
        <p:txBody>
          <a:bodyPr wrap="square" rtlCol="0">
            <a:spAutoFit/>
          </a:bodyPr>
          <a:lstStyle/>
          <a:p>
            <a:r>
              <a:rPr lang="en-DE" sz="1600" dirty="0"/>
              <a:t>Improved experience while collaborating with others</a:t>
            </a:r>
          </a:p>
        </p:txBody>
      </p:sp>
    </p:spTree>
    <p:extLst>
      <p:ext uri="{BB962C8B-B14F-4D97-AF65-F5344CB8AC3E}">
        <p14:creationId xmlns:p14="http://schemas.microsoft.com/office/powerpoint/2010/main" val="200931060"/>
      </p:ext>
    </p:extLst>
  </p:cSld>
  <p:clrMapOvr>
    <a:masterClrMapping/>
  </p:clrMapOvr>
</p:sld>
</file>

<file path=ppt/theme/theme1.xml><?xml version="1.0" encoding="utf-8"?>
<a:theme xmlns:a="http://schemas.openxmlformats.org/drawingml/2006/main" name="Standarddesign">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Standarddesign">
      <a:majorFont>
        <a:latin typeface="Arial"/>
        <a:ea typeface=""/>
        <a:cs typeface=""/>
      </a:majorFont>
      <a:minorFont>
        <a:latin typeface="Arial"/>
        <a:ea typeface=""/>
        <a:cs typeface=""/>
      </a:minorFont>
    </a:fontScheme>
    <a:fmtScheme name="Galathea">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dirty="0" smtClean="0"/>
        </a:defPPr>
      </a:lstStyle>
      <a:style>
        <a:lnRef idx="2">
          <a:schemeClr val="accent5">
            <a:shade val="50000"/>
          </a:schemeClr>
        </a:lnRef>
        <a:fillRef idx="1">
          <a:schemeClr val="accent5"/>
        </a:fillRef>
        <a:effectRef idx="0">
          <a:schemeClr val="accent5"/>
        </a:effectRef>
        <a:fontRef idx="minor">
          <a:schemeClr val="lt1"/>
        </a:fontRef>
      </a:style>
    </a:spDef>
    <a:lnDef>
      <a:spPr>
        <a:ln w="190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1501</TotalTime>
  <Words>3308</Words>
  <Application>Microsoft Macintosh PowerPoint</Application>
  <PresentationFormat>On-screen Show (4:3)</PresentationFormat>
  <Paragraphs>369</Paragraphs>
  <Slides>35</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Times New Roman</vt:lpstr>
      <vt:lpstr>Wingdings</vt:lpstr>
      <vt:lpstr>Standarddesign</vt:lpstr>
      <vt:lpstr>Machine learning Mini-project: PEP 8</vt:lpstr>
      <vt:lpstr>Table of Contents</vt:lpstr>
      <vt:lpstr>Table of Contents</vt:lpstr>
      <vt:lpstr>What is PEP 8?</vt:lpstr>
      <vt:lpstr>What is PEP 8?</vt:lpstr>
      <vt:lpstr>Table of Contents</vt:lpstr>
      <vt:lpstr>Why should it be used?</vt:lpstr>
      <vt:lpstr>Why should it be used?</vt:lpstr>
      <vt:lpstr>Why should it be used?</vt:lpstr>
      <vt:lpstr>Table of Contents</vt:lpstr>
      <vt:lpstr>Key Points – Naming Conventions</vt:lpstr>
      <vt:lpstr>Key Points – Naming Conventions</vt:lpstr>
      <vt:lpstr>Key Points – Code Layout</vt:lpstr>
      <vt:lpstr>Key Points – Code Layout</vt:lpstr>
      <vt:lpstr>Key Points – Indentation</vt:lpstr>
      <vt:lpstr>Key Points – Indentation</vt:lpstr>
      <vt:lpstr>Key Points – Comments</vt:lpstr>
      <vt:lpstr>Key Points – Comments</vt:lpstr>
      <vt:lpstr>Key Points – Whitespace</vt:lpstr>
      <vt:lpstr>Key Points – Whitespace</vt:lpstr>
      <vt:lpstr>Table of Contents</vt:lpstr>
      <vt:lpstr>Why shouldn’t it be used?</vt:lpstr>
      <vt:lpstr>Table of Contents</vt:lpstr>
      <vt:lpstr>Implementation – Linters</vt:lpstr>
      <vt:lpstr>Implementation – Linters</vt:lpstr>
      <vt:lpstr>Implementation – Linters</vt:lpstr>
      <vt:lpstr>Implementation – Linters</vt:lpstr>
      <vt:lpstr>Implementation – Linters</vt:lpstr>
      <vt:lpstr>Implementation – Linters</vt:lpstr>
      <vt:lpstr>Implementation – Auto-Formatters</vt:lpstr>
      <vt:lpstr>Implementation – Auto-Formatters</vt:lpstr>
      <vt:lpstr>Implementation – Auto-Formatters</vt:lpstr>
      <vt:lpstr>Implementation – Auto-Formatters</vt:lpstr>
      <vt:lpstr>Implementation – Auto-Formatters</vt:lpstr>
      <vt:lpstr>References</vt:lpstr>
    </vt:vector>
  </TitlesOfParts>
  <Company>wir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a.luetgering</dc:creator>
  <cp:lastModifiedBy>Kristian Siebenrock</cp:lastModifiedBy>
  <cp:revision>814</cp:revision>
  <cp:lastPrinted>2019-04-18T13:03:36Z</cp:lastPrinted>
  <dcterms:created xsi:type="dcterms:W3CDTF">2007-08-29T07:13:29Z</dcterms:created>
  <dcterms:modified xsi:type="dcterms:W3CDTF">2020-12-14T09:46:57Z</dcterms:modified>
</cp:coreProperties>
</file>