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BCD"/>
          </a:solidFill>
        </a:fill>
      </a:tcStyle>
    </a:wholeTbl>
    <a:band2H>
      <a:tcTxStyle b="def" i="def"/>
      <a:tcStyle>
        <a:tcBdr/>
        <a:fill>
          <a:solidFill>
            <a:srgbClr val="F4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8CF"/>
          </a:solidFill>
        </a:fill>
      </a:tcStyle>
    </a:wholeTbl>
    <a:band2H>
      <a:tcTxStyle b="def" i="def"/>
      <a:tcStyle>
        <a:tcBdr/>
        <a:fill>
          <a:solidFill>
            <a:srgbClr val="F1F4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DDD"/>
          </a:solidFill>
        </a:fill>
      </a:tcStyle>
    </a:wholeTbl>
    <a:band2H>
      <a:tcTxStyle b="def" i="def"/>
      <a:tcStyle>
        <a:tcBdr/>
        <a:fill>
          <a:solidFill>
            <a:srgbClr val="EF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tu-braunschweig.de/en" TargetMode="Externa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Rectangle 22"/>
          <p:cNvGrpSpPr/>
          <p:nvPr/>
        </p:nvGrpSpPr>
        <p:grpSpPr>
          <a:xfrm>
            <a:off x="296863" y="1449387"/>
            <a:ext cx="8550276" cy="2654301"/>
            <a:chOff x="0" y="0"/>
            <a:chExt cx="8550275" cy="2654300"/>
          </a:xfrm>
        </p:grpSpPr>
        <p:sp>
          <p:nvSpPr>
            <p:cNvPr id="16" name="矩形"/>
            <p:cNvSpPr/>
            <p:nvPr/>
          </p:nvSpPr>
          <p:spPr>
            <a:xfrm>
              <a:off x="0" y="0"/>
              <a:ext cx="8550275" cy="2654300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" name="Platzhalter für Bild, Bild auf Titelfolie hinter das Logo einsetzen"/>
            <p:cNvSpPr txBox="1"/>
            <p:nvPr/>
          </p:nvSpPr>
          <p:spPr>
            <a:xfrm>
              <a:off x="1058944" y="1151819"/>
              <a:ext cx="643238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Platzhalter für Bild, Bild auf Titelfolie hinter das Logo einsetzen</a:t>
              </a:r>
            </a:p>
          </p:txBody>
        </p:sp>
      </p:grpSp>
      <p:grpSp>
        <p:nvGrpSpPr>
          <p:cNvPr id="21" name="Rectangle 17"/>
          <p:cNvGrpSpPr/>
          <p:nvPr/>
        </p:nvGrpSpPr>
        <p:grpSpPr>
          <a:xfrm>
            <a:off x="287338" y="4103687"/>
            <a:ext cx="8583612" cy="2192338"/>
            <a:chOff x="0" y="0"/>
            <a:chExt cx="8583610" cy="2192336"/>
          </a:xfrm>
        </p:grpSpPr>
        <p:sp>
          <p:nvSpPr>
            <p:cNvPr id="19" name="矩形"/>
            <p:cNvSpPr/>
            <p:nvPr/>
          </p:nvSpPr>
          <p:spPr>
            <a:xfrm>
              <a:off x="0" y="0"/>
              <a:ext cx="8583612" cy="2192337"/>
            </a:xfrm>
            <a:prstGeom prst="rect">
              <a:avLst/>
            </a:prstGeom>
            <a:solidFill>
              <a:srgbClr val="FFF0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0" name="文本"/>
            <p:cNvSpPr txBox="1"/>
            <p:nvPr/>
          </p:nvSpPr>
          <p:spPr>
            <a:xfrm>
              <a:off x="4144467" y="920837"/>
              <a:ext cx="294678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   </a:t>
              </a:r>
            </a:p>
          </p:txBody>
        </p:sp>
      </p:grpSp>
      <p:pic>
        <p:nvPicPr>
          <p:cNvPr id="22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338" y="1438275"/>
            <a:ext cx="8580437" cy="2665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41362"/>
            <a:ext cx="2517775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el der Präsentation"/>
          <p:cNvSpPr txBox="1"/>
          <p:nvPr>
            <p:ph type="title" hasCustomPrompt="1"/>
          </p:nvPr>
        </p:nvSpPr>
        <p:spPr>
          <a:xfrm>
            <a:off x="831850" y="4356100"/>
            <a:ext cx="7772400" cy="873125"/>
          </a:xfrm>
          <a:prstGeom prst="rect">
            <a:avLst/>
          </a:prstGeom>
        </p:spPr>
        <p:txBody>
          <a:bodyPr/>
          <a:lstStyle/>
          <a:p>
            <a:pPr/>
            <a:r>
              <a:t>Titel der Präsentation</a:t>
            </a:r>
          </a:p>
        </p:txBody>
      </p:sp>
      <p:sp>
        <p:nvSpPr>
          <p:cNvPr id="25" name="正文级别 1…"/>
          <p:cNvSpPr txBox="1"/>
          <p:nvPr>
            <p:ph type="body" sz="quarter" idx="1" hasCustomPrompt="1"/>
          </p:nvPr>
        </p:nvSpPr>
        <p:spPr>
          <a:xfrm>
            <a:off x="830262" y="5499100"/>
            <a:ext cx="7747001" cy="333375"/>
          </a:xfrm>
          <a:prstGeom prst="rect">
            <a:avLst/>
          </a:prstGeom>
        </p:spPr>
        <p:txBody>
          <a:bodyPr/>
          <a:lstStyle/>
          <a:p>
            <a:pPr/>
            <a:r>
              <a:t>Vorname, Nachname des Referenten, Datum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6" name="Grafik 1" descr="Grafik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77245" y="672819"/>
            <a:ext cx="1530171" cy="10009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" name="Rectangle 3"/>
          <p:cNvGrpSpPr/>
          <p:nvPr/>
        </p:nvGrpSpPr>
        <p:grpSpPr>
          <a:xfrm>
            <a:off x="296863" y="6255631"/>
            <a:ext cx="8550276" cy="350663"/>
            <a:chOff x="0" y="0"/>
            <a:chExt cx="8550275" cy="350661"/>
          </a:xfrm>
        </p:grpSpPr>
        <p:sp>
          <p:nvSpPr>
            <p:cNvPr id="27" name="矩形"/>
            <p:cNvSpPr/>
            <p:nvPr/>
          </p:nvSpPr>
          <p:spPr>
            <a:xfrm>
              <a:off x="0" y="40393"/>
              <a:ext cx="8550275" cy="26987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" name="Machine Learning, WiSe 2020, Dr. -Ing. Mehdi Maboudi"/>
            <p:cNvSpPr txBox="1"/>
            <p:nvPr/>
          </p:nvSpPr>
          <p:spPr>
            <a:xfrm>
              <a:off x="45719" y="-1"/>
              <a:ext cx="8458836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Machine Learning, WiSe 2020, Dr. -Ing. Mehdi Maboudi</a:t>
              </a:r>
            </a:p>
          </p:txBody>
        </p:sp>
      </p:grpSp>
      <p:sp>
        <p:nvSpPr>
          <p:cNvPr id="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8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7" name="正文级别 1…"/>
          <p:cNvSpPr txBox="1"/>
          <p:nvPr>
            <p:ph type="body" sz="half" idx="1"/>
          </p:nvPr>
        </p:nvSpPr>
        <p:spPr>
          <a:xfrm>
            <a:off x="2231739" y="2078850"/>
            <a:ext cx="5040562" cy="2745305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" name="Rectangle 3"/>
          <p:cNvSpPr txBox="1"/>
          <p:nvPr/>
        </p:nvSpPr>
        <p:spPr>
          <a:xfrm>
            <a:off x="3717619" y="4914165"/>
            <a:ext cx="2293827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BFBFBF"/>
                </a:solidFill>
              </a:defRPr>
            </a:pPr>
            <a:r>
              <a:t>source: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 invalidUrl="" action="" tgtFrame="" tooltip="" history="1" highlightClick="0" endSnd="0"/>
              </a:rPr>
              <a:t>This link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quarter" idx="1"/>
          </p:nvPr>
        </p:nvSpPr>
        <p:spPr>
          <a:xfrm>
            <a:off x="447946" y="1583162"/>
            <a:ext cx="8375651" cy="405238"/>
          </a:xfrm>
          <a:prstGeom prst="rect">
            <a:avLst/>
          </a:prstGeom>
        </p:spPr>
        <p:txBody>
          <a:bodyPr anchor="ctr"/>
          <a:lstStyle>
            <a:lvl1pPr marL="3175" indent="-3175">
              <a:buSzPct val="1000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1587"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buFont typeface="Arial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buFont typeface="Arial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buFont typeface="Arial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14"/>
          <p:cNvSpPr/>
          <p:nvPr>
            <p:ph type="body" sz="quarter" idx="21"/>
          </p:nvPr>
        </p:nvSpPr>
        <p:spPr>
          <a:xfrm>
            <a:off x="447946" y="2167788"/>
            <a:ext cx="8375651" cy="405238"/>
          </a:xfrm>
          <a:prstGeom prst="rect">
            <a:avLst/>
          </a:prstGeom>
        </p:spPr>
        <p:txBody>
          <a:bodyPr anchor="ctr"/>
          <a:lstStyle/>
          <a:p>
            <a:pPr marL="3175" indent="-3175">
              <a:buSzPct val="1000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5" name="Text Placeholder 14"/>
          <p:cNvSpPr/>
          <p:nvPr>
            <p:ph type="body" sz="quarter" idx="22"/>
          </p:nvPr>
        </p:nvSpPr>
        <p:spPr>
          <a:xfrm>
            <a:off x="431800" y="2752413"/>
            <a:ext cx="8375650" cy="405238"/>
          </a:xfrm>
          <a:prstGeom prst="rect">
            <a:avLst/>
          </a:prstGeom>
        </p:spPr>
        <p:txBody>
          <a:bodyPr anchor="ctr"/>
          <a:lstStyle/>
          <a:p>
            <a:pPr marL="3175" indent="-3175">
              <a:buSzPct val="1000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6" name="Text Placeholder 14"/>
          <p:cNvSpPr/>
          <p:nvPr>
            <p:ph type="body" sz="quarter" idx="23"/>
          </p:nvPr>
        </p:nvSpPr>
        <p:spPr>
          <a:xfrm>
            <a:off x="429652" y="3331488"/>
            <a:ext cx="8375651" cy="405238"/>
          </a:xfrm>
          <a:prstGeom prst="rect">
            <a:avLst/>
          </a:prstGeom>
        </p:spPr>
        <p:txBody>
          <a:bodyPr anchor="ctr"/>
          <a:lstStyle/>
          <a:p>
            <a:pPr marL="3175" indent="-3175">
              <a:buSzPct val="1000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7" name="Text Placeholder 14"/>
          <p:cNvSpPr/>
          <p:nvPr>
            <p:ph type="body" sz="quarter" idx="24"/>
          </p:nvPr>
        </p:nvSpPr>
        <p:spPr>
          <a:xfrm>
            <a:off x="429652" y="3921662"/>
            <a:ext cx="8375651" cy="405238"/>
          </a:xfrm>
          <a:prstGeom prst="rect">
            <a:avLst/>
          </a:prstGeom>
        </p:spPr>
        <p:txBody>
          <a:bodyPr anchor="ctr"/>
          <a:lstStyle/>
          <a:p>
            <a:pPr marL="3175" indent="-3175">
              <a:buSzPct val="1000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8" name="Text Placeholder 14"/>
          <p:cNvSpPr/>
          <p:nvPr>
            <p:ph type="body" sz="quarter" idx="25"/>
          </p:nvPr>
        </p:nvSpPr>
        <p:spPr>
          <a:xfrm>
            <a:off x="447946" y="4500738"/>
            <a:ext cx="8375651" cy="405238"/>
          </a:xfrm>
          <a:prstGeom prst="rect">
            <a:avLst/>
          </a:prstGeom>
        </p:spPr>
        <p:txBody>
          <a:bodyPr anchor="ctr"/>
          <a:lstStyle/>
          <a:p>
            <a:pPr marL="3175" indent="-3175">
              <a:buSzPct val="1000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9" name="Text Placeholder 14"/>
          <p:cNvSpPr/>
          <p:nvPr>
            <p:ph type="body" sz="quarter" idx="26"/>
          </p:nvPr>
        </p:nvSpPr>
        <p:spPr>
          <a:xfrm>
            <a:off x="429652" y="5079813"/>
            <a:ext cx="8375651" cy="405238"/>
          </a:xfrm>
          <a:prstGeom prst="rect">
            <a:avLst/>
          </a:prstGeom>
        </p:spPr>
        <p:txBody>
          <a:bodyPr anchor="ctr"/>
          <a:lstStyle/>
          <a:p>
            <a:pPr marL="3175" indent="-3175">
              <a:buSzPct val="1000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0" name="Text Placeholder 14"/>
          <p:cNvSpPr/>
          <p:nvPr>
            <p:ph type="body" sz="quarter" idx="27"/>
          </p:nvPr>
        </p:nvSpPr>
        <p:spPr>
          <a:xfrm>
            <a:off x="447946" y="992988"/>
            <a:ext cx="8375651" cy="405238"/>
          </a:xfrm>
          <a:prstGeom prst="rect">
            <a:avLst/>
          </a:prstGeom>
        </p:spPr>
        <p:txBody>
          <a:bodyPr anchor="ctr"/>
          <a:lstStyle/>
          <a:p>
            <a:pPr marL="3175" indent="-3175">
              <a:buSzPct val="1000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6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</a:p>
        </p:txBody>
      </p:sp>
      <p:sp>
        <p:nvSpPr>
          <p:cNvPr id="8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0" name="正文级别 1…"/>
          <p:cNvSpPr txBox="1"/>
          <p:nvPr>
            <p:ph type="body" idx="1"/>
          </p:nvPr>
        </p:nvSpPr>
        <p:spPr>
          <a:xfrm>
            <a:off x="431800" y="1339850"/>
            <a:ext cx="8370889" cy="462280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</a:p>
        </p:txBody>
      </p:sp>
      <p:sp>
        <p:nvSpPr>
          <p:cNvPr id="3" name="Line 14"/>
          <p:cNvSpPr/>
          <p:nvPr/>
        </p:nvSpPr>
        <p:spPr>
          <a:xfrm>
            <a:off x="0" y="6091237"/>
            <a:ext cx="9144000" cy="1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" name="Picture 20" descr="Picture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15025"/>
            <a:ext cx="1762125" cy="6524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feld 7"/>
          <p:cNvSpPr txBox="1"/>
          <p:nvPr/>
        </p:nvSpPr>
        <p:spPr>
          <a:xfrm>
            <a:off x="1821600" y="6140450"/>
            <a:ext cx="2070249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"/>
            </a:lvl1pPr>
          </a:lstStyle>
          <a:p>
            <a:pPr/>
            <a:r>
              <a:t>Machine learning, Weighted KNN | Menglin Xi</a:t>
            </a:r>
          </a:p>
        </p:txBody>
      </p:sp>
      <p:pic>
        <p:nvPicPr>
          <p:cNvPr id="6" name="Grafik 2" descr="Grafik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2350" y="5854189"/>
            <a:ext cx="1090396" cy="7133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文本"/>
          <p:cNvSpPr txBox="1"/>
          <p:nvPr>
            <p:ph type="title"/>
          </p:nvPr>
        </p:nvSpPr>
        <p:spPr>
          <a:xfrm>
            <a:off x="431800" y="111125"/>
            <a:ext cx="8375650" cy="70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8" name="正文级别 1…"/>
          <p:cNvSpPr txBox="1"/>
          <p:nvPr>
            <p:ph type="body" idx="1"/>
          </p:nvPr>
        </p:nvSpPr>
        <p:spPr>
          <a:xfrm>
            <a:off x="431800" y="1042987"/>
            <a:ext cx="8375650" cy="477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" name="幻灯片编号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190500" marR="0" indent="-18891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361950" marR="0" indent="-16986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542925" marR="0" indent="-17938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7429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12001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16573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114550" marR="0" indent="-1984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2571750" marR="0" indent="-1984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ikit-learn.org/stable/modules/generated/sklearn.datasets.load_iris.html" TargetMode="External"/><Relationship Id="rId3" Type="http://schemas.openxmlformats.org/officeDocument/2006/relationships/hyperlink" Target="https://www.kaggle.com/neuromusic/avocado-prices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el 8"/>
          <p:cNvSpPr txBox="1"/>
          <p:nvPr>
            <p:ph type="title"/>
          </p:nvPr>
        </p:nvSpPr>
        <p:spPr>
          <a:xfrm>
            <a:off x="831850" y="4149080"/>
            <a:ext cx="7772400" cy="1080146"/>
          </a:xfrm>
          <a:prstGeom prst="rect">
            <a:avLst/>
          </a:prstGeom>
        </p:spPr>
        <p:txBody>
          <a:bodyPr/>
          <a:lstStyle/>
          <a:p>
            <a:pPr algn="ctr">
              <a:defRPr sz="2800"/>
            </a:pPr>
            <a:r>
              <a:t>Machine learning</a:t>
            </a:r>
            <a:br/>
            <a:r>
              <a:rPr b="0" sz="2200"/>
              <a:t>Mini-project: </a:t>
            </a:r>
            <a:r>
              <a:rPr b="0" sz="2200"/>
              <a:t>Weighted KNN</a:t>
            </a:r>
          </a:p>
        </p:txBody>
      </p:sp>
      <p:sp>
        <p:nvSpPr>
          <p:cNvPr id="101" name="Untertitel 7"/>
          <p:cNvSpPr txBox="1"/>
          <p:nvPr/>
        </p:nvSpPr>
        <p:spPr>
          <a:xfrm>
            <a:off x="2556012" y="5492768"/>
            <a:ext cx="4031976" cy="49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300"/>
              </a:spcBef>
              <a:defRPr sz="1600"/>
            </a:pPr>
            <a:r>
              <a:t>Menglin Xi</a:t>
            </a:r>
          </a:p>
          <a:p>
            <a:pPr>
              <a:spcBef>
                <a:spcPts val="300"/>
              </a:spcBef>
              <a:defRPr sz="1600"/>
            </a:pPr>
            <a:r>
              <a:t>Carl-Friedrich-Gauß-Fakultät Mathematik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截屏2020-12-14 13.44.48.png" descr="截屏2020-12-14 13.44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98" y="895697"/>
            <a:ext cx="8937769" cy="494278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ow some codes and results: Ir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some codes and results: Iris</a:t>
            </a:r>
          </a:p>
        </p:txBody>
      </p:sp>
      <p:sp>
        <p:nvSpPr>
          <p:cNvPr id="157" name="In general, wknn has a little optimization effect, but the effect is not obvious. Increasing the data set may improve accuracy, but it takes longer."/>
          <p:cNvSpPr/>
          <p:nvPr/>
        </p:nvSpPr>
        <p:spPr>
          <a:xfrm>
            <a:off x="831272" y="3933360"/>
            <a:ext cx="3425348" cy="145161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In general, wknn has a little optimization effect, but the effect is not obvious. Increasing the data set may improve accuracy, but it takes longer.</a:t>
            </a:r>
          </a:p>
        </p:txBody>
      </p:sp>
      <p:sp>
        <p:nvSpPr>
          <p:cNvPr id="158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4" name="成组"/>
          <p:cNvGrpSpPr/>
          <p:nvPr/>
        </p:nvGrpSpPr>
        <p:grpSpPr>
          <a:xfrm>
            <a:off x="4346701" y="2042398"/>
            <a:ext cx="4203520" cy="3540407"/>
            <a:chOff x="0" y="0"/>
            <a:chExt cx="4203519" cy="3540406"/>
          </a:xfrm>
        </p:grpSpPr>
        <p:grpSp>
          <p:nvGrpSpPr>
            <p:cNvPr id="161" name="成组"/>
            <p:cNvGrpSpPr/>
            <p:nvPr/>
          </p:nvGrpSpPr>
          <p:grpSpPr>
            <a:xfrm>
              <a:off x="0" y="-1"/>
              <a:ext cx="4203520" cy="3540408"/>
              <a:chOff x="0" y="0"/>
              <a:chExt cx="4203519" cy="3540406"/>
            </a:xfrm>
          </p:grpSpPr>
          <p:pic>
            <p:nvPicPr>
              <p:cNvPr id="159" name="截屏2020-12-14 13.46.12.png" descr="截屏2020-12-14 13.46.1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868033"/>
                <a:ext cx="4203520" cy="26723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0" name="截屏2020-12-14 13.46.48.png" descr="截屏2020-12-14 13.46.48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4203520" cy="8642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2" name="线条"/>
            <p:cNvSpPr/>
            <p:nvPr/>
          </p:nvSpPr>
          <p:spPr>
            <a:xfrm flipH="1">
              <a:off x="1576733" y="22528"/>
              <a:ext cx="642178" cy="197983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30000" dir="5400000">
                <a:srgbClr val="000000">
                  <a:alpha val="4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线条"/>
            <p:cNvSpPr/>
            <p:nvPr/>
          </p:nvSpPr>
          <p:spPr>
            <a:xfrm flipH="1">
              <a:off x="1779268" y="2654892"/>
              <a:ext cx="642177" cy="197983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30000" dir="5400000">
                <a:srgbClr val="000000">
                  <a:alpha val="4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67" name="Text Placeholder 4"/>
          <p:cNvSpPr/>
          <p:nvPr/>
        </p:nvSpPr>
        <p:spPr>
          <a:xfrm>
            <a:off x="384175" y="2162238"/>
            <a:ext cx="8375650" cy="405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300"/>
              </a:spcBef>
              <a:buFont typeface="Arial"/>
              <a:defRPr sz="1600"/>
            </a:lvl1pPr>
          </a:lstStyle>
          <a:p>
            <a:pPr/>
            <a:r>
              <a:t>Page 2, I give theta sets links, you can check it later.</a:t>
            </a:r>
          </a:p>
        </p:txBody>
      </p:sp>
      <p:sp>
        <p:nvSpPr>
          <p:cNvPr id="168" name="Text Placeholder 4"/>
          <p:cNvSpPr/>
          <p:nvPr/>
        </p:nvSpPr>
        <p:spPr>
          <a:xfrm>
            <a:off x="384175" y="1583163"/>
            <a:ext cx="8375650" cy="405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300"/>
              </a:spcBef>
              <a:buFont typeface="Arial"/>
              <a:defRPr sz="1600"/>
            </a:lvl1pPr>
          </a:lstStyle>
          <a:p>
            <a:pPr/>
            <a:r>
              <a:t>I am happy to share my code and ppt with you.</a:t>
            </a:r>
          </a:p>
        </p:txBody>
      </p:sp>
      <p:sp>
        <p:nvSpPr>
          <p:cNvPr id="169" name="Text Placeholder 4"/>
          <p:cNvSpPr/>
          <p:nvPr/>
        </p:nvSpPr>
        <p:spPr>
          <a:xfrm>
            <a:off x="384175" y="1004087"/>
            <a:ext cx="8375650" cy="405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300"/>
              </a:spcBef>
              <a:buFont typeface="Arial"/>
              <a:defRPr sz="1600"/>
            </a:lvl1pPr>
          </a:lstStyle>
          <a:p>
            <a:pPr/>
            <a:r>
              <a:t>All the pictures and tables are completed by myself.</a:t>
            </a:r>
          </a:p>
        </p:txBody>
      </p:sp>
      <p:sp>
        <p:nvSpPr>
          <p:cNvPr id="170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atalo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Catalog</a:t>
            </a:r>
          </a:p>
        </p:txBody>
      </p:sp>
      <p:sp>
        <p:nvSpPr>
          <p:cNvPr id="104" name="1. Data 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Data Set</a:t>
            </a:r>
          </a:p>
          <a:p>
            <a:pPr/>
          </a:p>
          <a:p>
            <a:pPr/>
            <a:r>
              <a:t>2. What is WKNN?</a:t>
            </a:r>
          </a:p>
          <a:p>
            <a:pPr/>
          </a:p>
          <a:p>
            <a:pPr/>
            <a:r>
              <a:t>3. Weighted functions</a:t>
            </a:r>
          </a:p>
          <a:p>
            <a:pPr/>
          </a:p>
          <a:p>
            <a:pPr/>
            <a:r>
              <a:t>4. Distance conditions</a:t>
            </a:r>
          </a:p>
          <a:p>
            <a:pPr/>
          </a:p>
          <a:p>
            <a:pPr/>
            <a:r>
              <a:t>5. An Example</a:t>
            </a:r>
          </a:p>
          <a:p>
            <a:pPr/>
          </a:p>
          <a:p>
            <a:pPr/>
            <a:r>
              <a:t>6. Compare WKNN vs KNN</a:t>
            </a:r>
          </a:p>
          <a:p>
            <a:pPr/>
          </a:p>
          <a:p>
            <a:pPr/>
            <a:r>
              <a:t>7. Code and result</a:t>
            </a:r>
          </a:p>
        </p:txBody>
      </p:sp>
      <p:sp>
        <p:nvSpPr>
          <p:cNvPr id="105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my Dataset: Iris and Avocado Price</a:t>
            </a:r>
          </a:p>
        </p:txBody>
      </p:sp>
      <p:sp>
        <p:nvSpPr>
          <p:cNvPr id="108" name="Content Placeholder 2"/>
          <p:cNvSpPr txBox="1"/>
          <p:nvPr/>
        </p:nvSpPr>
        <p:spPr>
          <a:xfrm>
            <a:off x="431800" y="1069870"/>
            <a:ext cx="8375650" cy="216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300"/>
              </a:spcBef>
              <a:defRPr sz="1600">
                <a:solidFill>
                  <a:schemeClr val="accent5"/>
                </a:solidFill>
              </a:defRPr>
            </a:pPr>
            <a:r>
              <a:t>Which library ?</a:t>
            </a:r>
          </a:p>
          <a:p>
            <a:pPr marL="515937" indent="-230187">
              <a:spcBef>
                <a:spcPts val="300"/>
              </a:spcBef>
              <a:buSzPct val="100000"/>
              <a:buFont typeface="Arial"/>
              <a:buChar char="•"/>
              <a:defRPr sz="1600"/>
            </a:pPr>
          </a:p>
          <a:p>
            <a:pPr defTabSz="457200">
              <a:lnSpc>
                <a:spcPts val="3200"/>
              </a:lnSpc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4B69C6"/>
                </a:solidFill>
              </a:rPr>
              <a:t>import</a:t>
            </a:r>
            <a:r>
              <a:t> numpy </a:t>
            </a:r>
            <a:r>
              <a:rPr>
                <a:solidFill>
                  <a:srgbClr val="4B69C6"/>
                </a:solidFill>
              </a:rPr>
              <a:t>as</a:t>
            </a:r>
            <a:r>
              <a:t> np</a:t>
            </a:r>
          </a:p>
          <a:p>
            <a:pPr defTabSz="457200">
              <a:lnSpc>
                <a:spcPts val="3200"/>
              </a:lnSpc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4B69C6"/>
                </a:solidFill>
              </a:rPr>
              <a:t>import</a:t>
            </a:r>
            <a:r>
              <a:t> random</a:t>
            </a:r>
          </a:p>
          <a:p>
            <a:pPr defTabSz="457200">
              <a:lnSpc>
                <a:spcPts val="3200"/>
              </a:lnSpc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4B69C6"/>
                </a:solidFill>
              </a:rPr>
              <a:t>import</a:t>
            </a:r>
            <a:r>
              <a:t> matplotlib</a:t>
            </a:r>
            <a:r>
              <a:rPr>
                <a:solidFill>
                  <a:srgbClr val="777777"/>
                </a:solidFill>
              </a:rPr>
              <a:t>.</a:t>
            </a:r>
            <a:r>
              <a:t>pyplot </a:t>
            </a:r>
            <a:r>
              <a:rPr>
                <a:solidFill>
                  <a:srgbClr val="4B69C6"/>
                </a:solidFill>
              </a:rPr>
              <a:t>as</a:t>
            </a:r>
            <a:r>
              <a:t> plt</a:t>
            </a:r>
          </a:p>
          <a:p>
            <a:pPr defTabSz="457200">
              <a:lnSpc>
                <a:spcPts val="3200"/>
              </a:lnSpc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4B69C6"/>
                </a:solidFill>
              </a:rPr>
              <a:t>from</a:t>
            </a:r>
            <a:r>
              <a:t> collections </a:t>
            </a:r>
            <a:r>
              <a:rPr>
                <a:solidFill>
                  <a:srgbClr val="4B69C6"/>
                </a:solidFill>
              </a:rPr>
              <a:t>import</a:t>
            </a:r>
            <a:r>
              <a:t> Counter</a:t>
            </a:r>
          </a:p>
          <a:p>
            <a:pPr defTabSz="457200">
              <a:lnSpc>
                <a:spcPts val="3200"/>
              </a:lnSpc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4B69C6"/>
                </a:solidFill>
              </a:rPr>
              <a:t>from</a:t>
            </a:r>
            <a:r>
              <a:t> sklearn</a:t>
            </a:r>
            <a:r>
              <a:rPr>
                <a:solidFill>
                  <a:srgbClr val="777777"/>
                </a:solidFill>
              </a:rPr>
              <a:t>.</a:t>
            </a:r>
            <a:r>
              <a:t>datasets </a:t>
            </a:r>
            <a:r>
              <a:rPr>
                <a:solidFill>
                  <a:srgbClr val="4B69C6"/>
                </a:solidFill>
              </a:rPr>
              <a:t>import</a:t>
            </a:r>
            <a:r>
              <a:t> load_iris</a:t>
            </a:r>
          </a:p>
          <a:p>
            <a:pPr defTabSz="457200">
              <a:lnSpc>
                <a:spcPts val="3200"/>
              </a:lnSpc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4B69C6"/>
                </a:solidFill>
              </a:rPr>
              <a:t>from</a:t>
            </a:r>
            <a:r>
              <a:t> sklearn</a:t>
            </a:r>
            <a:r>
              <a:rPr>
                <a:solidFill>
                  <a:srgbClr val="777777"/>
                </a:solidFill>
              </a:rPr>
              <a:t>.</a:t>
            </a:r>
            <a:r>
              <a:t>model_selection </a:t>
            </a:r>
            <a:r>
              <a:rPr>
                <a:solidFill>
                  <a:srgbClr val="4B69C6"/>
                </a:solidFill>
              </a:rPr>
              <a:t>import</a:t>
            </a:r>
            <a:r>
              <a:t> train_test_split</a:t>
            </a:r>
          </a:p>
          <a:p>
            <a:pPr defTabSz="457200">
              <a:lnSpc>
                <a:spcPts val="3200"/>
              </a:lnSpc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4B69C6"/>
                </a:solidFill>
              </a:rPr>
              <a:t>from</a:t>
            </a:r>
            <a:r>
              <a:t> sklearn</a:t>
            </a:r>
            <a:r>
              <a:rPr>
                <a:solidFill>
                  <a:srgbClr val="777777"/>
                </a:solidFill>
              </a:rPr>
              <a:t>.</a:t>
            </a:r>
            <a:r>
              <a:t>preprocessing </a:t>
            </a:r>
            <a:r>
              <a:rPr>
                <a:solidFill>
                  <a:srgbClr val="4B69C6"/>
                </a:solidFill>
              </a:rPr>
              <a:t>import</a:t>
            </a:r>
            <a:r>
              <a:t> StandardScaler </a:t>
            </a:r>
          </a:p>
        </p:txBody>
      </p:sp>
      <p:sp>
        <p:nvSpPr>
          <p:cNvPr id="109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Dataset Iris: sklearn link…"/>
          <p:cNvSpPr txBox="1"/>
          <p:nvPr/>
        </p:nvSpPr>
        <p:spPr>
          <a:xfrm>
            <a:off x="4247452" y="1503651"/>
            <a:ext cx="4702625" cy="59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>
              <a:spcBef>
                <a:spcPts val="300"/>
              </a:spcBef>
              <a:defRPr sz="1600"/>
            </a:pPr>
            <a:r>
              <a:t>Dataset Iris: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 invalidUrl="" action="" tgtFrame="" tooltip="" history="1" highlightClick="0" endSnd="0"/>
              </a:rPr>
              <a:t>sklearn link</a:t>
            </a:r>
          </a:p>
          <a:p>
            <a:pPr lvl="2">
              <a:spcBef>
                <a:spcPts val="300"/>
              </a:spcBef>
              <a:defRPr sz="1600"/>
            </a:pPr>
            <a:r>
              <a:t>Dataset Avocado Price: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3" invalidUrl="" action="" tgtFrame="" tooltip="" history="1" highlightClick="0" endSnd="0"/>
              </a:rPr>
              <a:t>Kaggle link</a:t>
            </a:r>
          </a:p>
        </p:txBody>
      </p:sp>
      <p:graphicFrame>
        <p:nvGraphicFramePr>
          <p:cNvPr id="111" name="表格"/>
          <p:cNvGraphicFramePr/>
          <p:nvPr/>
        </p:nvGraphicFramePr>
        <p:xfrm>
          <a:off x="406351" y="3598979"/>
          <a:ext cx="4715325" cy="9452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96608"/>
                <a:gridCol w="1761064"/>
                <a:gridCol w="1644950"/>
              </a:tblGrid>
              <a:tr h="234652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Dataset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Training Set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Testing Set</a:t>
                      </a:r>
                    </a:p>
                  </a:txBody>
                  <a:tcPr marL="0" marR="0" marT="0" marB="0" anchor="t" anchorCtr="0" horzOverflow="overflow"/>
                </a:tc>
              </a:tr>
              <a:tr h="234652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 Iris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120 Samples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30 Samples</a:t>
                      </a:r>
                    </a:p>
                  </a:txBody>
                  <a:tcPr marL="0" marR="0" marT="0" marB="0" anchor="t" anchorCtr="0" horzOverflow="overflow"/>
                </a:tc>
              </a:tr>
              <a:tr h="234652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Avocado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14599 samples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3650 Samples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12" name="Training Set : Testing Set = 4 : 1"/>
          <p:cNvSpPr txBox="1"/>
          <p:nvPr/>
        </p:nvSpPr>
        <p:spPr>
          <a:xfrm>
            <a:off x="1649925" y="4529440"/>
            <a:ext cx="335086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Training Set : Testing Set = 4 :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What is weighted KNN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weighted KNN ?</a:t>
            </a:r>
          </a:p>
        </p:txBody>
      </p:sp>
      <p:sp>
        <p:nvSpPr>
          <p:cNvPr id="115" name="In KNN：…"/>
          <p:cNvSpPr txBox="1"/>
          <p:nvPr>
            <p:ph type="body" idx="1"/>
          </p:nvPr>
        </p:nvSpPr>
        <p:spPr>
          <a:xfrm>
            <a:off x="384175" y="950657"/>
            <a:ext cx="8375650" cy="4772026"/>
          </a:xfrm>
          <a:prstGeom prst="rect">
            <a:avLst/>
          </a:prstGeom>
        </p:spPr>
        <p:txBody>
          <a:bodyPr/>
          <a:lstStyle/>
          <a:p>
            <a:pPr/>
            <a:r>
              <a:t>In KNN：</a:t>
            </a:r>
          </a:p>
          <a:p>
            <a:pPr lvl="2" marL="0" indent="457200">
              <a:buSzTx/>
              <a:buNone/>
            </a:pPr>
            <a:r>
              <a:t>when we find the K nearest neighbors of the observation point(x,y) and get the targets of these K points, we take the target with the highest frequency as the result of the new observation(x, y).</a:t>
            </a:r>
          </a:p>
          <a:p>
            <a:pPr lvl="2" marL="0" indent="457200">
              <a:buSzTx/>
              <a:buNone/>
            </a:pPr>
          </a:p>
          <a:p>
            <a:pPr lvl="2" marL="0" indent="457200">
              <a:buSzTx/>
              <a:buNone/>
            </a:pPr>
            <a:r>
              <a:t>This means that the K nearest points we choose have </a:t>
            </a:r>
            <a:r>
              <a:rPr>
                <a:solidFill>
                  <a:schemeClr val="accent6"/>
                </a:solidFill>
              </a:rPr>
              <a:t>equal influence</a:t>
            </a:r>
            <a:r>
              <a:t> on the classification results of the new observation(x, y).</a:t>
            </a:r>
            <a:endParaRPr sz="1200"/>
          </a:p>
          <a:p>
            <a:pPr defTabSz="457200">
              <a:spcBef>
                <a:spcPts val="1200"/>
              </a:spcBef>
              <a:defRPr sz="1466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1200">
              <a:solidFill>
                <a:srgbClr val="000000"/>
              </a:solidFill>
            </a:endParaRPr>
          </a:p>
          <a:p>
            <a:pPr/>
            <a:r>
              <a:t>In weighted KNN:</a:t>
            </a:r>
          </a:p>
          <a:p>
            <a:pPr lvl="3" marL="0" indent="363537">
              <a:buSzTx/>
              <a:buNone/>
            </a:pPr>
            <a:r>
              <a:t>We want the K nearest points have </a:t>
            </a:r>
            <a:r>
              <a:rPr>
                <a:solidFill>
                  <a:schemeClr val="accent6"/>
                </a:solidFill>
              </a:rPr>
              <a:t>different influence</a:t>
            </a:r>
            <a:r>
              <a:t> with decision, which are particularly close to the new observation(x, y) , should get a higher weight in the decision than such neighbors that are far away from (x, y). </a:t>
            </a:r>
            <a:endParaRPr sz="1200"/>
          </a:p>
          <a:p>
            <a:pPr lvl="3" marL="0" indent="363537">
              <a:buSzTx/>
              <a:buNone/>
            </a:pPr>
            <a:endParaRPr sz="1200"/>
          </a:p>
          <a:p>
            <a:pPr lvl="3" marL="0" indent="363537">
              <a:buSzTx/>
              <a:buNone/>
            </a:pPr>
            <a:endParaRPr sz="1200"/>
          </a:p>
          <a:p>
            <a:pPr lvl="3" marL="0" indent="363537">
              <a:buSzTx/>
              <a:buNone/>
              <a:defRPr>
                <a:solidFill>
                  <a:schemeClr val="accent4"/>
                </a:solidFill>
              </a:defRPr>
            </a:pPr>
            <a:r>
              <a:t>So what is the relationship between weight and distance?</a:t>
            </a:r>
          </a:p>
          <a:p>
            <a:pPr lvl="3" marL="0" indent="363537">
              <a:buSzTx/>
              <a:buNone/>
              <a:defRPr>
                <a:solidFill>
                  <a:schemeClr val="accent4"/>
                </a:solidFill>
              </a:defRPr>
            </a:pPr>
            <a:r>
              <a:t>Which function can be used?</a:t>
            </a:r>
          </a:p>
        </p:txBody>
      </p:sp>
      <p:sp>
        <p:nvSpPr>
          <p:cNvPr id="116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Weight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Weight Functions</a:t>
            </a:r>
          </a:p>
        </p:txBody>
      </p:sp>
      <p:graphicFrame>
        <p:nvGraphicFramePr>
          <p:cNvPr id="119" name="表格"/>
          <p:cNvGraphicFramePr/>
          <p:nvPr/>
        </p:nvGraphicFramePr>
        <p:xfrm>
          <a:off x="237931" y="953797"/>
          <a:ext cx="8776088" cy="42307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2450594"/>
                <a:gridCol w="2000973"/>
                <a:gridCol w="2166813"/>
                <a:gridCol w="2145006"/>
              </a:tblGrid>
              <a:tr h="27324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inversion kernel 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600"/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Gauss kernel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600"/>
                      </a:pP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13276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blipFill rotWithShape="1">
                      <a:blip r:embed="rId4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blipFill rotWithShape="1">
                      <a:blip r:embed="rId5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  <a:tr h="27324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Epanechnikov kernel 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6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triangular kernel 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600"/>
                      </a:pP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13276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blipFill rotWithShape="1">
                      <a:blip r:embed="rId6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blipFill rotWithShape="1">
                      <a:blip r:embed="rId7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blipFill rotWithShape="1">
                      <a:blip r:embed="rId8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blipFill rotWithShape="1">
                      <a:blip r:embed="rId9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  <a:tr h="27324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Cosine kernel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6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mean_one kernel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600"/>
                      </a:pP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13276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10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11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1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13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20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The smaller the distance, the greater the weight…"/>
          <p:cNvSpPr txBox="1"/>
          <p:nvPr/>
        </p:nvSpPr>
        <p:spPr>
          <a:xfrm>
            <a:off x="1979127" y="5195096"/>
            <a:ext cx="4396245" cy="868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300"/>
              </a:spcBef>
              <a:defRPr sz="1600">
                <a:solidFill>
                  <a:schemeClr val="accent1">
                    <a:lumOff val="-8627"/>
                  </a:schemeClr>
                </a:solidFill>
              </a:defRPr>
            </a:pPr>
            <a:r>
              <a:t>The smaller the distance, the greater the weight</a:t>
            </a:r>
          </a:p>
          <a:p>
            <a:pPr algn="ctr">
              <a:spcBef>
                <a:spcPts val="300"/>
              </a:spcBef>
              <a:defRPr sz="1600">
                <a:solidFill>
                  <a:schemeClr val="accent1">
                    <a:lumOff val="-8627"/>
                  </a:schemeClr>
                </a:solidFill>
              </a:defRPr>
            </a:pPr>
            <a:r>
              <a:t>Just choose one you like(1-5).</a:t>
            </a:r>
          </a:p>
          <a:p>
            <a:pPr algn="ctr">
              <a:spcBef>
                <a:spcPts val="300"/>
              </a:spcBef>
              <a:defRPr sz="1600">
                <a:solidFill>
                  <a:schemeClr val="accent1">
                    <a:lumOff val="-8627"/>
                  </a:schemeClr>
                </a:solidFill>
              </a:defRPr>
            </a:pPr>
            <a:r>
              <a:t>The last one is just like normal KNN.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Distance cond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 condition</a:t>
            </a:r>
          </a:p>
        </p:txBody>
      </p:sp>
      <p:sp>
        <p:nvSpPr>
          <p:cNvPr id="124" name="1. We use Euclidean distance…"/>
          <p:cNvSpPr txBox="1"/>
          <p:nvPr>
            <p:ph type="body" sz="half" idx="1"/>
          </p:nvPr>
        </p:nvSpPr>
        <p:spPr>
          <a:xfrm>
            <a:off x="431800" y="1042987"/>
            <a:ext cx="8375650" cy="1741212"/>
          </a:xfrm>
          <a:prstGeom prst="rect">
            <a:avLst/>
          </a:prstGeom>
        </p:spPr>
        <p:txBody>
          <a:bodyPr/>
          <a:lstStyle/>
          <a:p>
            <a:pPr/>
            <a:r>
              <a:t>1. We use Euclidean distance</a:t>
            </a:r>
          </a:p>
          <a:p>
            <a:pPr/>
          </a:p>
          <a:p>
            <a:pPr/>
            <a:r>
              <a:t>2. For inversion kernel, the distance cannot be 0</a:t>
            </a:r>
          </a:p>
          <a:p>
            <a:pPr/>
          </a:p>
          <a:p>
            <a:pPr/>
            <a:r>
              <a:t>3. For W_triangular, W_Epanechnikov, and W_cosine, the |d| &lt;= 1, how can we make it ?</a:t>
            </a:r>
          </a:p>
          <a:p>
            <a:pPr lvl="1" marL="0" indent="228600">
              <a:buSzTx/>
              <a:buNone/>
            </a:pPr>
            <a:r>
              <a:t>We can use the distance of the (k+1)th nearest point as the divisor</a:t>
            </a:r>
          </a:p>
        </p:txBody>
      </p:sp>
      <p:sp>
        <p:nvSpPr>
          <p:cNvPr id="125" name="方程"/>
          <p:cNvSpPr txBox="1"/>
          <p:nvPr/>
        </p:nvSpPr>
        <p:spPr>
          <a:xfrm>
            <a:off x="2564318" y="2963586"/>
            <a:ext cx="1957910" cy="55511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den>
                  </m:f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1,2,...,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</m:oMath>
              </m:oMathPara>
            </a14:m>
          </a:p>
        </p:txBody>
      </p:sp>
      <p:sp>
        <p:nvSpPr>
          <p:cNvPr id="126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An example</a:t>
            </a:r>
          </a:p>
        </p:txBody>
      </p:sp>
      <p:graphicFrame>
        <p:nvGraphicFramePr>
          <p:cNvPr id="129" name="表格"/>
          <p:cNvGraphicFramePr/>
          <p:nvPr/>
        </p:nvGraphicFramePr>
        <p:xfrm>
          <a:off x="491939" y="1385408"/>
          <a:ext cx="2840191" cy="13977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889000"/>
                <a:gridCol w="635000"/>
                <a:gridCol w="646795"/>
                <a:gridCol w="641071"/>
                <a:gridCol w="637315"/>
                <a:gridCol w="640998"/>
                <a:gridCol w="639387"/>
              </a:tblGrid>
              <a:tr h="2772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KNN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  <a:tr h="2772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Target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0" marR="0" marT="0" marB="0" anchor="t" anchorCtr="0" horzOverflow="overflow"/>
                </a:tc>
              </a:tr>
              <a:tr h="2772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wKNN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0.88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0.84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0.77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0.46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0.30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130" name="表格"/>
          <p:cNvGraphicFramePr/>
          <p:nvPr/>
        </p:nvGraphicFramePr>
        <p:xfrm>
          <a:off x="5869910" y="1393401"/>
          <a:ext cx="7366001" cy="508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206500"/>
                <a:gridCol w="571500"/>
                <a:gridCol w="571500"/>
                <a:gridCol w="571500"/>
              </a:tblGrid>
              <a:tr h="2719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sum_knn</a:t>
                      </a:r>
                    </a:p>
                  </a:txBody>
                  <a:tcPr marL="0" marR="0" marT="0" marB="0" anchor="t" anchorCtr="0" horzOverflow="overflow">
                    <a:lnR w="25400">
                      <a:solidFill>
                        <a:schemeClr val="accent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6"/>
                      </a:solidFill>
                    </a:lnL>
                    <a:lnR w="25400">
                      <a:solidFill>
                        <a:schemeClr val="accent6"/>
                      </a:solidFill>
                    </a:lnR>
                    <a:lnT w="25400">
                      <a:solidFill>
                        <a:schemeClr val="accent6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6"/>
                      </a:solidFill>
                    </a:lnL>
                    <a:lnB w="2540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  <a:tr h="2719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Target</a:t>
                      </a:r>
                    </a:p>
                  </a:txBody>
                  <a:tcPr marL="0" marR="0" marT="0" marB="0" anchor="t" anchorCtr="0" horzOverflow="overflow">
                    <a:lnR w="25400">
                      <a:solidFill>
                        <a:schemeClr val="accent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6"/>
                      </a:solidFill>
                    </a:lnL>
                    <a:lnR w="25400">
                      <a:solidFill>
                        <a:schemeClr val="accent6"/>
                      </a:solidFill>
                    </a:lnR>
                    <a:lnB w="2540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6"/>
                      </a:solidFill>
                    </a:lnL>
                    <a:lnR w="25400">
                      <a:solidFill>
                        <a:schemeClr val="accent6"/>
                      </a:solidFill>
                    </a:lnR>
                    <a:lnT w="25400">
                      <a:solidFill>
                        <a:schemeClr val="accent6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6"/>
                      </a:solidFill>
                    </a:lnL>
                  </a:tcPr>
                </a:tc>
              </a:tr>
              <a:tr h="2719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sum_wknn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1.66</a:t>
                      </a:r>
                    </a:p>
                  </a:txBody>
                  <a:tcPr marL="0" marR="0" marT="0" marB="0" anchor="t" anchorCtr="0" horzOverflow="overflow">
                    <a:lnR w="25400">
                      <a:solidFill>
                        <a:schemeClr val="accent6"/>
                      </a:solidFill>
                    </a:lnR>
                    <a:lnT w="25400">
                      <a:solidFill>
                        <a:schemeClr val="accent6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1.72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6"/>
                      </a:solidFill>
                    </a:lnL>
                    <a:lnR w="25400">
                      <a:solidFill>
                        <a:schemeClr val="accent6"/>
                      </a:solidFill>
                    </a:lnR>
                    <a:lnB w="2540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0.77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6"/>
                      </a:solidFill>
                    </a:lnL>
                  </a:tcPr>
                </a:tc>
              </a:tr>
            </a:tbl>
          </a:graphicData>
        </a:graphic>
      </p:graphicFrame>
      <p:sp>
        <p:nvSpPr>
          <p:cNvPr id="131" name="Classification"/>
          <p:cNvSpPr txBox="1"/>
          <p:nvPr/>
        </p:nvSpPr>
        <p:spPr>
          <a:xfrm>
            <a:off x="497345" y="923773"/>
            <a:ext cx="145084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6">
                    <a:lumOff val="-8470"/>
                  </a:schemeClr>
                </a:solidFill>
              </a:defRPr>
            </a:lvl1pPr>
          </a:lstStyle>
          <a:p>
            <a:pPr/>
            <a:r>
              <a:t>Classification</a:t>
            </a:r>
          </a:p>
        </p:txBody>
      </p:sp>
      <p:sp>
        <p:nvSpPr>
          <p:cNvPr id="132" name="Regression"/>
          <p:cNvSpPr txBox="1"/>
          <p:nvPr/>
        </p:nvSpPr>
        <p:spPr>
          <a:xfrm>
            <a:off x="451396" y="3030276"/>
            <a:ext cx="126042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>
                    <a:lumOff val="-8431"/>
                  </a:schemeClr>
                </a:solidFill>
              </a:defRPr>
            </a:lvl1pPr>
          </a:lstStyle>
          <a:p>
            <a:pPr/>
            <a:r>
              <a:t>Regression</a:t>
            </a:r>
          </a:p>
        </p:txBody>
      </p:sp>
      <p:sp>
        <p:nvSpPr>
          <p:cNvPr id="133" name="A,B,C are float price"/>
          <p:cNvSpPr txBox="1"/>
          <p:nvPr/>
        </p:nvSpPr>
        <p:spPr>
          <a:xfrm>
            <a:off x="455930" y="3505124"/>
            <a:ext cx="214970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A,B,C are float price</a:t>
            </a:r>
          </a:p>
        </p:txBody>
      </p:sp>
      <p:graphicFrame>
        <p:nvGraphicFramePr>
          <p:cNvPr id="134" name="表格"/>
          <p:cNvGraphicFramePr/>
          <p:nvPr/>
        </p:nvGraphicFramePr>
        <p:xfrm>
          <a:off x="411063" y="4117296"/>
          <a:ext cx="8388351" cy="10740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826078"/>
                <a:gridCol w="4549571"/>
              </a:tblGrid>
              <a:tr h="2719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KNN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WKNN</a:t>
                      </a:r>
                    </a:p>
                  </a:txBody>
                  <a:tcPr marL="0" marR="0" marT="0" marB="0" anchor="t" anchorCtr="0" horzOverflow="overflow"/>
                </a:tc>
              </a:tr>
              <a:tr h="7894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35" name="方程"/>
          <p:cNvSpPr txBox="1"/>
          <p:nvPr/>
        </p:nvSpPr>
        <p:spPr>
          <a:xfrm>
            <a:off x="607716" y="4488418"/>
            <a:ext cx="3050674" cy="4905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</m:oMath>
              </m:oMathPara>
            </a14:m>
          </a:p>
        </p:txBody>
      </p:sp>
      <p:sp>
        <p:nvSpPr>
          <p:cNvPr id="136" name="方程"/>
          <p:cNvSpPr txBox="1"/>
          <p:nvPr/>
        </p:nvSpPr>
        <p:spPr>
          <a:xfrm>
            <a:off x="4458965" y="4525965"/>
            <a:ext cx="3964752" cy="41548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1.66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1.72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0.77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num>
                    <m:den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1.66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1.72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0.77</m:t>
                      </m:r>
                    </m:den>
                  </m:f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num>
                    <m:den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den>
                  </m:f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166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num>
                    <m:den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415</m:t>
                      </m:r>
                    </m:den>
                  </m:f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77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num>
                    <m:den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415</m:t>
                      </m:r>
                    </m:den>
                  </m:f>
                </m:oMath>
              </m:oMathPara>
            </a14:m>
            <a:endParaRPr sz="1500"/>
          </a:p>
        </p:txBody>
      </p:sp>
      <p:sp>
        <p:nvSpPr>
          <p:cNvPr id="137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Compare KNN and weighted KNN</a:t>
            </a:r>
          </a:p>
        </p:txBody>
      </p:sp>
      <p:sp>
        <p:nvSpPr>
          <p:cNvPr id="140" name="Content Placeholder 2"/>
          <p:cNvSpPr txBox="1"/>
          <p:nvPr>
            <p:ph type="body" sz="quarter" idx="1"/>
          </p:nvPr>
        </p:nvSpPr>
        <p:spPr>
          <a:xfrm>
            <a:off x="431800" y="1042989"/>
            <a:ext cx="8375650" cy="136177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6"/>
                </a:solidFill>
              </a:defRPr>
            </a:pPr>
            <a:r>
              <a:t>Advantages of WKNN vs KNN</a:t>
            </a:r>
          </a:p>
          <a:p>
            <a:pPr marL="515937" indent="-230187">
              <a:buSzPct val="100000"/>
              <a:buFont typeface="Arial"/>
              <a:buChar char="•"/>
            </a:pPr>
            <a:r>
              <a:t>Consider the influence of distance on the decision</a:t>
            </a:r>
          </a:p>
          <a:p>
            <a:pPr marL="515937" indent="-230187">
              <a:buSzPct val="100000"/>
              <a:buFont typeface="Arial"/>
              <a:buChar char="•"/>
            </a:pPr>
            <a:r>
              <a:t>Different weight functions can better adapt to different data sets</a:t>
            </a:r>
          </a:p>
          <a:p>
            <a:pPr marL="515937" indent="-230187">
              <a:buSzPct val="100000"/>
              <a:buFont typeface="Arial"/>
              <a:buChar char="•"/>
            </a:pPr>
            <a:r>
              <a:t>Reduce the distraction of relatively distant points</a:t>
            </a:r>
          </a:p>
          <a:p>
            <a:pPr marL="515937" indent="-230187">
              <a:buSzPct val="100000"/>
              <a:buFont typeface="Arial"/>
              <a:buChar char="•"/>
            </a:pPr>
            <a:r>
              <a:t>Expect to achieve better results</a:t>
            </a:r>
          </a:p>
        </p:txBody>
      </p:sp>
      <p:sp>
        <p:nvSpPr>
          <p:cNvPr id="141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Content Placeholder 2"/>
          <p:cNvSpPr txBox="1"/>
          <p:nvPr/>
        </p:nvSpPr>
        <p:spPr>
          <a:xfrm>
            <a:off x="431800" y="2503426"/>
            <a:ext cx="8375650" cy="1101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300"/>
              </a:spcBef>
              <a:defRPr sz="1600">
                <a:solidFill>
                  <a:schemeClr val="accent3"/>
                </a:solidFill>
              </a:defRPr>
            </a:pPr>
            <a:r>
              <a:t>Disadvantages of WKNN vs KNN</a:t>
            </a:r>
          </a:p>
          <a:p>
            <a:pPr marL="515937" indent="-230187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Weight functions take more time to calculate</a:t>
            </a:r>
          </a:p>
          <a:p>
            <a:pPr marL="515937" indent="-230187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Very weak immunity to nearby points</a:t>
            </a:r>
          </a:p>
          <a:p>
            <a:pPr marL="515937" indent="-230187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WKNN is inefficient</a:t>
            </a:r>
          </a:p>
        </p:txBody>
      </p:sp>
      <p:sp>
        <p:nvSpPr>
          <p:cNvPr id="143" name="Content Placeholder 2"/>
          <p:cNvSpPr txBox="1"/>
          <p:nvPr/>
        </p:nvSpPr>
        <p:spPr>
          <a:xfrm>
            <a:off x="384175" y="3856679"/>
            <a:ext cx="837565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300"/>
              </a:spcBef>
              <a:defRPr sz="1600">
                <a:solidFill>
                  <a:schemeClr val="accent5"/>
                </a:solidFill>
              </a:defRPr>
            </a:pPr>
            <a:r>
              <a:t>When to use WKNN</a:t>
            </a:r>
          </a:p>
          <a:p>
            <a:pPr marL="515937" indent="-230187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Data set is small</a:t>
            </a:r>
          </a:p>
          <a:p>
            <a:pPr marL="515937" indent="-230187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You have enough time and interest</a:t>
            </a:r>
          </a:p>
        </p:txBody>
      </p:sp>
      <p:sp>
        <p:nvSpPr>
          <p:cNvPr id="144" name="Content Placeholder 2"/>
          <p:cNvSpPr txBox="1"/>
          <p:nvPr/>
        </p:nvSpPr>
        <p:spPr>
          <a:xfrm>
            <a:off x="384175" y="4755917"/>
            <a:ext cx="8375650" cy="1123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300"/>
              </a:spcBef>
              <a:defRPr sz="1600">
                <a:solidFill>
                  <a:schemeClr val="accent4"/>
                </a:solidFill>
              </a:defRPr>
            </a:pPr>
            <a:r>
              <a:t>When to not use WKNN</a:t>
            </a:r>
          </a:p>
          <a:p>
            <a:pPr marL="515937" indent="-230187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Data set is large</a:t>
            </a:r>
          </a:p>
          <a:p>
            <a:pPr marL="515937" indent="-230187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Data is very dense or very sparse</a:t>
            </a:r>
          </a:p>
          <a:p>
            <a:pPr marL="515937" indent="-230187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Not useful in Iris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ow some codes and results: Avocado Pr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some codes and results: Avocado Price</a:t>
            </a:r>
          </a:p>
        </p:txBody>
      </p:sp>
      <p:pic>
        <p:nvPicPr>
          <p:cNvPr id="147" name="截屏2020-12-13 13.59.11.png" descr="截屏2020-12-13 13.59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420" y="939056"/>
            <a:ext cx="3711313" cy="2590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截屏2020-12-13 14.00.09.png" descr="截屏2020-12-13 14.00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8511" y="939056"/>
            <a:ext cx="3711313" cy="255819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The effect of regression price looks very bad, and the effect of converting time, region, and type into float values is not good enough."/>
          <p:cNvSpPr txBox="1"/>
          <p:nvPr/>
        </p:nvSpPr>
        <p:spPr>
          <a:xfrm>
            <a:off x="1965252" y="5101021"/>
            <a:ext cx="5213496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The effect of regression price looks very bad, and the effect of converting time, region, and type into float values is not good enough.</a:t>
            </a:r>
          </a:p>
        </p:txBody>
      </p:sp>
      <p:pic>
        <p:nvPicPr>
          <p:cNvPr id="151" name="截屏2020-12-14 10.27.33.png" descr="截屏2020-12-14 10.27.3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3605442"/>
            <a:ext cx="9144001" cy="50750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52" name="[1036.74 54454.85 48.16 8696.87 8603.62 93.25 0.0 ‘conventional' 'Albany''2015-12-27']"/>
          <p:cNvSpPr txBox="1"/>
          <p:nvPr/>
        </p:nvSpPr>
        <p:spPr>
          <a:xfrm>
            <a:off x="400511" y="4189147"/>
            <a:ext cx="843822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2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[1036.74 54454.85 48.16 8696.87 8603.62 93.25 0.0 ‘conventional' 'Albany''2015-12-27']</a:t>
            </a:r>
          </a:p>
        </p:txBody>
      </p:sp>
      <p:sp>
        <p:nvSpPr>
          <p:cNvPr id="153" name="[1036.74 54454.85 48.16 8696.87 8603.62 93.25 0.0 0 0 51]"/>
          <p:cNvSpPr txBox="1"/>
          <p:nvPr/>
        </p:nvSpPr>
        <p:spPr>
          <a:xfrm>
            <a:off x="423602" y="4498613"/>
            <a:ext cx="533403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[1036.74 54454.85 48.16 8696.87 8603.62 93.25 0.0 0 0 51]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