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3" r:id="rId3"/>
    <p:sldId id="331" r:id="rId4"/>
    <p:sldId id="264" r:id="rId5"/>
    <p:sldId id="290" r:id="rId6"/>
    <p:sldId id="330" r:id="rId7"/>
    <p:sldId id="293" r:id="rId8"/>
    <p:sldId id="292" r:id="rId9"/>
    <p:sldId id="294" r:id="rId10"/>
    <p:sldId id="319" r:id="rId11"/>
    <p:sldId id="297" r:id="rId12"/>
    <p:sldId id="315" r:id="rId13"/>
    <p:sldId id="309" r:id="rId14"/>
    <p:sldId id="298" r:id="rId15"/>
    <p:sldId id="299" r:id="rId16"/>
    <p:sldId id="311" r:id="rId17"/>
    <p:sldId id="322" r:id="rId18"/>
    <p:sldId id="325" r:id="rId19"/>
    <p:sldId id="323" r:id="rId20"/>
    <p:sldId id="324" r:id="rId21"/>
    <p:sldId id="312" r:id="rId22"/>
    <p:sldId id="313" r:id="rId23"/>
    <p:sldId id="314" r:id="rId24"/>
    <p:sldId id="304" r:id="rId25"/>
    <p:sldId id="296" r:id="rId26"/>
    <p:sldId id="301" r:id="rId27"/>
    <p:sldId id="300" r:id="rId28"/>
    <p:sldId id="326" r:id="rId29"/>
    <p:sldId id="302" r:id="rId30"/>
    <p:sldId id="327" r:id="rId31"/>
    <p:sldId id="328" r:id="rId32"/>
    <p:sldId id="329" r:id="rId33"/>
    <p:sldId id="307" r:id="rId34"/>
    <p:sldId id="275" r:id="rId35"/>
    <p:sldId id="318" r:id="rId36"/>
    <p:sldId id="317" r:id="rId37"/>
    <p:sldId id="316" r:id="rId38"/>
    <p:sldId id="259" r:id="rId39"/>
  </p:sldIdLst>
  <p:sldSz cx="9144000" cy="6858000" type="screen4x3"/>
  <p:notesSz cx="9926638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8B3A7-F60A-4B7A-9425-3AB0DDB3A5E7}">
          <p14:sldIdLst>
            <p14:sldId id="256"/>
          </p14:sldIdLst>
        </p14:section>
        <p14:section name="Introduction" id="{C8CE4D5C-C0D3-4C42-BF90-BAA18E3629AB}">
          <p14:sldIdLst>
            <p14:sldId id="273"/>
            <p14:sldId id="331"/>
            <p14:sldId id="264"/>
            <p14:sldId id="290"/>
            <p14:sldId id="330"/>
            <p14:sldId id="293"/>
            <p14:sldId id="292"/>
            <p14:sldId id="294"/>
            <p14:sldId id="319"/>
            <p14:sldId id="297"/>
            <p14:sldId id="315"/>
            <p14:sldId id="309"/>
            <p14:sldId id="298"/>
            <p14:sldId id="299"/>
            <p14:sldId id="311"/>
            <p14:sldId id="322"/>
            <p14:sldId id="325"/>
            <p14:sldId id="323"/>
            <p14:sldId id="324"/>
            <p14:sldId id="312"/>
            <p14:sldId id="313"/>
            <p14:sldId id="314"/>
            <p14:sldId id="304"/>
            <p14:sldId id="296"/>
            <p14:sldId id="301"/>
            <p14:sldId id="300"/>
            <p14:sldId id="326"/>
            <p14:sldId id="302"/>
            <p14:sldId id="327"/>
            <p14:sldId id="328"/>
            <p14:sldId id="329"/>
            <p14:sldId id="307"/>
            <p14:sldId id="275"/>
            <p14:sldId id="318"/>
            <p14:sldId id="317"/>
            <p14:sldId id="316"/>
          </p14:sldIdLst>
        </p14:section>
        <p14:section name="References" id="{BC4B1E71-6A20-4E90-9A17-639EE53DE2F3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Gerke" initials="M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0"/>
    <a:srgbClr val="049472"/>
    <a:srgbClr val="005374"/>
    <a:srgbClr val="CC0099"/>
    <a:srgbClr val="33CC33"/>
    <a:srgbClr val="009900"/>
    <a:srgbClr val="FFCD00"/>
    <a:srgbClr val="7CCDE6"/>
    <a:srgbClr val="0080B4"/>
    <a:srgbClr val="C6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9016" autoAdjust="0"/>
  </p:normalViewPr>
  <p:slideViewPr>
    <p:cSldViewPr>
      <p:cViewPr>
        <p:scale>
          <a:sx n="125" d="100"/>
          <a:sy n="125" d="100"/>
        </p:scale>
        <p:origin x="1224" y="-342"/>
      </p:cViewPr>
      <p:guideLst>
        <p:guide orient="horz" pos="459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D0860-42B8-4AF1-8A83-097607F2273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03C74-EE0D-4366-9AF9-8F4659C4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4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81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21" y="3228553"/>
            <a:ext cx="7942198" cy="305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81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fld id="{E4AA6088-1FF0-4E53-845C-EFEDD1C948F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725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60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086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057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99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-braunschweig.de/en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Vorname</a:t>
            </a:r>
            <a:r>
              <a:rPr lang="en-US" noProof="0" dirty="0"/>
              <a:t>, </a:t>
            </a:r>
            <a:r>
              <a:rPr lang="en-US" noProof="0" dirty="0" err="1"/>
              <a:t>Nachname</a:t>
            </a:r>
            <a:r>
              <a:rPr lang="en-US" noProof="0" dirty="0"/>
              <a:t> des </a:t>
            </a:r>
            <a:r>
              <a:rPr lang="en-US" noProof="0" dirty="0" err="1"/>
              <a:t>Referenten</a:t>
            </a:r>
            <a:r>
              <a:rPr lang="en-US" noProof="0" dirty="0"/>
              <a:t>, Datum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45" y="672820"/>
            <a:ext cx="1530170" cy="1000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04219E-CCFD-4844-B96A-A1E4E0EEC6F0}"/>
              </a:ext>
            </a:extLst>
          </p:cNvPr>
          <p:cNvSpPr/>
          <p:nvPr userDrawn="1"/>
        </p:nvSpPr>
        <p:spPr>
          <a:xfrm>
            <a:off x="296863" y="6296025"/>
            <a:ext cx="8550275" cy="2698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Learning, </a:t>
            </a:r>
            <a:r>
              <a:rPr lang="en-US" dirty="0" err="1"/>
              <a:t>WiSe</a:t>
            </a:r>
            <a:r>
              <a:rPr lang="en-US" dirty="0"/>
              <a:t> 2020, Dr. -Ing. Mehdi Maboudi</a:t>
            </a:r>
            <a:endParaRPr lang="en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1740" y="2078850"/>
            <a:ext cx="5040560" cy="2745305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513C7-0FC3-49F3-BF18-18BD13323461}"/>
              </a:ext>
            </a:extLst>
          </p:cNvPr>
          <p:cNvSpPr/>
          <p:nvPr userDrawn="1"/>
        </p:nvSpPr>
        <p:spPr>
          <a:xfrm>
            <a:off x="3671900" y="4914165"/>
            <a:ext cx="2385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link</a:t>
            </a:r>
            <a:endParaRPr lang="en-US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4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D6EF-F33D-40F0-9EDE-59FDC981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A7790CA-EC38-4D19-AD22-1C0EAD25B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46" y="1583163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18D8CC6-64BD-4F15-AEA8-D316DF3CDF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946" y="2167788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CF6F7254-6B14-4298-BD30-2D2B12A49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2752413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76EE081-C41B-4D2D-A943-D1BB106D7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652" y="3331488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8EE44EB-7CB4-4F9F-9DE4-D0E4602B39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652" y="3921663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DF2FE6A-6B45-46FC-809D-9372518497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946" y="4500738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E5C04966-48F9-46CF-B493-475D024CD3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652" y="5079813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B52872E6-A8DE-4CE2-9A01-D920945AC5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946" y="992988"/>
            <a:ext cx="8375650" cy="405237"/>
          </a:xfrm>
        </p:spPr>
        <p:txBody>
          <a:bodyPr anchor="ctr" anchorCtr="0"/>
          <a:lstStyle>
            <a:lvl1pPr marL="0" indent="0">
              <a:buFontTx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58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57387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Machine learning, </a:t>
            </a:r>
            <a:r>
              <a:rPr lang="en-US" sz="1000" b="0" dirty="0"/>
              <a:t>How does feature scaling affect the efficiency of Gradient Descent? </a:t>
            </a:r>
            <a:r>
              <a:rPr lang="de-DE" sz="800" dirty="0"/>
              <a:t>| Yang Wang</a:t>
            </a:r>
            <a:r>
              <a:rPr lang="de-DE" sz="800" baseline="0" dirty="0"/>
              <a:t>| </a:t>
            </a:r>
            <a:r>
              <a:rPr lang="de-DE" sz="800" dirty="0"/>
              <a:t>page</a:t>
            </a:r>
            <a:r>
              <a:rPr lang="de-DE" sz="800" baseline="0" dirty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dirty="0"/>
          </a:p>
          <a:p>
            <a:endParaRPr lang="de-DE" sz="8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50" y="5854189"/>
            <a:ext cx="1090395" cy="713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4" r:id="rId4"/>
    <p:sldLayoutId id="2147483660" r:id="rId5"/>
    <p:sldLayoutId id="2147483662" r:id="rId6"/>
    <p:sldLayoutId id="2147483661" r:id="rId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5.wdp"/><Relationship Id="rId4" Type="http://schemas.openxmlformats.org/officeDocument/2006/relationships/image" Target="../media/image17.png"/><Relationship Id="rId9" Type="http://schemas.microsoft.com/office/2007/relationships/hdphoto" Target="../media/hdphoto7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hands-on-machine-learning/9781491962282/ch04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831850" y="4149080"/>
            <a:ext cx="7772400" cy="1080145"/>
          </a:xfrm>
        </p:spPr>
        <p:txBody>
          <a:bodyPr/>
          <a:lstStyle/>
          <a:p>
            <a:pPr algn="ctr"/>
            <a:r>
              <a:rPr lang="en-US" sz="2800" dirty="0"/>
              <a:t>Machine learning</a:t>
            </a:r>
            <a:br>
              <a:rPr lang="en-US" dirty="0"/>
            </a:br>
            <a:r>
              <a:rPr lang="en-US" b="0" dirty="0"/>
              <a:t>Mini-project: How does feature scaling affect the efficiency of Gradient Descent?</a:t>
            </a:r>
          </a:p>
        </p:txBody>
      </p:sp>
      <p:sp>
        <p:nvSpPr>
          <p:cNvPr id="4" name="Untertitel 7">
            <a:extLst>
              <a:ext uri="{FF2B5EF4-FFF2-40B4-BE49-F238E27FC236}">
                <a16:creationId xmlns:a16="http://schemas.microsoft.com/office/drawing/2014/main" id="{C05E220E-3A33-417B-8CE9-4CCC140D0882}"/>
              </a:ext>
            </a:extLst>
          </p:cNvPr>
          <p:cNvSpPr txBox="1">
            <a:spLocks/>
          </p:cNvSpPr>
          <p:nvPr/>
        </p:nvSpPr>
        <p:spPr bwMode="auto">
          <a:xfrm>
            <a:off x="3671900" y="5319210"/>
            <a:ext cx="2256572" cy="76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Yang Wang</a:t>
            </a:r>
          </a:p>
          <a:p>
            <a:pPr algn="ctr"/>
            <a:r>
              <a:rPr lang="en-US" kern="0" dirty="0" err="1"/>
              <a:t>Fakultät</a:t>
            </a:r>
            <a:r>
              <a:rPr lang="en-US" kern="0" dirty="0"/>
              <a:t> </a:t>
            </a:r>
            <a:r>
              <a:rPr lang="en-US" kern="0" dirty="0" err="1"/>
              <a:t>für</a:t>
            </a:r>
            <a:r>
              <a:rPr lang="en-US" kern="0" dirty="0"/>
              <a:t> </a:t>
            </a:r>
            <a:r>
              <a:rPr lang="en-US" kern="0" dirty="0" err="1"/>
              <a:t>Maschinenbau</a:t>
            </a:r>
            <a:endParaRPr lang="en-US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BCBF7C7-2381-40DD-BE2D-2A055C592922}"/>
              </a:ext>
            </a:extLst>
          </p:cNvPr>
          <p:cNvSpPr txBox="1"/>
          <p:nvPr/>
        </p:nvSpPr>
        <p:spPr>
          <a:xfrm>
            <a:off x="188005" y="3810530"/>
            <a:ext cx="8955995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The </a:t>
            </a:r>
            <a:r>
              <a:rPr lang="en-US" altLang="zh-CN" sz="1600" b="1" dirty="0"/>
              <a:t>original</a:t>
            </a:r>
            <a:r>
              <a:rPr lang="en-US" altLang="zh-CN" sz="1600" dirty="0"/>
              <a:t> contours look like 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ellipses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which have a very large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major axis</a:t>
            </a:r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After </a:t>
            </a:r>
            <a:r>
              <a:rPr lang="en-US" altLang="zh-CN" sz="1600" b="1" dirty="0"/>
              <a:t>standardization</a:t>
            </a:r>
            <a:r>
              <a:rPr lang="en-US" altLang="zh-CN" sz="1600" dirty="0"/>
              <a:t>, the contours become </a:t>
            </a:r>
            <a:r>
              <a:rPr lang="en-US" altLang="zh-CN" sz="1600" b="1" dirty="0"/>
              <a:t>circles</a:t>
            </a:r>
            <a:r>
              <a:rPr lang="en-US" altLang="zh-CN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After </a:t>
            </a:r>
            <a:r>
              <a:rPr lang="en-US" sz="1600" b="1" dirty="0"/>
              <a:t>Min-Max scaling</a:t>
            </a:r>
            <a:r>
              <a:rPr lang="en-US" sz="1600" dirty="0"/>
              <a:t>, </a:t>
            </a:r>
            <a:r>
              <a:rPr lang="en-US" altLang="zh-CN" sz="1600" dirty="0"/>
              <a:t>the contours stay 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ellipses but</a:t>
            </a:r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</a:rPr>
              <a:t> are more “balanced”.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BBDF74-0559-4DC7-AACB-026C160C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Visualization of loss surface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F1D6EE-61F3-473D-B86E-CB06E4219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637" y="1005057"/>
            <a:ext cx="2683626" cy="26919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2321C7-A03A-47D6-BC4B-883EAF1AC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5988" y="1005056"/>
            <a:ext cx="2716756" cy="26919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22E7CE-9CAA-46BB-881F-4AF4308BD7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53910" y="1001234"/>
            <a:ext cx="2683625" cy="265911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0A7FB7A-E635-483D-8D40-B8AE5069CA85}"/>
              </a:ext>
            </a:extLst>
          </p:cNvPr>
          <p:cNvSpPr txBox="1"/>
          <p:nvPr/>
        </p:nvSpPr>
        <p:spPr>
          <a:xfrm>
            <a:off x="704190" y="5213492"/>
            <a:ext cx="7830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202124"/>
                </a:solidFill>
                <a:latin typeface="arial" panose="020B0604020202020204" pitchFamily="34" charset="0"/>
              </a:rPr>
              <a:t>Note: In addition to the change of function shape, the function is also translated as a whole.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38107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EEA823B-C037-4723-B42C-B2B69DCF9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617" y="953725"/>
            <a:ext cx="4916901" cy="4815521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362A09-70A9-4DC4-95B3-08C403C04280}"/>
              </a:ext>
            </a:extLst>
          </p:cNvPr>
          <p:cNvSpPr/>
          <p:nvPr/>
        </p:nvSpPr>
        <p:spPr>
          <a:xfrm>
            <a:off x="2816805" y="2357288"/>
            <a:ext cx="1980220" cy="133333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1394C2-9AA6-4331-A1E1-AE561E74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gradient descent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7C57C1C-CBDA-4AF4-8C05-25C725F83D5D}"/>
              </a:ext>
            </a:extLst>
          </p:cNvPr>
          <p:cNvGrpSpPr/>
          <p:nvPr/>
        </p:nvGrpSpPr>
        <p:grpSpPr>
          <a:xfrm>
            <a:off x="5202070" y="1268760"/>
            <a:ext cx="3346393" cy="3213671"/>
            <a:chOff x="5331135" y="1095998"/>
            <a:chExt cx="3346393" cy="321367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3C966BA-6F22-4E42-875A-28FF93AA5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37085" y="1358770"/>
              <a:ext cx="1523810" cy="133333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0C801CB-CC4C-46BC-8AED-D3863A589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82290" y="1368295"/>
              <a:ext cx="1495238" cy="1333333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E495734-214E-42E5-AA01-74E6276C8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31135" y="3023955"/>
              <a:ext cx="1514286" cy="1285714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B97C268-F4A9-4D7B-B01B-1A3C3F50A9E0}"/>
                </a:ext>
              </a:extLst>
            </p:cNvPr>
            <p:cNvSpPr txBox="1"/>
            <p:nvPr/>
          </p:nvSpPr>
          <p:spPr>
            <a:xfrm>
              <a:off x="5331135" y="1095998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Original</a:t>
              </a:r>
              <a:endParaRPr lang="en-US" b="1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F8ADC15-21D0-4951-B824-BED162CD5C27}"/>
                </a:ext>
              </a:extLst>
            </p:cNvPr>
            <p:cNvSpPr txBox="1"/>
            <p:nvPr/>
          </p:nvSpPr>
          <p:spPr>
            <a:xfrm>
              <a:off x="7128086" y="1095998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Standardized</a:t>
              </a:r>
              <a:endParaRPr lang="en-US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F8CE5A2-5D1A-49F2-ABD5-04645B895F2C}"/>
                </a:ext>
              </a:extLst>
            </p:cNvPr>
            <p:cNvSpPr txBox="1"/>
            <p:nvPr/>
          </p:nvSpPr>
          <p:spPr>
            <a:xfrm>
              <a:off x="5331135" y="2716178"/>
              <a:ext cx="1505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Min-Max scaled</a:t>
              </a:r>
              <a:endParaRPr lang="en-US" b="1" dirty="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6745BA1-6594-4763-B764-CF435BE0BBAD}"/>
                </a:ext>
              </a:extLst>
            </p:cNvPr>
            <p:cNvCxnSpPr/>
            <p:nvPr/>
          </p:nvCxnSpPr>
          <p:spPr>
            <a:xfrm>
              <a:off x="5427095" y="2663915"/>
              <a:ext cx="1170130" cy="0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1C38F35-4775-4EBC-B0B0-FEB5E20F64B6}"/>
                </a:ext>
              </a:extLst>
            </p:cNvPr>
            <p:cNvCxnSpPr/>
            <p:nvPr/>
          </p:nvCxnSpPr>
          <p:spPr>
            <a:xfrm>
              <a:off x="7197398" y="2660830"/>
              <a:ext cx="1170130" cy="0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50CF29B-47EA-48AF-8586-435648EB9D4D}"/>
                </a:ext>
              </a:extLst>
            </p:cNvPr>
            <p:cNvCxnSpPr/>
            <p:nvPr/>
          </p:nvCxnSpPr>
          <p:spPr>
            <a:xfrm>
              <a:off x="5427095" y="4309669"/>
              <a:ext cx="1170130" cy="0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E3D26F21-A7B3-4821-9EE8-59070596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820" y="2442273"/>
            <a:ext cx="1845206" cy="130514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marL="1587" lvl="1" indent="0">
              <a:buNone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Parameters:</a:t>
            </a: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Initial position: (-10,-10)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Max iterations = 20000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precision  = 0.00001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learning rate = 0.0001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352AD3-8934-455D-83E7-3F7403265B08}"/>
              </a:ext>
            </a:extLst>
          </p:cNvPr>
          <p:cNvSpPr txBox="1"/>
          <p:nvPr/>
        </p:nvSpPr>
        <p:spPr>
          <a:xfrm>
            <a:off x="6999021" y="3983611"/>
            <a:ext cx="2017206" cy="1538883"/>
          </a:xfrm>
          <a:prstGeom prst="rect">
            <a:avLst/>
          </a:prstGeom>
          <a:ln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In terms of  efficiency, The standardization is better, but Min-Max scaled is worse than the original. </a:t>
            </a:r>
          </a:p>
          <a:p>
            <a:r>
              <a:rPr lang="en-US" sz="2400" b="1" dirty="0"/>
              <a:t>Why?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7145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207BAE3-5091-489B-9267-A982B93C297C}"/>
              </a:ext>
            </a:extLst>
          </p:cNvPr>
          <p:cNvSpPr txBox="1"/>
          <p:nvPr/>
        </p:nvSpPr>
        <p:spPr>
          <a:xfrm>
            <a:off x="2283619" y="2528900"/>
            <a:ext cx="4576762" cy="130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/>
              <a:t>Detailed analysis:</a:t>
            </a:r>
          </a:p>
          <a:p>
            <a:pPr algn="ctr">
              <a:lnSpc>
                <a:spcPct val="150000"/>
              </a:lnSpc>
            </a:pPr>
            <a:r>
              <a:rPr lang="en-US" sz="2800" b="1" dirty="0"/>
              <a:t>Original vs. Standardized</a:t>
            </a:r>
          </a:p>
        </p:txBody>
      </p:sp>
    </p:spTree>
    <p:extLst>
      <p:ext uri="{BB962C8B-B14F-4D97-AF65-F5344CB8AC3E}">
        <p14:creationId xmlns:p14="http://schemas.microsoft.com/office/powerpoint/2010/main" val="3336975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445099-E3CF-403C-9953-A6EB29DD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493785"/>
            <a:ext cx="3287788" cy="32979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974A39-559B-49C0-A6E8-4278CF47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25" y="1493785"/>
            <a:ext cx="3328377" cy="32979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944E0BA-E29A-4472-95F3-FD785A06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Original vs. Standardized: loss surface</a:t>
            </a:r>
          </a:p>
        </p:txBody>
      </p:sp>
    </p:spTree>
    <p:extLst>
      <p:ext uri="{BB962C8B-B14F-4D97-AF65-F5344CB8AC3E}">
        <p14:creationId xmlns:p14="http://schemas.microsoft.com/office/powerpoint/2010/main" val="423127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C4A68-26F5-436A-8CAE-EA803400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vs. Standardized: loss surface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2235C83-09C2-4CE3-8F5D-2E946C9A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1043735"/>
            <a:ext cx="3999450" cy="4022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06E89A-23F3-4544-9D92-CA58A0738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953725"/>
            <a:ext cx="2160240" cy="4521567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C18113E-10C9-484A-95BB-600991226978}"/>
              </a:ext>
            </a:extLst>
          </p:cNvPr>
          <p:cNvCxnSpPr>
            <a:cxnSpLocks/>
          </p:cNvCxnSpPr>
          <p:nvPr/>
        </p:nvCxnSpPr>
        <p:spPr>
          <a:xfrm flipV="1">
            <a:off x="1781690" y="1583795"/>
            <a:ext cx="4410490" cy="945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CB881D5-2A40-4ECC-B3EA-BDA3273915E1}"/>
              </a:ext>
            </a:extLst>
          </p:cNvPr>
          <p:cNvCxnSpPr>
            <a:cxnSpLocks/>
          </p:cNvCxnSpPr>
          <p:nvPr/>
        </p:nvCxnSpPr>
        <p:spPr>
          <a:xfrm flipV="1">
            <a:off x="4121950" y="2213865"/>
            <a:ext cx="2655295" cy="2115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23E8C37-0A67-4D71-B6BF-42D4A1EC1DBB}"/>
              </a:ext>
            </a:extLst>
          </p:cNvPr>
          <p:cNvCxnSpPr/>
          <p:nvPr/>
        </p:nvCxnSpPr>
        <p:spPr>
          <a:xfrm flipV="1">
            <a:off x="6372200" y="1718810"/>
            <a:ext cx="0" cy="13051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5041675-95E7-4B30-8756-B822B76D9363}"/>
              </a:ext>
            </a:extLst>
          </p:cNvPr>
          <p:cNvCxnSpPr/>
          <p:nvPr/>
        </p:nvCxnSpPr>
        <p:spPr>
          <a:xfrm flipV="1">
            <a:off x="6372200" y="3969060"/>
            <a:ext cx="0" cy="13051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10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BB7C2-51C7-40EB-AB22-82F65653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vs. Standardized: loss surface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F4DD00A-C003-4C31-A4D6-FD869975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50" y="1606297"/>
            <a:ext cx="3638716" cy="36454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F99ED8D-F0BA-4E7A-981C-3EBFDE5C5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25" y="1039425"/>
            <a:ext cx="2359017" cy="477915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4215A91-C3C4-4CCF-A42B-D92BEA99059F}"/>
              </a:ext>
            </a:extLst>
          </p:cNvPr>
          <p:cNvCxnSpPr>
            <a:cxnSpLocks/>
          </p:cNvCxnSpPr>
          <p:nvPr/>
        </p:nvCxnSpPr>
        <p:spPr>
          <a:xfrm>
            <a:off x="2051720" y="2438890"/>
            <a:ext cx="4770530" cy="135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AF0DD0B-1267-4703-B444-F0938FDD49F1}"/>
              </a:ext>
            </a:extLst>
          </p:cNvPr>
          <p:cNvCxnSpPr>
            <a:cxnSpLocks/>
          </p:cNvCxnSpPr>
          <p:nvPr/>
        </p:nvCxnSpPr>
        <p:spPr>
          <a:xfrm flipV="1">
            <a:off x="4797025" y="2798930"/>
            <a:ext cx="2025225" cy="1665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A6B55A0-089A-4A6D-82D0-F4423DFE6B65}"/>
              </a:ext>
            </a:extLst>
          </p:cNvPr>
          <p:cNvCxnSpPr/>
          <p:nvPr/>
        </p:nvCxnSpPr>
        <p:spPr>
          <a:xfrm flipV="1">
            <a:off x="6462210" y="1921332"/>
            <a:ext cx="0" cy="13051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4DFC4C1-6346-4FD9-A409-25084705A6C9}"/>
              </a:ext>
            </a:extLst>
          </p:cNvPr>
          <p:cNvCxnSpPr/>
          <p:nvPr/>
        </p:nvCxnSpPr>
        <p:spPr>
          <a:xfrm flipV="1">
            <a:off x="6462210" y="4329100"/>
            <a:ext cx="0" cy="13051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5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460CF53-8F26-436C-8542-0C53F5B2E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5" y="1210030"/>
            <a:ext cx="2999341" cy="28040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BBCB24-9C8D-46EF-BA77-C586F9F93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256" y="1132647"/>
            <a:ext cx="2835315" cy="288141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C3D505C-5020-45EC-9B00-C7673C3C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Original vs. Standardized: gradient descent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BB4E91-1A3B-4033-9A37-0431E39F4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135" y="1346119"/>
            <a:ext cx="3318900" cy="25779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F339742-EFE3-4F90-816B-1643D2A55B3D}"/>
              </a:ext>
            </a:extLst>
          </p:cNvPr>
          <p:cNvSpPr txBox="1"/>
          <p:nvPr/>
        </p:nvSpPr>
        <p:spPr>
          <a:xfrm>
            <a:off x="401627" y="4315637"/>
            <a:ext cx="848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standardized gradient descent go straight towards the center of circle. Why? </a:t>
            </a:r>
          </a:p>
        </p:txBody>
      </p:sp>
    </p:spTree>
    <p:extLst>
      <p:ext uri="{BB962C8B-B14F-4D97-AF65-F5344CB8AC3E}">
        <p14:creationId xmlns:p14="http://schemas.microsoft.com/office/powerpoint/2010/main" val="3852770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48FFD-66B6-4B36-AED2-FDB7DF99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vs. Standardized: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4B6917A-0F5A-408B-805E-B0EEA49A8773}"/>
                  </a:ext>
                </a:extLst>
              </p:cNvPr>
              <p:cNvSpPr txBox="1"/>
              <p:nvPr/>
            </p:nvSpPr>
            <p:spPr>
              <a:xfrm>
                <a:off x="1871626" y="1893361"/>
                <a:ext cx="5281612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= 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4B6917A-0F5A-408B-805E-B0EEA49A8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626" y="1893361"/>
                <a:ext cx="5281612" cy="8714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4ED608BA-7346-42F8-8FA9-8983FCB87C1A}"/>
              </a:ext>
            </a:extLst>
          </p:cNvPr>
          <p:cNvSpPr txBox="1"/>
          <p:nvPr/>
        </p:nvSpPr>
        <p:spPr>
          <a:xfrm>
            <a:off x="1061610" y="138945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26038A3-91A3-4410-B07E-4BFB92AA280D}"/>
                  </a:ext>
                </a:extLst>
              </p:cNvPr>
              <p:cNvSpPr txBox="1"/>
              <p:nvPr/>
            </p:nvSpPr>
            <p:spPr>
              <a:xfrm>
                <a:off x="735" y="3235772"/>
                <a:ext cx="4576762" cy="1433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26038A3-91A3-4410-B07E-4BFB92AA2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" y="3235772"/>
                <a:ext cx="4576762" cy="1433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03BBB28-7B19-46D2-B97C-939DEFDF0DF4}"/>
                  </a:ext>
                </a:extLst>
              </p:cNvPr>
              <p:cNvSpPr txBox="1"/>
              <p:nvPr/>
            </p:nvSpPr>
            <p:spPr>
              <a:xfrm>
                <a:off x="4031940" y="3248980"/>
                <a:ext cx="5400600" cy="1433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03BBB28-7B19-46D2-B97C-939DEFDF0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40" y="3248980"/>
                <a:ext cx="5400600" cy="1433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D2F526B7-5E55-4FDC-9A54-4FDC0D7AFFDC}"/>
              </a:ext>
            </a:extLst>
          </p:cNvPr>
          <p:cNvSpPr txBox="1"/>
          <p:nvPr/>
        </p:nvSpPr>
        <p:spPr>
          <a:xfrm>
            <a:off x="2096725" y="4969122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gradient depends on the position of </a:t>
            </a:r>
            <a:r>
              <a:rPr lang="en-US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226765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D3611-9502-42F9-9E6C-2F793EB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vs. Standardized: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D3120BB-EAFA-461C-9BA6-831126592C88}"/>
                  </a:ext>
                </a:extLst>
              </p:cNvPr>
              <p:cNvSpPr txBox="1"/>
              <p:nvPr/>
            </p:nvSpPr>
            <p:spPr>
              <a:xfrm>
                <a:off x="791285" y="1442662"/>
                <a:ext cx="4023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standardized value: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D3120BB-EAFA-461C-9BA6-831126592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85" y="1442662"/>
                <a:ext cx="4023832" cy="369332"/>
              </a:xfrm>
              <a:prstGeom prst="rect">
                <a:avLst/>
              </a:prstGeom>
              <a:blipFill>
                <a:blip r:embed="rId2"/>
                <a:stretch>
                  <a:fillRect l="-136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41EAE2B-6856-49FE-8F1E-2B5372D6279B}"/>
                  </a:ext>
                </a:extLst>
              </p:cNvPr>
              <p:cNvSpPr txBox="1"/>
              <p:nvPr/>
            </p:nvSpPr>
            <p:spPr>
              <a:xfrm>
                <a:off x="3911367" y="1281010"/>
                <a:ext cx="1794080" cy="763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41EAE2B-6856-49FE-8F1E-2B5372D62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367" y="1281010"/>
                <a:ext cx="1794080" cy="763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E4471F-9A7F-4AC8-86CA-DE67E1827170}"/>
                  </a:ext>
                </a:extLst>
              </p:cNvPr>
              <p:cNvSpPr txBox="1"/>
              <p:nvPr/>
            </p:nvSpPr>
            <p:spPr>
              <a:xfrm>
                <a:off x="5565572" y="1268760"/>
                <a:ext cx="1957670" cy="763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E4471F-9A7F-4AC8-86CA-DE67E1827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72" y="1268760"/>
                <a:ext cx="1957670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78A3B4-CF1F-4811-B42D-8C28C78C0705}"/>
                  </a:ext>
                </a:extLst>
              </p:cNvPr>
              <p:cNvSpPr txBox="1"/>
              <p:nvPr/>
            </p:nvSpPr>
            <p:spPr>
              <a:xfrm>
                <a:off x="2331244" y="4560748"/>
                <a:ext cx="4576762" cy="1277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e>
                                </m:ba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78A3B4-CF1F-4811-B42D-8C28C78C0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244" y="4560748"/>
                <a:ext cx="4576762" cy="1277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910E31-C020-4A84-92A9-D0F08EBC4569}"/>
                  </a:ext>
                </a:extLst>
              </p:cNvPr>
              <p:cNvSpPr txBox="1"/>
              <p:nvPr/>
            </p:nvSpPr>
            <p:spPr>
              <a:xfrm>
                <a:off x="-63515" y="2483232"/>
                <a:ext cx="4576762" cy="1710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910E31-C020-4A84-92A9-D0F08EBC4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15" y="2483232"/>
                <a:ext cx="4576762" cy="1710853"/>
              </a:xfrm>
              <a:prstGeom prst="rect">
                <a:avLst/>
              </a:prstGeom>
              <a:blipFill>
                <a:blip r:embed="rId6"/>
                <a:stretch>
                  <a:fillRect b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67BB0C0-4738-4A39-85AE-51E6F0EF3AAE}"/>
                  </a:ext>
                </a:extLst>
              </p:cNvPr>
              <p:cNvSpPr txBox="1"/>
              <p:nvPr/>
            </p:nvSpPr>
            <p:spPr>
              <a:xfrm>
                <a:off x="4076945" y="2438890"/>
                <a:ext cx="5400600" cy="1710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−2</m:t>
                      </m:r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67BB0C0-4738-4A39-85AE-51E6F0EF3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945" y="2438890"/>
                <a:ext cx="5400600" cy="1710853"/>
              </a:xfrm>
              <a:prstGeom prst="rect">
                <a:avLst/>
              </a:prstGeom>
              <a:blipFill>
                <a:blip r:embed="rId7"/>
                <a:stretch>
                  <a:fillRect b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23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C6ED9-097C-4581-AC5A-50B6755B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vs. Standardized: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B34B5-05DB-4ADC-9018-99BFF042985C}"/>
                  </a:ext>
                </a:extLst>
              </p:cNvPr>
              <p:cNvSpPr txBox="1"/>
              <p:nvPr/>
            </p:nvSpPr>
            <p:spPr>
              <a:xfrm>
                <a:off x="2591780" y="1072618"/>
                <a:ext cx="36816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200" b="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32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B34B5-05DB-4ADC-9018-99BFF0429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780" y="1072618"/>
                <a:ext cx="36816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7FF74E8-2CC8-4CC9-9EC8-BC7F875188DD}"/>
                  </a:ext>
                </a:extLst>
              </p:cNvPr>
              <p:cNvSpPr txBox="1"/>
              <p:nvPr/>
            </p:nvSpPr>
            <p:spPr>
              <a:xfrm>
                <a:off x="-1139889" y="2268396"/>
                <a:ext cx="4676774" cy="1021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7FF74E8-2CC8-4CC9-9EC8-BC7F87518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9889" y="2268396"/>
                <a:ext cx="4676774" cy="1021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91131E4-411E-4CAC-AEB3-1C96162FFCBA}"/>
                  </a:ext>
                </a:extLst>
              </p:cNvPr>
              <p:cNvSpPr txBox="1"/>
              <p:nvPr/>
            </p:nvSpPr>
            <p:spPr>
              <a:xfrm>
                <a:off x="-824854" y="3429000"/>
                <a:ext cx="4676774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91131E4-411E-4CAC-AEB3-1C96162FF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4854" y="3429000"/>
                <a:ext cx="4676774" cy="7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4AB438B-40B6-4939-8919-C1476894D37F}"/>
                  </a:ext>
                </a:extLst>
              </p:cNvPr>
              <p:cNvSpPr txBox="1"/>
              <p:nvPr/>
            </p:nvSpPr>
            <p:spPr>
              <a:xfrm>
                <a:off x="-1364914" y="4273531"/>
                <a:ext cx="4676774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4AB438B-40B6-4939-8919-C1476894D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4914" y="4273531"/>
                <a:ext cx="4676774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B5CADCA-B08E-4DFF-B4B3-90B14608ED9A}"/>
                  </a:ext>
                </a:extLst>
              </p:cNvPr>
              <p:cNvSpPr txBox="1"/>
              <p:nvPr/>
            </p:nvSpPr>
            <p:spPr>
              <a:xfrm>
                <a:off x="2993017" y="2140957"/>
                <a:ext cx="4881562" cy="1473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>
                                                    <a:latin typeface="Cambria Math" panose="02040503050406030204" pitchFamily="18" charset="0"/>
                                                  </a:rPr>
                                                  <m:t>i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B5CADCA-B08E-4DFF-B4B3-90B14608E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17" y="2140957"/>
                <a:ext cx="4881562" cy="14736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9E64441-6DB2-4CB0-9FFC-D4EB52E5DCE6}"/>
                  </a:ext>
                </a:extLst>
              </p:cNvPr>
              <p:cNvSpPr txBox="1"/>
              <p:nvPr/>
            </p:nvSpPr>
            <p:spPr>
              <a:xfrm>
                <a:off x="1961710" y="3686480"/>
                <a:ext cx="4924424" cy="1473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9E64441-6DB2-4CB0-9FFC-D4EB52E5D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10" y="3686480"/>
                <a:ext cx="4924424" cy="14736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81F27B1-A3B3-408D-9EBB-9274E975C9D7}"/>
                  </a:ext>
                </a:extLst>
              </p:cNvPr>
              <p:cNvSpPr txBox="1"/>
              <p:nvPr/>
            </p:nvSpPr>
            <p:spPr>
              <a:xfrm>
                <a:off x="5742130" y="3036447"/>
                <a:ext cx="5286374" cy="842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e>
                                </m:ba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81F27B1-A3B3-408D-9EBB-9274E975C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130" y="3036447"/>
                <a:ext cx="5286374" cy="8426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8CBC968-2081-487E-A206-52B0CE481707}"/>
              </a:ext>
            </a:extLst>
          </p:cNvPr>
          <p:cNvSpPr txBox="1"/>
          <p:nvPr/>
        </p:nvSpPr>
        <p:spPr>
          <a:xfrm>
            <a:off x="386535" y="1222452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Closed form solution: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2E1A04B3-EFE2-4CAF-A5F3-2752002D906A}"/>
              </a:ext>
            </a:extLst>
          </p:cNvPr>
          <p:cNvSpPr/>
          <p:nvPr/>
        </p:nvSpPr>
        <p:spPr>
          <a:xfrm>
            <a:off x="2951820" y="3248980"/>
            <a:ext cx="450050" cy="39684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10864179-8982-48A1-BD94-945755C33144}"/>
              </a:ext>
            </a:extLst>
          </p:cNvPr>
          <p:cNvSpPr/>
          <p:nvPr/>
        </p:nvSpPr>
        <p:spPr>
          <a:xfrm>
            <a:off x="7092280" y="3285694"/>
            <a:ext cx="450050" cy="39684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9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E66C4-6EC1-4A2F-A037-8EEFB64D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9D4B7-A6DF-46EC-B40F-BB21ADC2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50" y="1268760"/>
            <a:ext cx="83756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Start with a simple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Detailed analysis</a:t>
            </a:r>
          </a:p>
          <a:p>
            <a:r>
              <a:rPr lang="en-US" sz="1800" b="1" dirty="0"/>
              <a:t>	</a:t>
            </a:r>
          </a:p>
          <a:p>
            <a:pPr marL="647700" lvl="2" indent="-285750">
              <a:buFont typeface="Courier New" panose="02070309020205020404" pitchFamily="49" charset="0"/>
              <a:buChar char="o"/>
            </a:pPr>
            <a:r>
              <a:rPr lang="en-US" sz="1800" b="1" dirty="0"/>
              <a:t>Original vs. Standardized</a:t>
            </a:r>
          </a:p>
          <a:p>
            <a:pPr marL="647700" lvl="2" indent="-285750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marL="647700" lvl="2" indent="-285750">
              <a:buFont typeface="Courier New" panose="02070309020205020404" pitchFamily="49" charset="0"/>
              <a:buChar char="o"/>
            </a:pPr>
            <a:r>
              <a:rPr lang="en-US" sz="1800" b="1" dirty="0"/>
              <a:t>Original vs. Min-Max scaled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750392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075AA-EA54-424F-AD20-86922931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vs. Standardized: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8A30C4-B19A-494A-A800-621D94FBFBF6}"/>
                  </a:ext>
                </a:extLst>
              </p:cNvPr>
              <p:cNvSpPr txBox="1"/>
              <p:nvPr/>
            </p:nvSpPr>
            <p:spPr>
              <a:xfrm>
                <a:off x="5337085" y="1763815"/>
                <a:ext cx="4576762" cy="654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ba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8A30C4-B19A-494A-A800-621D94FBF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085" y="1763815"/>
                <a:ext cx="4576762" cy="6549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3FF9EBC-1C74-4A02-88F6-269308F5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85" y="1133745"/>
            <a:ext cx="4478879" cy="4437914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B86C767-F63F-42AC-82C6-089C66F51C6E}"/>
              </a:ext>
            </a:extLst>
          </p:cNvPr>
          <p:cNvCxnSpPr>
            <a:cxnSpLocks/>
          </p:cNvCxnSpPr>
          <p:nvPr/>
        </p:nvCxnSpPr>
        <p:spPr>
          <a:xfrm flipH="1">
            <a:off x="3401870" y="1448780"/>
            <a:ext cx="180020" cy="1485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ECDD436-BDAA-446D-8DC5-A2B94942D18E}"/>
              </a:ext>
            </a:extLst>
          </p:cNvPr>
          <p:cNvCxnSpPr/>
          <p:nvPr/>
        </p:nvCxnSpPr>
        <p:spPr>
          <a:xfrm flipV="1">
            <a:off x="2321750" y="3068960"/>
            <a:ext cx="990110" cy="144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9378D89-B447-4A4B-B7A5-41CA1F636244}"/>
              </a:ext>
            </a:extLst>
          </p:cNvPr>
          <p:cNvCxnSpPr>
            <a:cxnSpLocks/>
          </p:cNvCxnSpPr>
          <p:nvPr/>
        </p:nvCxnSpPr>
        <p:spPr>
          <a:xfrm flipH="1" flipV="1">
            <a:off x="3491880" y="3068960"/>
            <a:ext cx="405045" cy="450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D61071A-81FB-40BC-BB05-C3E3D41787E4}"/>
              </a:ext>
            </a:extLst>
          </p:cNvPr>
          <p:cNvSpPr txBox="1"/>
          <p:nvPr/>
        </p:nvSpPr>
        <p:spPr>
          <a:xfrm>
            <a:off x="5331885" y="2552562"/>
            <a:ext cx="3789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So, the gradient of the loss function </a:t>
            </a:r>
            <a:r>
              <a:rPr lang="en-US" sz="1600" b="1" dirty="0"/>
              <a:t>always</a:t>
            </a:r>
            <a:r>
              <a:rPr lang="en-US" sz="1600" dirty="0"/>
              <a:t> points to its </a:t>
            </a:r>
            <a:r>
              <a:rPr lang="en-US" sz="1600" b="1" dirty="0"/>
              <a:t>global minimum position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AEB5B13-8C17-4778-8D78-13B18A18739B}"/>
              </a:ext>
            </a:extLst>
          </p:cNvPr>
          <p:cNvCxnSpPr>
            <a:cxnSpLocks/>
          </p:cNvCxnSpPr>
          <p:nvPr/>
        </p:nvCxnSpPr>
        <p:spPr>
          <a:xfrm>
            <a:off x="971600" y="1448780"/>
            <a:ext cx="2340260" cy="1485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D4FE997-CEC7-4002-BDA5-9ED9B1047465}"/>
              </a:ext>
            </a:extLst>
          </p:cNvPr>
          <p:cNvCxnSpPr>
            <a:cxnSpLocks/>
          </p:cNvCxnSpPr>
          <p:nvPr/>
        </p:nvCxnSpPr>
        <p:spPr>
          <a:xfrm flipV="1">
            <a:off x="1241630" y="3023955"/>
            <a:ext cx="2070230" cy="1687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77DAB2E-50E5-4B06-B7D7-27C07A928A3C}"/>
              </a:ext>
            </a:extLst>
          </p:cNvPr>
          <p:cNvCxnSpPr>
            <a:cxnSpLocks/>
          </p:cNvCxnSpPr>
          <p:nvPr/>
        </p:nvCxnSpPr>
        <p:spPr>
          <a:xfrm flipH="1" flipV="1">
            <a:off x="3401870" y="3068960"/>
            <a:ext cx="900100" cy="2340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1452568-174D-440E-98F8-F4CE2F886649}"/>
              </a:ext>
            </a:extLst>
          </p:cNvPr>
          <p:cNvCxnSpPr>
            <a:cxnSpLocks/>
          </p:cNvCxnSpPr>
          <p:nvPr/>
        </p:nvCxnSpPr>
        <p:spPr>
          <a:xfrm flipV="1">
            <a:off x="2591780" y="2996336"/>
            <a:ext cx="715323" cy="151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5F0B82A-394A-4601-802B-02FAB4D6CB8E}"/>
                  </a:ext>
                </a:extLst>
              </p:cNvPr>
              <p:cNvSpPr txBox="1"/>
              <p:nvPr/>
            </p:nvSpPr>
            <p:spPr>
              <a:xfrm>
                <a:off x="3404110" y="2588103"/>
                <a:ext cx="4599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5F0B82A-394A-4601-802B-02FAB4D6C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110" y="2588103"/>
                <a:ext cx="459965" cy="523220"/>
              </a:xfrm>
              <a:prstGeom prst="rect">
                <a:avLst/>
              </a:prstGeom>
              <a:blipFill>
                <a:blip r:embed="rId4"/>
                <a:stretch>
                  <a:fillRect r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D9EB0FA-5FBE-42E1-82DF-DC350375A986}"/>
                  </a:ext>
                </a:extLst>
              </p:cNvPr>
              <p:cNvSpPr txBox="1"/>
              <p:nvPr/>
            </p:nvSpPr>
            <p:spPr>
              <a:xfrm>
                <a:off x="-1227104" y="4607550"/>
                <a:ext cx="49568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D9EB0FA-5FBE-42E1-82DF-DC350375A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7104" y="4607550"/>
                <a:ext cx="49568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3900D2E-C424-4B5A-B6D4-5392ACDA44C2}"/>
                  </a:ext>
                </a:extLst>
              </p:cNvPr>
              <p:cNvSpPr txBox="1"/>
              <p:nvPr/>
            </p:nvSpPr>
            <p:spPr>
              <a:xfrm>
                <a:off x="-508365" y="3383559"/>
                <a:ext cx="55702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3900D2E-C424-4B5A-B6D4-5392ACDA4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8365" y="3383559"/>
                <a:ext cx="5570220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816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E75D7-376F-491D-A89C-AC3B0048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vs. Standardized: Norm of gradient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097AC7-7F9B-4EC1-90BF-74AB025C5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0" y="911273"/>
            <a:ext cx="5016464" cy="48188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844B4C-E962-4E06-A5AF-9B6060710BE4}"/>
              </a:ext>
            </a:extLst>
          </p:cNvPr>
          <p:cNvSpPr txBox="1"/>
          <p:nvPr/>
        </p:nvSpPr>
        <p:spPr>
          <a:xfrm>
            <a:off x="5177974" y="1317893"/>
            <a:ext cx="4576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Norm of gradient: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C92FEEB-33AF-4BF5-B8F6-04773BA5F51D}"/>
                  </a:ext>
                </a:extLst>
              </p:cNvPr>
              <p:cNvSpPr txBox="1"/>
              <p:nvPr/>
            </p:nvSpPr>
            <p:spPr>
              <a:xfrm>
                <a:off x="6033069" y="1882984"/>
                <a:ext cx="2133110" cy="7164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C92FEEB-33AF-4BF5-B8F6-04773BA5F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069" y="1882984"/>
                <a:ext cx="2133110" cy="716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6F5D539-12BF-4F9E-9965-53C68CB6833E}"/>
              </a:ext>
            </a:extLst>
          </p:cNvPr>
          <p:cNvSpPr txBox="1"/>
          <p:nvPr/>
        </p:nvSpPr>
        <p:spPr>
          <a:xfrm>
            <a:off x="4662010" y="331117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877088-F66E-455D-8052-ED46D8ACAFCC}"/>
              </a:ext>
            </a:extLst>
          </p:cNvPr>
          <p:cNvSpPr txBox="1"/>
          <p:nvPr/>
        </p:nvSpPr>
        <p:spPr>
          <a:xfrm>
            <a:off x="5157130" y="2705640"/>
            <a:ext cx="40054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Gradient indicates the direction in which the function changes the fattest.</a:t>
            </a:r>
          </a:p>
          <a:p>
            <a:endParaRPr lang="en-US" sz="1600" dirty="0"/>
          </a:p>
          <a:p>
            <a:r>
              <a:rPr lang="en-US" sz="1600" dirty="0"/>
              <a:t>L2-Norm of gradient indicates the changing rate or  “velocity” in this direction which equals the maximum directional derivative.</a:t>
            </a:r>
          </a:p>
          <a:p>
            <a:endParaRPr lang="en-US" sz="1600" dirty="0"/>
          </a:p>
          <a:p>
            <a:r>
              <a:rPr lang="en-US" sz="1600" dirty="0"/>
              <a:t>We can see that the “average velocity” of standardized gradient descent is much larger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F60DE0-46AB-49A0-8C80-090C1D89B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525" y="3137350"/>
            <a:ext cx="1884100" cy="19373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9181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8B9A9-F35A-4915-AEFF-7B9CF169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vs. Standardized: Distance of gradient descent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BE3D44-B1C2-4411-B596-AE0D47FFB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43735"/>
            <a:ext cx="4509996" cy="44554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758A39-FF84-4E4F-BE91-517163F27FD9}"/>
              </a:ext>
            </a:extLst>
          </p:cNvPr>
          <p:cNvSpPr txBox="1"/>
          <p:nvPr/>
        </p:nvSpPr>
        <p:spPr>
          <a:xfrm>
            <a:off x="4842030" y="1583795"/>
            <a:ext cx="4050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Let’s Integrate the norm to see the distance traveled by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9408BE3-A8E2-4777-B391-DFAF6C01CDF4}"/>
                  </a:ext>
                </a:extLst>
              </p:cNvPr>
              <p:cNvSpPr txBox="1"/>
              <p:nvPr/>
            </p:nvSpPr>
            <p:spPr>
              <a:xfrm>
                <a:off x="4230688" y="2889935"/>
                <a:ext cx="4576762" cy="763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e>
                      </m:nary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9408BE3-A8E2-4777-B391-DFAF6C01C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688" y="2889935"/>
                <a:ext cx="4576762" cy="763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041C4B0-0B5D-4999-9F82-FCD3C74BD05A}"/>
              </a:ext>
            </a:extLst>
          </p:cNvPr>
          <p:cNvSpPr txBox="1"/>
          <p:nvPr/>
        </p:nvSpPr>
        <p:spPr>
          <a:xfrm>
            <a:off x="5067055" y="4104075"/>
            <a:ext cx="3825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can see that the standardized gradient descent still travels a </a:t>
            </a:r>
            <a:r>
              <a:rPr lang="en-US" sz="1600" b="1" dirty="0"/>
              <a:t>shorter</a:t>
            </a:r>
            <a:r>
              <a:rPr lang="en-US" sz="1600" dirty="0"/>
              <a:t> distance than the original, although its solution position is </a:t>
            </a:r>
            <a:r>
              <a:rPr lang="en-US" sz="1600" b="1" dirty="0"/>
              <a:t>further</a:t>
            </a:r>
            <a:r>
              <a:rPr lang="en-US" sz="1600" dirty="0"/>
              <a:t>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D1A1952-17E1-45E7-8DEE-4B05B2637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533" y="3023955"/>
            <a:ext cx="1884100" cy="19373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7394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9ACD829-4D52-4EAF-834F-FD3BA8B8F0A8}"/>
              </a:ext>
            </a:extLst>
          </p:cNvPr>
          <p:cNvSpPr txBox="1"/>
          <p:nvPr/>
        </p:nvSpPr>
        <p:spPr>
          <a:xfrm>
            <a:off x="1421650" y="2528900"/>
            <a:ext cx="6660740" cy="130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/>
              <a:t>Detailed analysis:</a:t>
            </a:r>
          </a:p>
          <a:p>
            <a:pPr algn="ctr">
              <a:lnSpc>
                <a:spcPct val="150000"/>
              </a:lnSpc>
            </a:pPr>
            <a:r>
              <a:rPr lang="en-US" sz="2800" b="1" dirty="0"/>
              <a:t>Original vs. Min-Max scaled</a:t>
            </a:r>
          </a:p>
        </p:txBody>
      </p:sp>
    </p:spTree>
    <p:extLst>
      <p:ext uri="{BB962C8B-B14F-4D97-AF65-F5344CB8AC3E}">
        <p14:creationId xmlns:p14="http://schemas.microsoft.com/office/powerpoint/2010/main" val="620859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EE4D1-596F-468D-A7C8-589BBE18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292929"/>
                </a:solidFill>
                <a:latin typeface="charter"/>
              </a:rPr>
              <a:t>Original vs. Min-Max scaled: Loss surface</a:t>
            </a:r>
            <a:endParaRPr 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375849-7DFB-41B9-8D32-33C4AB712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617" y="1558876"/>
            <a:ext cx="3287788" cy="325776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40F156E-0839-4D0C-A2B5-9C2FA5589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595" y="1538790"/>
            <a:ext cx="3287788" cy="32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70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0793D466-D92C-4E92-AFEE-155B4DFEB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787" y="1341125"/>
            <a:ext cx="2717800" cy="26797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3D4D97A-2CCE-460F-AE4F-97638BE2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 wrap="square" anchor="b">
            <a:normAutofit/>
          </a:bodyPr>
          <a:lstStyle/>
          <a:p>
            <a:r>
              <a:rPr lang="en-US" sz="2400" dirty="0">
                <a:solidFill>
                  <a:srgbClr val="292929"/>
                </a:solidFill>
                <a:latin typeface="charter"/>
              </a:rPr>
              <a:t>Original vs. Min-Max scaled: Loss surface</a:t>
            </a:r>
            <a:endParaRPr 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30AC58-7217-4B44-B110-B8756E38D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659" y="1476075"/>
            <a:ext cx="3158706" cy="24302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8AB971-8CA0-45A9-AA74-C122082A5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" y="1341125"/>
            <a:ext cx="2902970" cy="271393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366D3-C647-42D0-A2E4-00426F95E8E8}"/>
              </a:ext>
            </a:extLst>
          </p:cNvPr>
          <p:cNvSpPr txBox="1"/>
          <p:nvPr/>
        </p:nvSpPr>
        <p:spPr>
          <a:xfrm>
            <a:off x="746575" y="4388823"/>
            <a:ext cx="7065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traces of both gradient descent seem similar. </a:t>
            </a:r>
          </a:p>
          <a:p>
            <a:pPr algn="ctr"/>
            <a:r>
              <a:rPr lang="en-US" dirty="0"/>
              <a:t>But the steps of Min-Max scaled one is much tighter </a:t>
            </a:r>
          </a:p>
        </p:txBody>
      </p:sp>
    </p:spTree>
    <p:extLst>
      <p:ext uri="{BB962C8B-B14F-4D97-AF65-F5344CB8AC3E}">
        <p14:creationId xmlns:p14="http://schemas.microsoft.com/office/powerpoint/2010/main" val="2938884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09803-B7A6-4294-83D8-AA125C0D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vs. Min-Max scaled:</a:t>
            </a:r>
            <a:br>
              <a:rPr lang="en-US" dirty="0"/>
            </a:br>
            <a:r>
              <a:rPr lang="en-US" dirty="0"/>
              <a:t>loss function &amp; gradient along one axis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2DE844-BFFD-421E-A3F5-18EEB7E92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59"/>
            <a:ext cx="3979226" cy="38914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4C1418-6FFB-4019-BC49-B7F8F09F9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110" y="1084210"/>
            <a:ext cx="2338839" cy="468958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4052B74-8638-4609-8A38-EA123F1997A0}"/>
              </a:ext>
            </a:extLst>
          </p:cNvPr>
          <p:cNvCxnSpPr/>
          <p:nvPr/>
        </p:nvCxnSpPr>
        <p:spPr>
          <a:xfrm flipV="1">
            <a:off x="1736685" y="2078850"/>
            <a:ext cx="4455495" cy="675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020525A-B2B3-46DD-935D-5EB0253FA48C}"/>
              </a:ext>
            </a:extLst>
          </p:cNvPr>
          <p:cNvCxnSpPr/>
          <p:nvPr/>
        </p:nvCxnSpPr>
        <p:spPr>
          <a:xfrm flipV="1">
            <a:off x="3964432" y="2663915"/>
            <a:ext cx="2677798" cy="1755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158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8B9771-683B-4072-8B55-8CDCC9FCE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40" y="991536"/>
            <a:ext cx="3542576" cy="348756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353D18C-C422-41F8-85D9-91FC26CE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Original vs. Min-Max scaled: Norm of gradient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951718-73EB-46A9-9F31-69F8C4CF3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277" y="1028815"/>
            <a:ext cx="3542576" cy="360879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0D90320-D2F7-44F1-9F27-9154F37715DB}"/>
              </a:ext>
            </a:extLst>
          </p:cNvPr>
          <p:cNvSpPr txBox="1"/>
          <p:nvPr/>
        </p:nvSpPr>
        <p:spPr>
          <a:xfrm>
            <a:off x="85851" y="4611502"/>
            <a:ext cx="906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Min</a:t>
            </a:r>
            <a:r>
              <a:rPr lang="en-US" altLang="zh-CN" dirty="0"/>
              <a:t>-Max scaled gradient descent travels faster. But unfortunately, its goal is further.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E28651-D08C-4130-A0CD-91B3E184AA22}"/>
              </a:ext>
            </a:extLst>
          </p:cNvPr>
          <p:cNvSpPr txBox="1"/>
          <p:nvPr/>
        </p:nvSpPr>
        <p:spPr>
          <a:xfrm>
            <a:off x="1466655" y="5113232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Choosing another initial position may lead to a better result 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54DB1B-5107-4FBB-94D9-810638A26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740" y="2078850"/>
            <a:ext cx="1689787" cy="16785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4564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49F6D-12BF-47A7-948D-7023E585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vs. Min-Max scaled: Learning rate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DC0D32-8CEB-49DA-8493-D3DD0C449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293194"/>
            <a:ext cx="4573210" cy="427161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7A040A6-3A47-4E1E-A547-09AB4B8EAF57}"/>
              </a:ext>
            </a:extLst>
          </p:cNvPr>
          <p:cNvSpPr txBox="1"/>
          <p:nvPr/>
        </p:nvSpPr>
        <p:spPr>
          <a:xfrm>
            <a:off x="4998300" y="1403775"/>
            <a:ext cx="3867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other hand, compared with the original data, Min-Max scaling provides a possibility to choose a greater learning rate.</a:t>
            </a:r>
          </a:p>
        </p:txBody>
      </p:sp>
    </p:spTree>
    <p:extLst>
      <p:ext uri="{BB962C8B-B14F-4D97-AF65-F5344CB8AC3E}">
        <p14:creationId xmlns:p14="http://schemas.microsoft.com/office/powerpoint/2010/main" val="1109688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35B6-0317-459A-A76E-7F30B562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Original vs. Min-Max scaled: Learning rate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79AE50-8957-4B42-A38A-185C4E60D12F}"/>
              </a:ext>
            </a:extLst>
          </p:cNvPr>
          <p:cNvSpPr txBox="1"/>
          <p:nvPr/>
        </p:nvSpPr>
        <p:spPr>
          <a:xfrm>
            <a:off x="4118610" y="2971800"/>
            <a:ext cx="45719" cy="194832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18E5786-AF26-4654-9C3F-25708E6BE813}"/>
              </a:ext>
            </a:extLst>
          </p:cNvPr>
          <p:cNvGrpSpPr/>
          <p:nvPr/>
        </p:nvGrpSpPr>
        <p:grpSpPr>
          <a:xfrm>
            <a:off x="0" y="1918865"/>
            <a:ext cx="2724070" cy="3310335"/>
            <a:chOff x="336550" y="1366758"/>
            <a:chExt cx="2134196" cy="259351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386D398-146E-4FC7-8058-A04403DA5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550" y="1366758"/>
              <a:ext cx="2134196" cy="2027918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1D438B1-8069-4398-B2AE-FEB106107F54}"/>
                </a:ext>
              </a:extLst>
            </p:cNvPr>
            <p:cNvSpPr txBox="1"/>
            <p:nvPr/>
          </p:nvSpPr>
          <p:spPr>
            <a:xfrm>
              <a:off x="588785" y="3498603"/>
              <a:ext cx="1775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Learning rate = 0.0001</a:t>
              </a:r>
            </a:p>
            <a:p>
              <a:pPr algn="ctr"/>
              <a:r>
                <a:rPr lang="en-US" sz="1200" dirty="0"/>
                <a:t>Nr. Iterations =  1380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C04F155-F734-4E16-B150-3E3727C025D9}"/>
              </a:ext>
            </a:extLst>
          </p:cNvPr>
          <p:cNvGrpSpPr/>
          <p:nvPr/>
        </p:nvGrpSpPr>
        <p:grpSpPr>
          <a:xfrm>
            <a:off x="2824427" y="1875603"/>
            <a:ext cx="2714078" cy="3268179"/>
            <a:chOff x="2824428" y="1330952"/>
            <a:chExt cx="2063314" cy="261133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E0B0AB5-B013-4A65-B0CA-5776E5CDB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4428" y="1330952"/>
              <a:ext cx="2063314" cy="2060394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29E3AD-B19B-483D-9EE5-228A0B049F9E}"/>
                </a:ext>
              </a:extLst>
            </p:cNvPr>
            <p:cNvSpPr txBox="1"/>
            <p:nvPr/>
          </p:nvSpPr>
          <p:spPr>
            <a:xfrm>
              <a:off x="3011726" y="3480619"/>
              <a:ext cx="1688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Learning rate = 0.008</a:t>
              </a:r>
            </a:p>
            <a:p>
              <a:pPr algn="ctr"/>
              <a:r>
                <a:rPr lang="en-US" sz="1200" dirty="0"/>
                <a:t>Nr. Iterations =  62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BC3B7178-40AC-4196-8263-C5989957E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120" y="1993433"/>
            <a:ext cx="2970330" cy="233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8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64FF21-DD65-4731-B92D-BB25A9191136}"/>
              </a:ext>
            </a:extLst>
          </p:cNvPr>
          <p:cNvSpPr txBox="1"/>
          <p:nvPr/>
        </p:nvSpPr>
        <p:spPr>
          <a:xfrm>
            <a:off x="3581890" y="3167390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Introduction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6059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BEA17-6168-4952-B011-C6A77CA5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38883B-3653-458C-8684-2728ACE531B7}"/>
              </a:ext>
            </a:extLst>
          </p:cNvPr>
          <p:cNvSpPr txBox="1"/>
          <p:nvPr/>
        </p:nvSpPr>
        <p:spPr>
          <a:xfrm>
            <a:off x="347552" y="1313765"/>
            <a:ext cx="85441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Standardization or Min-Max scaling?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we only focus on </a:t>
            </a:r>
            <a:r>
              <a:rPr lang="en-US" altLang="zh-CN" b="1" dirty="0"/>
              <a:t>gradient descent</a:t>
            </a:r>
            <a:r>
              <a:rPr lang="en-US" altLang="zh-CN" dirty="0"/>
              <a:t>, standardization is better than Min-Max scaling.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However, this doesn’t mean that Min-Max scaling is not useful at all!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we focus on other points, these two kind of feature scaling methods both have their own applicable situations. For example: when some models need to calculate L2 distance (such as KNN), Min-Max scaling is much more useful.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6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F33E9-784E-4BE0-B083-9F03E920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FFF9B-0E68-4EFC-A1C6-E788670E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9" y="1042988"/>
            <a:ext cx="8145645" cy="1710937"/>
          </a:xfrm>
        </p:spPr>
        <p:txBody>
          <a:bodyPr/>
          <a:lstStyle/>
          <a:p>
            <a:r>
              <a:rPr lang="en-US" dirty="0"/>
              <a:t>This is a dataset that contains an independent variable (Purchased) and 3 dependent variables (Country, Age, and Salary). </a:t>
            </a:r>
          </a:p>
          <a:p>
            <a:r>
              <a:rPr lang="en-US" dirty="0"/>
              <a:t>The range of Salary (48,000 – 83,000) is much wider than the range of Age (27 - 50).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BD85A1-0FA1-4EE0-AA74-36A27CD8B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775"/>
          <a:stretch/>
        </p:blipFill>
        <p:spPr bwMode="auto">
          <a:xfrm>
            <a:off x="1916705" y="1860132"/>
            <a:ext cx="5895655" cy="392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762A9B-2D70-41ED-8B2D-CB56C6E7E0FC}"/>
              </a:ext>
            </a:extLst>
          </p:cNvPr>
          <p:cNvSpPr txBox="1"/>
          <p:nvPr/>
        </p:nvSpPr>
        <p:spPr>
          <a:xfrm>
            <a:off x="2051720" y="5657358"/>
            <a:ext cx="619905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https://www.kdnuggets.com/2020/04/data-transformation-standardization-normalization.html</a:t>
            </a:r>
          </a:p>
        </p:txBody>
      </p:sp>
    </p:spTree>
    <p:extLst>
      <p:ext uri="{BB962C8B-B14F-4D97-AF65-F5344CB8AC3E}">
        <p14:creationId xmlns:p14="http://schemas.microsoft.com/office/powerpoint/2010/main" val="1584663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15856524-7A08-4802-A4A4-038A0DFE8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088740"/>
            <a:ext cx="712656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EA9C3C-F383-41BF-96D3-19CE976BAA75}"/>
              </a:ext>
            </a:extLst>
          </p:cNvPr>
          <p:cNvSpPr txBox="1"/>
          <p:nvPr/>
        </p:nvSpPr>
        <p:spPr>
          <a:xfrm>
            <a:off x="701570" y="3822429"/>
            <a:ext cx="79208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When we calculate the equation of Euclidean distance, the number of (x2-x1)² is much bigger than the number of (y2-y1)² which means the Euclidean distance will be dominated by the salary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Therefore, in this case, we'd better Min-Max scale the dataset, so that different features have the same influence on the distance.</a:t>
            </a:r>
            <a:endParaRPr lang="en-US" sz="16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E0EC80-4A7E-42D1-8586-5C29BF56A2F8}"/>
              </a:ext>
            </a:extLst>
          </p:cNvPr>
          <p:cNvCxnSpPr/>
          <p:nvPr/>
        </p:nvCxnSpPr>
        <p:spPr>
          <a:xfrm>
            <a:off x="4526995" y="2663915"/>
            <a:ext cx="630070" cy="0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61278CE-BE9C-4B25-8515-60355A2E5424}"/>
              </a:ext>
            </a:extLst>
          </p:cNvPr>
          <p:cNvCxnSpPr>
            <a:cxnSpLocks/>
          </p:cNvCxnSpPr>
          <p:nvPr/>
        </p:nvCxnSpPr>
        <p:spPr>
          <a:xfrm>
            <a:off x="4481990" y="3338990"/>
            <a:ext cx="225025" cy="0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51D15B4-880A-4D01-BEC1-BFAAA577A649}"/>
              </a:ext>
            </a:extLst>
          </p:cNvPr>
          <p:cNvSpPr txBox="1"/>
          <p:nvPr/>
        </p:nvSpPr>
        <p:spPr>
          <a:xfrm>
            <a:off x="2159596" y="3383679"/>
            <a:ext cx="56685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https://www.kdnuggets.com/2020/04/data-transformation-standardization-normalization.html</a:t>
            </a:r>
          </a:p>
        </p:txBody>
      </p:sp>
    </p:spTree>
    <p:extLst>
      <p:ext uri="{BB962C8B-B14F-4D97-AF65-F5344CB8AC3E}">
        <p14:creationId xmlns:p14="http://schemas.microsoft.com/office/powerpoint/2010/main" val="1750409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E7EE0DC-3997-4073-9496-FC7BA6EE11C6}"/>
              </a:ext>
            </a:extLst>
          </p:cNvPr>
          <p:cNvSpPr txBox="1"/>
          <p:nvPr/>
        </p:nvSpPr>
        <p:spPr>
          <a:xfrm>
            <a:off x="3536885" y="2905780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343745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88A8C-3E44-47AF-B194-0A680108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0FEC2-85A3-456A-B8AF-F2FC2263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42989"/>
            <a:ext cx="8375650" cy="495802"/>
          </a:xfrm>
        </p:spPr>
        <p:txBody>
          <a:bodyPr/>
          <a:lstStyle/>
          <a:p>
            <a:r>
              <a:rPr lang="en-US" dirty="0"/>
              <a:t>Red wine dataset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AC20A4-FCD2-4CB0-A61D-55DA80FC8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38" y="1763815"/>
            <a:ext cx="7209524" cy="112381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4785BEAB-ECEE-42A2-8EC5-8294E7620F1E}"/>
              </a:ext>
            </a:extLst>
          </p:cNvPr>
          <p:cNvGrpSpPr/>
          <p:nvPr/>
        </p:nvGrpSpPr>
        <p:grpSpPr>
          <a:xfrm>
            <a:off x="791580" y="3211095"/>
            <a:ext cx="7718015" cy="1770088"/>
            <a:chOff x="791580" y="3211095"/>
            <a:chExt cx="7718015" cy="177008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4FA67F4-F469-4A8B-9926-0EAD8D5D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1100" y="3211095"/>
              <a:ext cx="7328495" cy="177008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44EFFF2-A94D-4C88-B023-2893B8061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580" y="3385044"/>
              <a:ext cx="360040" cy="1574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5170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1F841-6223-46A7-BDF0-CB0C65E7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6C10D-2EDA-4677-985C-5E219021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65" y="1015921"/>
            <a:ext cx="8375650" cy="36078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800" kern="1200" dirty="0">
                <a:latin typeface="Arial" charset="0"/>
              </a:rPr>
              <a:t>Split the dataset into </a:t>
            </a:r>
            <a:r>
              <a:rPr lang="en-US" sz="1800" kern="1200" dirty="0" err="1">
                <a:latin typeface="Arial" charset="0"/>
              </a:rPr>
              <a:t>X_train</a:t>
            </a:r>
            <a:r>
              <a:rPr lang="en-US" sz="1800" kern="1200" dirty="0">
                <a:latin typeface="Arial" charset="0"/>
              </a:rPr>
              <a:t>, </a:t>
            </a:r>
            <a:r>
              <a:rPr lang="en-US" sz="1800" kern="1200" dirty="0" err="1">
                <a:latin typeface="Arial" charset="0"/>
              </a:rPr>
              <a:t>X_test</a:t>
            </a:r>
            <a:r>
              <a:rPr lang="en-US" sz="1800" kern="1200" dirty="0">
                <a:latin typeface="Arial" charset="0"/>
              </a:rPr>
              <a:t>, </a:t>
            </a:r>
            <a:r>
              <a:rPr lang="en-US" sz="1800" kern="1200" dirty="0" err="1">
                <a:latin typeface="Arial" charset="0"/>
              </a:rPr>
              <a:t>y_train</a:t>
            </a:r>
            <a:r>
              <a:rPr lang="en-US" sz="1800" kern="1200" dirty="0">
                <a:latin typeface="Arial" charset="0"/>
              </a:rPr>
              <a:t>, </a:t>
            </a:r>
            <a:r>
              <a:rPr lang="en-US" sz="1800" kern="1200" dirty="0" err="1">
                <a:latin typeface="Arial" charset="0"/>
              </a:rPr>
              <a:t>y_test</a:t>
            </a:r>
            <a:endParaRPr lang="en-US" sz="1800" kern="1200" dirty="0">
              <a:latin typeface="Arial" charset="0"/>
            </a:endParaRP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D724EF-4296-4C05-89C0-1132E37DA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403775"/>
            <a:ext cx="8150885" cy="4915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6ECCA4-07EA-44CF-9C32-6E32724A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2358298"/>
            <a:ext cx="8150885" cy="84567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4221F90-E54F-44B9-A7BC-9F7E2407EF84}"/>
              </a:ext>
            </a:extLst>
          </p:cNvPr>
          <p:cNvSpPr txBox="1"/>
          <p:nvPr/>
        </p:nvSpPr>
        <p:spPr>
          <a:xfrm>
            <a:off x="336550" y="1934267"/>
            <a:ext cx="855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Use class </a:t>
            </a:r>
            <a:r>
              <a:rPr lang="en-US" dirty="0" err="1"/>
              <a:t>StandardScaler</a:t>
            </a:r>
            <a:r>
              <a:rPr lang="en-US" dirty="0"/>
              <a:t> standardize </a:t>
            </a:r>
            <a:r>
              <a:rPr lang="en-US" dirty="0" err="1"/>
              <a:t>X_train</a:t>
            </a:r>
            <a:r>
              <a:rPr lang="en-US" dirty="0"/>
              <a:t> and </a:t>
            </a:r>
            <a:r>
              <a:rPr lang="en-US" dirty="0" err="1"/>
              <a:t>X_test</a:t>
            </a:r>
            <a:r>
              <a:rPr lang="en-US" dirty="0"/>
              <a:t>.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4505F6-8661-4B09-965B-5B4D020B44F0}"/>
              </a:ext>
            </a:extLst>
          </p:cNvPr>
          <p:cNvSpPr txBox="1"/>
          <p:nvPr/>
        </p:nvSpPr>
        <p:spPr>
          <a:xfrm>
            <a:off x="336550" y="3320406"/>
            <a:ext cx="65213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It is </a:t>
            </a:r>
            <a:r>
              <a:rPr lang="en-US" sz="1400" b="1" dirty="0">
                <a:solidFill>
                  <a:srgbClr val="FF0000"/>
                </a:solidFill>
              </a:rPr>
              <a:t>unnecessary</a:t>
            </a:r>
            <a:r>
              <a:rPr lang="en-US" sz="1400" dirty="0">
                <a:solidFill>
                  <a:srgbClr val="FF0000"/>
                </a:solidFill>
              </a:rPr>
              <a:t> to standardize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Use the mean value and standard deviation of </a:t>
            </a:r>
            <a:r>
              <a:rPr lang="en-US" sz="1400" b="1" dirty="0" err="1">
                <a:solidFill>
                  <a:srgbClr val="FF0000"/>
                </a:solidFill>
              </a:rPr>
              <a:t>X_train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to standardize </a:t>
            </a:r>
            <a:r>
              <a:rPr lang="en-US" sz="1400" dirty="0" err="1">
                <a:solidFill>
                  <a:srgbClr val="FF0000"/>
                </a:solidFill>
              </a:rPr>
              <a:t>X_test</a:t>
            </a:r>
            <a:r>
              <a:rPr lang="en-US" sz="14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664E10-640B-4DA3-B9CE-5DA4D456B231}"/>
              </a:ext>
            </a:extLst>
          </p:cNvPr>
          <p:cNvSpPr txBox="1"/>
          <p:nvPr/>
        </p:nvSpPr>
        <p:spPr>
          <a:xfrm>
            <a:off x="234185" y="4229798"/>
            <a:ext cx="855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Use class </a:t>
            </a:r>
            <a:r>
              <a:rPr lang="en-US" dirty="0" err="1"/>
              <a:t>LinearRegression</a:t>
            </a:r>
            <a:r>
              <a:rPr lang="en-US" dirty="0"/>
              <a:t> train and predict.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9CE486-16AC-4134-AA68-C03829DC6FFE}"/>
              </a:ext>
            </a:extLst>
          </p:cNvPr>
          <p:cNvSpPr txBox="1"/>
          <p:nvPr/>
        </p:nvSpPr>
        <p:spPr>
          <a:xfrm>
            <a:off x="232570" y="4859868"/>
            <a:ext cx="855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Evaluate the model by e.g. R-square. </a:t>
            </a:r>
          </a:p>
        </p:txBody>
      </p:sp>
    </p:spTree>
    <p:extLst>
      <p:ext uri="{BB962C8B-B14F-4D97-AF65-F5344CB8AC3E}">
        <p14:creationId xmlns:p14="http://schemas.microsoft.com/office/powerpoint/2010/main" val="1991091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829CC-3060-4D86-9836-A03FC972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on training set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95B2CC-C76D-44FF-88CF-4642D413F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03" y="998730"/>
            <a:ext cx="4734041" cy="43654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DE5446-C061-49A2-8668-D5BF2C716A7C}"/>
              </a:ext>
            </a:extLst>
          </p:cNvPr>
          <p:cNvSpPr txBox="1"/>
          <p:nvPr/>
        </p:nvSpPr>
        <p:spPr>
          <a:xfrm>
            <a:off x="1511660" y="5403955"/>
            <a:ext cx="598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scaling have no effect on the result of prediction.</a:t>
            </a:r>
          </a:p>
        </p:txBody>
      </p:sp>
    </p:spTree>
    <p:extLst>
      <p:ext uri="{BB962C8B-B14F-4D97-AF65-F5344CB8AC3E}">
        <p14:creationId xmlns:p14="http://schemas.microsoft.com/office/powerpoint/2010/main" val="1114882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E19F7-1945-4B53-B608-0B5AE5D7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training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3B5678-7ACF-4869-A0AC-6664A979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37" y="838766"/>
            <a:ext cx="4386525" cy="43789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7A080E-924B-4059-9AB7-FEC107F6922B}"/>
              </a:ext>
            </a:extLst>
          </p:cNvPr>
          <p:cNvSpPr txBox="1"/>
          <p:nvPr/>
        </p:nvSpPr>
        <p:spPr>
          <a:xfrm>
            <a:off x="794810" y="5237305"/>
            <a:ext cx="8032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With feature scaling, the training time is reduced significantly.</a:t>
            </a:r>
          </a:p>
          <a:p>
            <a:r>
              <a:rPr lang="en-US" sz="1600" dirty="0"/>
              <a:t>Training of standardized and min-Max scaled dataset have almost the same  efficiency</a:t>
            </a:r>
          </a:p>
        </p:txBody>
      </p:sp>
    </p:spTree>
    <p:extLst>
      <p:ext uri="{BB962C8B-B14F-4D97-AF65-F5344CB8AC3E}">
        <p14:creationId xmlns:p14="http://schemas.microsoft.com/office/powerpoint/2010/main" val="2432718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3C1934A-8A2F-4025-8CF2-FE1FCFD6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896C696-4510-4019-9264-9EAFD1B850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Wan X. Influence of feature scaling on convergence of gradient iterative algorithm[C]//Journal of Physics: Conference Series. IOP Publishing, 2019, 1213(3): 032021.</a:t>
            </a:r>
            <a:endParaRPr 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6F395ECF-635B-44ED-A967-877F3D1339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https://towardsdatascience.com/gradient-descent-the-learning-rate-and-the-importance-of-feature-scaling-6c0b416596e1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B3A39CD9-C4EF-4809-9F00-EA84CF77E9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https://www.kdnuggets.com/2020/04/data-transformation-standardization-normalization.html</a:t>
            </a:r>
          </a:p>
        </p:txBody>
      </p:sp>
      <p:sp>
        <p:nvSpPr>
          <p:cNvPr id="16" name="文本占位符 12">
            <a:extLst>
              <a:ext uri="{FF2B5EF4-FFF2-40B4-BE49-F238E27FC236}">
                <a16:creationId xmlns:a16="http://schemas.microsoft.com/office/drawing/2014/main" id="{ACC88FB8-7988-419C-9C29-16551CD29441}"/>
              </a:ext>
            </a:extLst>
          </p:cNvPr>
          <p:cNvSpPr txBox="1">
            <a:spLocks/>
          </p:cNvSpPr>
          <p:nvPr/>
        </p:nvSpPr>
        <p:spPr bwMode="auto">
          <a:xfrm>
            <a:off x="416595" y="2755278"/>
            <a:ext cx="8375650" cy="4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https://sebastianraschka.com/Articles/2014_about_feature_scaling.html#about-min-max-scaling</a:t>
            </a:r>
          </a:p>
        </p:txBody>
      </p:sp>
    </p:spTree>
    <p:extLst>
      <p:ext uri="{BB962C8B-B14F-4D97-AF65-F5344CB8AC3E}">
        <p14:creationId xmlns:p14="http://schemas.microsoft.com/office/powerpoint/2010/main" val="302066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6626E-107A-4950-A00A-199A2135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93837-0846-4C4D-87AA-0C6C8195F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What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is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feature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scaling?</a:t>
            </a:r>
          </a:p>
          <a:p>
            <a:endParaRPr lang="en-US" b="1" i="0" dirty="0">
              <a:solidFill>
                <a:srgbClr val="292929"/>
              </a:solidFill>
              <a:effectLst/>
            </a:endParaRPr>
          </a:p>
          <a:p>
            <a:r>
              <a:rPr lang="en-US" sz="1800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Min-Max scaling 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(also called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Min-Max normalization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US" altLang="zh-CN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Normalization,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Rescaling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)</a:t>
            </a:r>
            <a:endParaRPr lang="en-US" dirty="0">
              <a:solidFill>
                <a:srgbClr val="292929"/>
              </a:solidFill>
              <a:latin typeface="so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rescales the range of features to 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[0, 1]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29"/>
              </a:solidFill>
              <a:latin typeface="so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  <a:p>
            <a:r>
              <a:rPr lang="en-US" sz="1800" b="1" i="0" dirty="0">
                <a:solidFill>
                  <a:srgbClr val="292929"/>
                </a:solidFill>
                <a:effectLst/>
              </a:rPr>
              <a:t>Standardization</a:t>
            </a:r>
            <a:r>
              <a:rPr lang="en-US" b="1" i="0" dirty="0">
                <a:solidFill>
                  <a:srgbClr val="292929"/>
                </a:solidFill>
                <a:effectLst/>
              </a:rPr>
              <a:t> </a:t>
            </a:r>
            <a:r>
              <a:rPr lang="en-US" i="0" dirty="0">
                <a:solidFill>
                  <a:srgbClr val="292929"/>
                </a:solidFill>
                <a:effectLst/>
              </a:rPr>
              <a:t>(also called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Z-score normalization</a:t>
            </a:r>
            <a:r>
              <a:rPr lang="en-US" i="0" dirty="0">
                <a:solidFill>
                  <a:srgbClr val="292929"/>
                </a:solidFill>
                <a:effectLst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makes the values of each feature have 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zero-mean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and 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unit-variance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can be used not only for normally distributed data but also for others.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6E53705-F233-498B-AB09-5722B592C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812" y="2528900"/>
            <a:ext cx="26003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14E2609C-D432-4AAE-B9F1-BFE8CFED8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55" y="4814202"/>
            <a:ext cx="17716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842678C-7E95-4BF9-86DB-A7F13F0D7D1C}"/>
              </a:ext>
            </a:extLst>
          </p:cNvPr>
          <p:cNvSpPr txBox="1"/>
          <p:nvPr/>
        </p:nvSpPr>
        <p:spPr>
          <a:xfrm>
            <a:off x="4481990" y="4873495"/>
            <a:ext cx="28232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x: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original feature vector</a:t>
            </a:r>
            <a:endParaRPr lang="en-US" altLang="zh-CN" sz="1400" dirty="0"/>
          </a:p>
          <a:p>
            <a:r>
              <a:rPr lang="en-US" altLang="zh-CN" sz="1400" dirty="0"/>
              <a:t>μ:</a:t>
            </a:r>
            <a:r>
              <a:rPr lang="zh-CN" altLang="en-US" sz="1400" dirty="0"/>
              <a:t>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mean of that feature vector</a:t>
            </a:r>
            <a:endParaRPr lang="en-US" altLang="zh-CN" sz="1400" dirty="0"/>
          </a:p>
          <a:p>
            <a:r>
              <a:rPr lang="en-US" altLang="zh-CN" sz="1400" dirty="0"/>
              <a:t>σ:</a:t>
            </a:r>
            <a:r>
              <a:rPr lang="zh-CN" altLang="en-US" sz="1400" dirty="0"/>
              <a:t> </a:t>
            </a:r>
            <a:r>
              <a:rPr lang="en-US" altLang="zh-CN" sz="1400" dirty="0"/>
              <a:t>the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standard deviation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405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C125F-2489-4908-8D77-0144AB4C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0215E5F-C47D-4011-BB4D-D0B893BC7D1E}"/>
              </a:ext>
            </a:extLst>
          </p:cNvPr>
          <p:cNvGrpSpPr/>
          <p:nvPr/>
        </p:nvGrpSpPr>
        <p:grpSpPr>
          <a:xfrm>
            <a:off x="1781690" y="2207432"/>
            <a:ext cx="6041970" cy="2299628"/>
            <a:chOff x="836585" y="2078850"/>
            <a:chExt cx="7144159" cy="2719131"/>
          </a:xfrm>
        </p:grpSpPr>
        <p:pic>
          <p:nvPicPr>
            <p:cNvPr id="1028" name="Picture 4" descr="mlst 0406">
              <a:extLst>
                <a:ext uri="{FF2B5EF4-FFF2-40B4-BE49-F238E27FC236}">
                  <a16:creationId xmlns:a16="http://schemas.microsoft.com/office/drawing/2014/main" id="{151A0375-8061-4BE2-84DE-2ECD4A565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585" y="2078850"/>
              <a:ext cx="6867255" cy="2503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3545E2E-9B38-4DD3-BE5B-872C4D22FF18}"/>
                </a:ext>
              </a:extLst>
            </p:cNvPr>
            <p:cNvSpPr txBox="1"/>
            <p:nvPr/>
          </p:nvSpPr>
          <p:spPr>
            <a:xfrm>
              <a:off x="836585" y="4582537"/>
              <a:ext cx="71441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3"/>
                </a:rPr>
                <a:t>https://www.oreilly.com/library/view/hands-on-machine-learning/9781491962282/ch04.html</a:t>
              </a:r>
              <a:r>
                <a:rPr lang="zh-CN" altLang="en-US" sz="800" dirty="0"/>
                <a:t>， </a:t>
              </a:r>
              <a:r>
                <a:rPr lang="en-US" altLang="zh-CN" sz="800" dirty="0"/>
                <a:t>11.28.2020</a:t>
              </a:r>
              <a:endParaRPr lang="en-US" sz="800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7AC408A-CF8F-4B13-9B8C-3F53F15DB7E6}"/>
              </a:ext>
            </a:extLst>
          </p:cNvPr>
          <p:cNvSpPr txBox="1"/>
          <p:nvPr/>
        </p:nvSpPr>
        <p:spPr>
          <a:xfrm>
            <a:off x="611560" y="4689719"/>
            <a:ext cx="81009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guardian-text-oreilly"/>
              </a:rPr>
              <a:t>The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guardian-text-oreilly"/>
              </a:rPr>
              <a:t>cost function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guardian-text-oreilly"/>
              </a:rPr>
              <a:t>has the shape of a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guardian-text-oreilly"/>
              </a:rPr>
              <a:t>bowl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guardian-text-oreilly"/>
              </a:rPr>
              <a:t>. But it can be an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guardian-text-oreilly"/>
              </a:rPr>
              <a:t>elongated bowl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guardian-text-oreilly"/>
              </a:rPr>
              <a:t>if the features have very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guardian-text-oreilly"/>
              </a:rPr>
              <a:t>different scales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guardian-text-oreilly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33333"/>
                </a:solidFill>
                <a:effectLst/>
                <a:latin typeface="guardian-text-oreilly"/>
              </a:rPr>
              <a:t>On the left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guardian-text-oreilly"/>
              </a:rPr>
              <a:t>the gradient Descent algorithm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guardian-text-oreilly"/>
              </a:rPr>
              <a:t>goes straight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guardian-text-oreilly"/>
              </a:rPr>
              <a:t> toward the </a:t>
            </a:r>
            <a:r>
              <a:rPr lang="en-US" sz="1400" i="0" dirty="0">
                <a:solidFill>
                  <a:srgbClr val="333333"/>
                </a:solidFill>
                <a:effectLst/>
                <a:latin typeface="guardian-text-oreilly"/>
              </a:rPr>
              <a:t>minimum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33333"/>
                </a:solidFill>
                <a:effectLst/>
                <a:latin typeface="guardian-text-oreilly"/>
              </a:rPr>
              <a:t>On the right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guardian-text-oreilly"/>
              </a:rPr>
              <a:t>it first goes in a direction almost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guardian-text-oreilly"/>
              </a:rPr>
              <a:t>orthogonal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guardian-text-oreilly"/>
              </a:rPr>
              <a:t> to the direction of the global minimum, and it ends with a long march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guardian-text-oreilly"/>
              </a:rPr>
              <a:t>along an almost flat valley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guardian-text-oreilly"/>
              </a:rPr>
              <a:t>. </a:t>
            </a:r>
            <a:endParaRPr 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2FDDA7-3B21-4C6A-975E-8D99E8E603B5}"/>
              </a:ext>
            </a:extLst>
          </p:cNvPr>
          <p:cNvSpPr txBox="1"/>
          <p:nvPr/>
        </p:nvSpPr>
        <p:spPr>
          <a:xfrm>
            <a:off x="341530" y="999350"/>
            <a:ext cx="83709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The Task: Study the effect of feature scaling on gradient descent.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Some opinions on the internet: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D2B0F1F-D264-4F71-B4C1-A4932FB575B2}"/>
              </a:ext>
            </a:extLst>
          </p:cNvPr>
          <p:cNvSpPr txBox="1"/>
          <p:nvPr/>
        </p:nvSpPr>
        <p:spPr>
          <a:xfrm>
            <a:off x="2435018" y="2933945"/>
            <a:ext cx="4515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Start with a simple model</a:t>
            </a:r>
          </a:p>
        </p:txBody>
      </p:sp>
    </p:spTree>
    <p:extLst>
      <p:ext uri="{BB962C8B-B14F-4D97-AF65-F5344CB8AC3E}">
        <p14:creationId xmlns:p14="http://schemas.microsoft.com/office/powerpoint/2010/main" val="285308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D421C-1A68-4320-89F4-D8160BF5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A0CAA-83B1-46AB-B3B8-AF0C16189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97179"/>
            <a:ext cx="8100640" cy="553999"/>
          </a:xfrm>
        </p:spPr>
        <p:txBody>
          <a:bodyPr/>
          <a:lstStyle/>
          <a:p>
            <a:r>
              <a:rPr lang="en-US" sz="1800" dirty="0">
                <a:solidFill>
                  <a:srgbClr val="292929"/>
                </a:solidFill>
                <a:latin typeface="charter"/>
              </a:rPr>
              <a:t>A very 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charter"/>
              </a:rPr>
              <a:t>simple model is used to study the effects of feature scaling on gradient descent.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EAC919C-B35B-41FB-988E-EE570D2ABD07}"/>
                  </a:ext>
                </a:extLst>
              </p:cNvPr>
              <p:cNvSpPr txBox="1"/>
              <p:nvPr/>
            </p:nvSpPr>
            <p:spPr>
              <a:xfrm>
                <a:off x="3424109" y="1593774"/>
                <a:ext cx="2014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EAC919C-B35B-41FB-988E-EE570D2AB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109" y="1593774"/>
                <a:ext cx="2014206" cy="276999"/>
              </a:xfrm>
              <a:prstGeom prst="rect">
                <a:avLst/>
              </a:prstGeom>
              <a:blipFill>
                <a:blip r:embed="rId3"/>
                <a:stretch>
                  <a:fillRect l="-90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257885-16AD-4884-84F2-55F384F6C004}"/>
                  </a:ext>
                </a:extLst>
              </p:cNvPr>
              <p:cNvSpPr txBox="1"/>
              <p:nvPr/>
            </p:nvSpPr>
            <p:spPr>
              <a:xfrm>
                <a:off x="828627" y="2033845"/>
                <a:ext cx="7155795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292929"/>
                    </a:solidFill>
                    <a:latin typeface="charter"/>
                  </a:rPr>
                  <a:t>There is only 1 feature 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92929"/>
                    </a:solidFill>
                    <a:latin typeface="charter"/>
                  </a:rPr>
                  <a:t>) and 1 target (y).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292929"/>
                    </a:solidFill>
                    <a:latin typeface="charter"/>
                  </a:rPr>
                  <a:t>100 points of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92929"/>
                    </a:solidFill>
                    <a:latin typeface="charter"/>
                  </a:rPr>
                  <a:t> is generated randomly between 0 and 10.</a:t>
                </a:r>
                <a:endParaRPr lang="en-US" b="0" i="0" dirty="0">
                  <a:solidFill>
                    <a:srgbClr val="292929"/>
                  </a:solidFill>
                  <a:effectLst/>
                  <a:latin typeface="charter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292929"/>
                    </a:solidFill>
                    <a:latin typeface="charter"/>
                  </a:rPr>
                  <a:t>There are 3 parameters:</a:t>
                </a:r>
                <a:endParaRPr lang="en-US" i="0" dirty="0">
                  <a:solidFill>
                    <a:srgbClr val="292929"/>
                  </a:solidFill>
                  <a:effectLst/>
                  <a:latin typeface="charter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: the </a:t>
                </a:r>
                <a:r>
                  <a:rPr lang="en-US" sz="1400" i="1" dirty="0"/>
                  <a:t>bias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i="1" dirty="0"/>
                  <a:t>: </a:t>
                </a:r>
                <a:r>
                  <a:rPr lang="en-US" sz="1400" dirty="0"/>
                  <a:t>the </a:t>
                </a:r>
                <a:r>
                  <a:rPr lang="en-US" sz="1400" i="1" dirty="0"/>
                  <a:t>weight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1400" dirty="0"/>
                  <a:t>  : the Gaussian noise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is set to 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is between 0 and 1.</a:t>
                </a:r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292929"/>
                    </a:solidFill>
                    <a:latin typeface="charter"/>
                  </a:rPr>
                  <a:t>Then y can be generated through the model.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292929"/>
                    </a:solidFill>
                    <a:latin typeface="charter"/>
                  </a:rPr>
                  <a:t>Because we focus on </a:t>
                </a:r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gradient descent instead of prediction, so </a:t>
                </a:r>
                <a:r>
                  <a:rPr lang="en-US" b="1" i="0" u="sng" dirty="0">
                    <a:solidFill>
                      <a:srgbClr val="292929"/>
                    </a:solidFill>
                    <a:effectLst/>
                    <a:latin typeface="charter"/>
                  </a:rPr>
                  <a:t>the dataset is not </a:t>
                </a:r>
                <a:r>
                  <a:rPr lang="en-US" b="1" u="sng" dirty="0">
                    <a:solidFill>
                      <a:srgbClr val="292929"/>
                    </a:solidFill>
                    <a:latin typeface="charter"/>
                  </a:rPr>
                  <a:t>split into tarin set and test set</a:t>
                </a:r>
                <a:r>
                  <a:rPr lang="en-US" dirty="0">
                    <a:solidFill>
                      <a:srgbClr val="292929"/>
                    </a:solidFill>
                    <a:latin typeface="charter"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257885-16AD-4884-84F2-55F384F6C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27" y="2033845"/>
                <a:ext cx="7155795" cy="4154984"/>
              </a:xfrm>
              <a:prstGeom prst="rect">
                <a:avLst/>
              </a:prstGeom>
              <a:blipFill>
                <a:blip r:embed="rId4"/>
                <a:stretch>
                  <a:fillRect l="-767" r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7CB22-9710-4D0C-9525-18A561F3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Visualization of original dataset</a:t>
            </a:r>
            <a:endParaRPr 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A960AE-781A-4F3B-BDD2-D74DAA9DE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5" y="1448780"/>
            <a:ext cx="6191709" cy="33086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09AEDE5-4955-4176-9B65-592E3509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245" y="1898830"/>
            <a:ext cx="1895238" cy="2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8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FD09A-CBDF-4EB0-AB67-75B91A4D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Visualization of </a:t>
            </a:r>
            <a:r>
              <a:rPr lang="en-US" dirty="0"/>
              <a:t>feature scaled</a:t>
            </a:r>
            <a:r>
              <a:rPr lang="en-US" altLang="zh-CN" sz="2400" dirty="0"/>
              <a:t> dataset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8FFBC2-C981-4040-8C57-2C21E5C87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53" y="1403775"/>
            <a:ext cx="6857143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6758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1391</Words>
  <Application>Microsoft Office PowerPoint</Application>
  <PresentationFormat>全屏显示(4:3)</PresentationFormat>
  <Paragraphs>186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charter</vt:lpstr>
      <vt:lpstr>guardian-text-oreilly</vt:lpstr>
      <vt:lpstr>sohne</vt:lpstr>
      <vt:lpstr>Arial</vt:lpstr>
      <vt:lpstr>Arial</vt:lpstr>
      <vt:lpstr>Cambria Math</vt:lpstr>
      <vt:lpstr>Courier New</vt:lpstr>
      <vt:lpstr>Helvetica</vt:lpstr>
      <vt:lpstr>Times New Roman</vt:lpstr>
      <vt:lpstr>Wingdings</vt:lpstr>
      <vt:lpstr>Standarddesign</vt:lpstr>
      <vt:lpstr>Machine learning Mini-project: How does feature scaling affect the efficiency of Gradient Descent?</vt:lpstr>
      <vt:lpstr>Agenda</vt:lpstr>
      <vt:lpstr>PowerPoint 演示文稿</vt:lpstr>
      <vt:lpstr>Introduction</vt:lpstr>
      <vt:lpstr>Introduction</vt:lpstr>
      <vt:lpstr>PowerPoint 演示文稿</vt:lpstr>
      <vt:lpstr>A simple model</vt:lpstr>
      <vt:lpstr>Visualization of original dataset</vt:lpstr>
      <vt:lpstr>Visualization of feature scaled dataset</vt:lpstr>
      <vt:lpstr>Visualization of loss surface</vt:lpstr>
      <vt:lpstr>Result of gradient descent</vt:lpstr>
      <vt:lpstr>PowerPoint 演示文稿</vt:lpstr>
      <vt:lpstr>Original vs. Standardized: loss surface</vt:lpstr>
      <vt:lpstr>Original vs. Standardized: loss surface</vt:lpstr>
      <vt:lpstr>Original vs. Standardized: loss surface</vt:lpstr>
      <vt:lpstr>Original vs. Standardized: gradient descent</vt:lpstr>
      <vt:lpstr>Original vs. Standardized: gradient</vt:lpstr>
      <vt:lpstr>Original vs. Standardized: gradient</vt:lpstr>
      <vt:lpstr>Original vs. Standardized: gradient</vt:lpstr>
      <vt:lpstr>Original vs. Standardized: gradient</vt:lpstr>
      <vt:lpstr>Original vs. Standardized: Norm of gradient</vt:lpstr>
      <vt:lpstr>Original vs. Standardized: Distance of gradient descent</vt:lpstr>
      <vt:lpstr>PowerPoint 演示文稿</vt:lpstr>
      <vt:lpstr>Original vs. Min-Max scaled: Loss surface</vt:lpstr>
      <vt:lpstr>Original vs. Min-Max scaled: Loss surface</vt:lpstr>
      <vt:lpstr>Original vs. Min-Max scaled: loss function &amp; gradient along one axis</vt:lpstr>
      <vt:lpstr>Original vs. Min-Max scaled: Norm of gradient</vt:lpstr>
      <vt:lpstr>Original vs. Min-Max scaled: Learning rate</vt:lpstr>
      <vt:lpstr>Original vs. Min-Max scaled: Learning rate</vt:lpstr>
      <vt:lpstr>Conclusion</vt:lpstr>
      <vt:lpstr>Example</vt:lpstr>
      <vt:lpstr>PowerPoint 演示文稿</vt:lpstr>
      <vt:lpstr>PowerPoint 演示文稿</vt:lpstr>
      <vt:lpstr>Dataset</vt:lpstr>
      <vt:lpstr>Procedure</vt:lpstr>
      <vt:lpstr>Evaluation on training set</vt:lpstr>
      <vt:lpstr>Efficiency of training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Mini-project: How does feature scaling affect the efficiency of Gradient Descent?</dc:title>
  <dc:creator>Yang Wang</dc:creator>
  <cp:lastModifiedBy>Yang Wang</cp:lastModifiedBy>
  <cp:revision>91</cp:revision>
  <dcterms:created xsi:type="dcterms:W3CDTF">2020-11-30T15:40:39Z</dcterms:created>
  <dcterms:modified xsi:type="dcterms:W3CDTF">2020-12-14T11:24:11Z</dcterms:modified>
</cp:coreProperties>
</file>